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4"/>
  </p:notesMasterIdLst>
  <p:sldIdLst>
    <p:sldId id="256" r:id="rId2"/>
    <p:sldId id="280" r:id="rId3"/>
    <p:sldId id="282" r:id="rId4"/>
    <p:sldId id="281" r:id="rId5"/>
    <p:sldId id="283" r:id="rId6"/>
    <p:sldId id="299" r:id="rId7"/>
    <p:sldId id="284" r:id="rId8"/>
    <p:sldId id="292" r:id="rId9"/>
    <p:sldId id="285" r:id="rId10"/>
    <p:sldId id="293" r:id="rId11"/>
    <p:sldId id="294" r:id="rId12"/>
    <p:sldId id="295" r:id="rId13"/>
    <p:sldId id="296" r:id="rId14"/>
    <p:sldId id="297" r:id="rId15"/>
    <p:sldId id="301" r:id="rId16"/>
    <p:sldId id="302" r:id="rId17"/>
    <p:sldId id="287" r:id="rId18"/>
    <p:sldId id="288" r:id="rId19"/>
    <p:sldId id="289" r:id="rId20"/>
    <p:sldId id="300" r:id="rId21"/>
    <p:sldId id="290" r:id="rId22"/>
    <p:sldId id="298" r:id="rId2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C5AB08-E052-8412-E45E-73C2A185B8C5}" name="Roxana Badiei" initials="RB" userId="S::RBadiei@ifa.ngo::afa3986a-96aa-4ab7-8bd0-f554c662fa38" providerId="AD"/>
  <p188:author id="{5B009F42-4711-01A7-2A81-E2D708397DA2}" name="Jantzi, Marlene" initials="MJ" userId="S::JANTZM@pfizer.com::17ebf010-3213-4905-b152-93da5e598d2c" providerId="AD"/>
  <p188:author id="{6BC5F5FD-E840-328F-1D91-2385BCDB8041}" name="Weicker, Sean" initials="SW" userId="S::WEICKS@pfizer.com::bad8ed70-ab3f-4a5a-96a8-fbcaaf42f60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35B7D"/>
    <a:srgbClr val="0A5661"/>
    <a:srgbClr val="E45458"/>
    <a:srgbClr val="159B98"/>
    <a:srgbClr val="E9F2F0"/>
    <a:srgbClr val="1E2C4C"/>
    <a:srgbClr val="009694"/>
    <a:srgbClr val="607985"/>
    <a:srgbClr val="E8F1EF"/>
    <a:srgbClr val="2C8DA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9103A1-E610-4EF6-9953-2F8F0070C072}" v="3" dt="2026-09-21T15:39:52.386"/>
    <p1510:client id="{B3F38A96-5FF3-4730-BB6B-88A64B29AB9F}" v="2" dt="2026-09-21T15:34:53.4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94"/>
    <p:restoredTop sz="96076"/>
  </p:normalViewPr>
  <p:slideViewPr>
    <p:cSldViewPr snapToGrid="0">
      <p:cViewPr>
        <p:scale>
          <a:sx n="104" d="100"/>
          <a:sy n="104" d="100"/>
        </p:scale>
        <p:origin x="536"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FFB083-7C43-424A-8506-A1FA79657A77}" type="datetimeFigureOut">
              <a:rPr lang="en-US" smtClean="0"/>
              <a:t>9/22/26</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F0AD07-4206-4740-A7CB-B45E3BECD7D6}" type="slidenum">
              <a:rPr lang="en-US" smtClean="0"/>
              <a:t>‹#›</a:t>
            </a:fld>
            <a:endParaRPr lang="en-US"/>
          </a:p>
        </p:txBody>
      </p:sp>
    </p:spTree>
    <p:extLst>
      <p:ext uri="{BB962C8B-B14F-4D97-AF65-F5344CB8AC3E}">
        <p14:creationId xmlns:p14="http://schemas.microsoft.com/office/powerpoint/2010/main" val="2878908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F0AD07-4206-4740-A7CB-B45E3BECD7D6}" type="slidenum">
              <a:rPr lang="en-US" smtClean="0"/>
              <a:t>5</a:t>
            </a:fld>
            <a:endParaRPr lang="en-US"/>
          </a:p>
        </p:txBody>
      </p:sp>
    </p:spTree>
    <p:extLst>
      <p:ext uri="{BB962C8B-B14F-4D97-AF65-F5344CB8AC3E}">
        <p14:creationId xmlns:p14="http://schemas.microsoft.com/office/powerpoint/2010/main" val="3333071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dirty="0">
              <a:solidFill>
                <a:srgbClr val="135B7D"/>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BF0AD07-4206-4740-A7CB-B45E3BECD7D6}" type="slidenum">
              <a:rPr lang="en-US" smtClean="0"/>
              <a:t>7</a:t>
            </a:fld>
            <a:endParaRPr lang="en-US"/>
          </a:p>
        </p:txBody>
      </p:sp>
    </p:spTree>
    <p:extLst>
      <p:ext uri="{BB962C8B-B14F-4D97-AF65-F5344CB8AC3E}">
        <p14:creationId xmlns:p14="http://schemas.microsoft.com/office/powerpoint/2010/main" val="1157551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F0AD07-4206-4740-A7CB-B45E3BECD7D6}" type="slidenum">
              <a:rPr lang="en-US" smtClean="0"/>
              <a:t>8</a:t>
            </a:fld>
            <a:endParaRPr lang="en-US"/>
          </a:p>
        </p:txBody>
      </p:sp>
    </p:spTree>
    <p:extLst>
      <p:ext uri="{BB962C8B-B14F-4D97-AF65-F5344CB8AC3E}">
        <p14:creationId xmlns:p14="http://schemas.microsoft.com/office/powerpoint/2010/main" val="1628933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CE49E8-6EA5-5345-B9B4-26ABC5F68524}" type="datetimeFigureOut">
              <a:rPr lang="en-US" smtClean="0"/>
              <a:t>9/22/26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EBAC7-A0E2-9D43-A986-78891B11855A}" type="slidenum">
              <a:rPr lang="en-US" smtClean="0"/>
              <a:t>‹#›</a:t>
            </a:fld>
            <a:endParaRPr lang="en-US"/>
          </a:p>
        </p:txBody>
      </p:sp>
    </p:spTree>
    <p:extLst>
      <p:ext uri="{BB962C8B-B14F-4D97-AF65-F5344CB8AC3E}">
        <p14:creationId xmlns:p14="http://schemas.microsoft.com/office/powerpoint/2010/main" val="2927031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CE49E8-6EA5-5345-B9B4-26ABC5F68524}" type="datetimeFigureOut">
              <a:rPr lang="en-US" smtClean="0"/>
              <a:t>9/22/26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EBAC7-A0E2-9D43-A986-78891B11855A}" type="slidenum">
              <a:rPr lang="en-US" smtClean="0"/>
              <a:t>‹#›</a:t>
            </a:fld>
            <a:endParaRPr lang="en-US"/>
          </a:p>
        </p:txBody>
      </p:sp>
    </p:spTree>
    <p:extLst>
      <p:ext uri="{BB962C8B-B14F-4D97-AF65-F5344CB8AC3E}">
        <p14:creationId xmlns:p14="http://schemas.microsoft.com/office/powerpoint/2010/main" val="2531549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CE49E8-6EA5-5345-B9B4-26ABC5F68524}" type="datetimeFigureOut">
              <a:rPr lang="en-US" smtClean="0"/>
              <a:t>9/22/26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EBAC7-A0E2-9D43-A986-78891B11855A}" type="slidenum">
              <a:rPr lang="en-US" smtClean="0"/>
              <a:t>‹#›</a:t>
            </a:fld>
            <a:endParaRPr lang="en-US"/>
          </a:p>
        </p:txBody>
      </p:sp>
    </p:spTree>
    <p:extLst>
      <p:ext uri="{BB962C8B-B14F-4D97-AF65-F5344CB8AC3E}">
        <p14:creationId xmlns:p14="http://schemas.microsoft.com/office/powerpoint/2010/main" val="183877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CE49E8-6EA5-5345-B9B4-26ABC5F68524}" type="datetimeFigureOut">
              <a:rPr lang="en-US" smtClean="0"/>
              <a:t>9/22/26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2EBAC7-A0E2-9D43-A986-78891B11855A}" type="slidenum">
              <a:rPr lang="en-US" smtClean="0"/>
              <a:t>‹#›</a:t>
            </a:fld>
            <a:endParaRPr lang="en-US"/>
          </a:p>
        </p:txBody>
      </p:sp>
    </p:spTree>
    <p:extLst>
      <p:ext uri="{BB962C8B-B14F-4D97-AF65-F5344CB8AC3E}">
        <p14:creationId xmlns:p14="http://schemas.microsoft.com/office/powerpoint/2010/main" val="2489416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CE49E8-6EA5-5345-B9B4-26ABC5F68524}" type="datetimeFigureOut">
              <a:rPr lang="en-US" smtClean="0"/>
              <a:t>9/22/26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2EBAC7-A0E2-9D43-A986-78891B11855A}" type="slidenum">
              <a:rPr lang="en-US" smtClean="0"/>
              <a:t>‹#›</a:t>
            </a:fld>
            <a:endParaRPr lang="en-US"/>
          </a:p>
        </p:txBody>
      </p:sp>
    </p:spTree>
    <p:extLst>
      <p:ext uri="{BB962C8B-B14F-4D97-AF65-F5344CB8AC3E}">
        <p14:creationId xmlns:p14="http://schemas.microsoft.com/office/powerpoint/2010/main" val="3067186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CE49E8-6EA5-5345-B9B4-26ABC5F68524}" type="datetimeFigureOut">
              <a:rPr lang="en-US" smtClean="0"/>
              <a:t>9/22/26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2EBAC7-A0E2-9D43-A986-78891B11855A}" type="slidenum">
              <a:rPr lang="en-US" smtClean="0"/>
              <a:t>‹#›</a:t>
            </a:fld>
            <a:endParaRPr lang="en-US"/>
          </a:p>
        </p:txBody>
      </p:sp>
    </p:spTree>
    <p:extLst>
      <p:ext uri="{BB962C8B-B14F-4D97-AF65-F5344CB8AC3E}">
        <p14:creationId xmlns:p14="http://schemas.microsoft.com/office/powerpoint/2010/main" val="4193437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CE49E8-6EA5-5345-B9B4-26ABC5F68524}" type="datetimeFigureOut">
              <a:rPr lang="en-US" smtClean="0"/>
              <a:t>9/22/26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2EBAC7-A0E2-9D43-A986-78891B11855A}" type="slidenum">
              <a:rPr lang="en-US" smtClean="0"/>
              <a:t>‹#›</a:t>
            </a:fld>
            <a:endParaRPr lang="en-US"/>
          </a:p>
        </p:txBody>
      </p:sp>
    </p:spTree>
    <p:extLst>
      <p:ext uri="{BB962C8B-B14F-4D97-AF65-F5344CB8AC3E}">
        <p14:creationId xmlns:p14="http://schemas.microsoft.com/office/powerpoint/2010/main" val="2378790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2"/>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BCE49E8-6EA5-5345-B9B4-26ABC5F68524}" type="datetimeFigureOut">
              <a:rPr lang="en-US" smtClean="0"/>
              <a:t>9/22/26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2EBAC7-A0E2-9D43-A986-78891B11855A}" type="slidenum">
              <a:rPr lang="en-US" smtClean="0"/>
              <a:t>‹#›</a:t>
            </a:fld>
            <a:endParaRPr lang="en-US"/>
          </a:p>
        </p:txBody>
      </p:sp>
    </p:spTree>
    <p:extLst>
      <p:ext uri="{BB962C8B-B14F-4D97-AF65-F5344CB8AC3E}">
        <p14:creationId xmlns:p14="http://schemas.microsoft.com/office/powerpoint/2010/main" val="3316306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2"/>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BCE49E8-6EA5-5345-B9B4-26ABC5F68524}" type="datetimeFigureOut">
              <a:rPr lang="en-US" smtClean="0"/>
              <a:t>9/22/26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2EBAC7-A0E2-9D43-A986-78891B11855A}" type="slidenum">
              <a:rPr lang="en-US" smtClean="0"/>
              <a:t>‹#›</a:t>
            </a:fld>
            <a:endParaRPr lang="en-US"/>
          </a:p>
        </p:txBody>
      </p:sp>
    </p:spTree>
    <p:extLst>
      <p:ext uri="{BB962C8B-B14F-4D97-AF65-F5344CB8AC3E}">
        <p14:creationId xmlns:p14="http://schemas.microsoft.com/office/powerpoint/2010/main" val="4078211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CE49E8-6EA5-5345-B9B4-26ABC5F68524}" type="datetimeFigureOut">
              <a:rPr lang="en-US" smtClean="0"/>
              <a:t>9/22/26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EBAC7-A0E2-9D43-A986-78891B11855A}" type="slidenum">
              <a:rPr lang="en-US" smtClean="0"/>
              <a:t>‹#›</a:t>
            </a:fld>
            <a:endParaRPr lang="en-US"/>
          </a:p>
        </p:txBody>
      </p:sp>
    </p:spTree>
    <p:extLst>
      <p:ext uri="{BB962C8B-B14F-4D97-AF65-F5344CB8AC3E}">
        <p14:creationId xmlns:p14="http://schemas.microsoft.com/office/powerpoint/2010/main" val="811067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CE49E8-6EA5-5345-B9B4-26ABC5F68524}" type="datetimeFigureOut">
              <a:rPr lang="en-US" smtClean="0"/>
              <a:t>9/22/26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EBAC7-A0E2-9D43-A986-78891B11855A}" type="slidenum">
              <a:rPr lang="en-US" smtClean="0"/>
              <a:t>‹#›</a:t>
            </a:fld>
            <a:endParaRPr lang="en-US"/>
          </a:p>
        </p:txBody>
      </p:sp>
    </p:spTree>
    <p:extLst>
      <p:ext uri="{BB962C8B-B14F-4D97-AF65-F5344CB8AC3E}">
        <p14:creationId xmlns:p14="http://schemas.microsoft.com/office/powerpoint/2010/main" val="4138140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7"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7BCE49E8-6EA5-5345-B9B4-26ABC5F68524}" type="datetimeFigureOut">
              <a:rPr lang="en-US" smtClean="0"/>
              <a:t>9/22/26</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062EBAC7-A0E2-9D43-A986-78891B11855A}" type="slidenum">
              <a:rPr lang="en-US" smtClean="0"/>
              <a:t>‹#›</a:t>
            </a:fld>
            <a:endParaRPr lang="en-US"/>
          </a:p>
        </p:txBody>
      </p:sp>
    </p:spTree>
    <p:extLst>
      <p:ext uri="{BB962C8B-B14F-4D97-AF65-F5344CB8AC3E}">
        <p14:creationId xmlns:p14="http://schemas.microsoft.com/office/powerpoint/2010/main" val="20346334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vaccines4life.com/mobilizing-policy-projects-and-studies/toward-harmonized-adult-vaccination-schedules-across-canada/" TargetMode="External"/><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iqvia.com/locations/canada/library/publications/time-to-public-vaccine-access-in-canada"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static1.squarespace.com/static/64a5d9ad28fcd800b6d17d4a/t/6716cf23a1822100f5c8b425/1729548068370/Adult+Vaccine+Alliance+-+The+Unmet+Value+of+Vaccines+in+Canada+-+Oct+2024+-+English.pdf"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vaccines4life.com/wp-content/uploads/2026/04/Toward-Harmonization-Framework-Report-FINAL-March302026.pdf"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vaccines4life.com/mobilizing-policy-projects-and-studies/toward-harmonized-adult-vaccination-schedules-across-canada/"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s://ifa.ngo/wp-content/uploads/2026/08/Social-Media-Post-Template-.png"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sv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8.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www.who.int/initiatives/action-on-the-social-determinants-of-health-for-advancing-equity/knowledge-sharing-hub/strategic-entry-point-2/strengthening-civil-society-capacity-for-advocacy-and-action" TargetMode="External"/><Relationship Id="rId2" Type="http://schemas.openxmlformats.org/officeDocument/2006/relationships/hyperlink" Target="https://www.who.int/health-topics/vaccines-and-immunization/#tab=tab_1" TargetMode="External"/><Relationship Id="rId1" Type="http://schemas.openxmlformats.org/officeDocument/2006/relationships/slideLayout" Target="../slideLayouts/slideLayout1.xml"/><Relationship Id="rId6" Type="http://schemas.openxmlformats.org/officeDocument/2006/relationships/hyperlink" Target="https://static1.squarespace.com/static/64a5d9ad28fcd800b6d17d4a/t/6716cf23a1822100f5c8b425/1729548068370/Adult+Vaccine+Alliance+-+The+Unmet+Value+of+Vaccines+in+Canada+-+Oct+2024+-+English.pdf" TargetMode="External"/><Relationship Id="rId5" Type="http://schemas.openxmlformats.org/officeDocument/2006/relationships/hyperlink" Target="https://www.iqvia.com/locations/canada/library/publications/time-to-public-vaccine-access-in-canada" TargetMode="External"/><Relationship Id="rId4" Type="http://schemas.openxmlformats.org/officeDocument/2006/relationships/hyperlink" Target="https://www.vaccines4life.com/wp-content/uploads/2026/01/Toward-Harmonized-Adult-Vaccination-Schedules-Across-Canada-Consensus-Statement.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DA7726A-381E-58DE-1E1D-4D1B52D04976}"/>
              </a:ext>
            </a:extLst>
          </p:cNvPr>
          <p:cNvSpPr/>
          <p:nvPr/>
        </p:nvSpPr>
        <p:spPr>
          <a:xfrm>
            <a:off x="0" y="0"/>
            <a:ext cx="7772400" cy="10058400"/>
          </a:xfrm>
          <a:prstGeom prst="rect">
            <a:avLst/>
          </a:prstGeom>
          <a:solidFill>
            <a:srgbClr val="F3F7F8"/>
          </a:solidFill>
          <a:ln>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596AA58B-B2C3-C701-78D8-2C22F4F9A5D9}"/>
              </a:ext>
            </a:extLst>
          </p:cNvPr>
          <p:cNvPicPr>
            <a:picLocks noChangeAspect="1"/>
          </p:cNvPicPr>
          <p:nvPr/>
        </p:nvPicPr>
        <p:blipFill>
          <a:blip r:embed="rId2"/>
          <a:srcRect l="-6770" t="87" r="6770" b="-87"/>
          <a:stretch>
            <a:fillRect/>
          </a:stretch>
        </p:blipFill>
        <p:spPr>
          <a:xfrm>
            <a:off x="1685194" y="962603"/>
            <a:ext cx="6087206" cy="4188518"/>
          </a:xfrm>
          <a:prstGeom prst="rect">
            <a:avLst/>
          </a:prstGeom>
        </p:spPr>
      </p:pic>
      <p:sp>
        <p:nvSpPr>
          <p:cNvPr id="3" name="Rectangle 2">
            <a:extLst>
              <a:ext uri="{FF2B5EF4-FFF2-40B4-BE49-F238E27FC236}">
                <a16:creationId xmlns:a16="http://schemas.microsoft.com/office/drawing/2014/main" id="{20C7AC44-F54C-3E73-1501-2FCA6229985E}"/>
              </a:ext>
            </a:extLst>
          </p:cNvPr>
          <p:cNvSpPr/>
          <p:nvPr/>
        </p:nvSpPr>
        <p:spPr>
          <a:xfrm>
            <a:off x="0" y="0"/>
            <a:ext cx="2788920" cy="10058400"/>
          </a:xfrm>
          <a:prstGeom prst="rect">
            <a:avLst/>
          </a:prstGeom>
          <a:solidFill>
            <a:srgbClr val="203248"/>
          </a:solidFill>
          <a:ln>
            <a:solidFill>
              <a:srgbClr val="145B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5" name="Rounded Rectangle 4">
            <a:extLst>
              <a:ext uri="{FF2B5EF4-FFF2-40B4-BE49-F238E27FC236}">
                <a16:creationId xmlns:a16="http://schemas.microsoft.com/office/drawing/2014/main" id="{DAC4D684-4E03-DDA7-FBB4-1A027359B857}"/>
              </a:ext>
            </a:extLst>
          </p:cNvPr>
          <p:cNvSpPr/>
          <p:nvPr/>
        </p:nvSpPr>
        <p:spPr>
          <a:xfrm>
            <a:off x="566928" y="932688"/>
            <a:ext cx="4069080" cy="4754880"/>
          </a:xfrm>
          <a:prstGeom prst="roundRect">
            <a:avLst/>
          </a:prstGeom>
          <a:solidFill>
            <a:srgbClr val="FFFFFF"/>
          </a:solidFill>
          <a:ln>
            <a:solidFill>
              <a:srgbClr val="FFFFFF"/>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4E4A43B9-B98E-899B-A4F1-8B628DE0517B}"/>
              </a:ext>
            </a:extLst>
          </p:cNvPr>
          <p:cNvSpPr txBox="1"/>
          <p:nvPr/>
        </p:nvSpPr>
        <p:spPr>
          <a:xfrm>
            <a:off x="777240" y="1481328"/>
            <a:ext cx="2194560" cy="230832"/>
          </a:xfrm>
          <a:prstGeom prst="rect">
            <a:avLst/>
          </a:prstGeom>
          <a:noFill/>
          <a:ln>
            <a:noFill/>
          </a:ln>
        </p:spPr>
        <p:txBody>
          <a:bodyPr wrap="square" anchor="t">
            <a:spAutoFit/>
          </a:bodyPr>
          <a:lstStyle/>
          <a:p>
            <a:pPr algn="l"/>
            <a:r>
              <a:rPr sz="900" b="1" i="0" dirty="0">
                <a:solidFill>
                  <a:srgbClr val="2C8DA5"/>
                </a:solidFill>
                <a:latin typeface="Arial" panose="020B0604020202020204" pitchFamily="34" charset="0"/>
                <a:cs typeface="Arial" panose="020B0604020202020204" pitchFamily="34" charset="0"/>
              </a:rPr>
              <a:t>ADVOCACY TOOLKIT</a:t>
            </a:r>
          </a:p>
        </p:txBody>
      </p:sp>
      <p:sp>
        <p:nvSpPr>
          <p:cNvPr id="7" name="TextBox 6">
            <a:extLst>
              <a:ext uri="{FF2B5EF4-FFF2-40B4-BE49-F238E27FC236}">
                <a16:creationId xmlns:a16="http://schemas.microsoft.com/office/drawing/2014/main" id="{41DFA2A1-5678-A798-A3D9-4135B11C4EEC}"/>
              </a:ext>
            </a:extLst>
          </p:cNvPr>
          <p:cNvSpPr txBox="1"/>
          <p:nvPr/>
        </p:nvSpPr>
        <p:spPr>
          <a:xfrm>
            <a:off x="777240" y="2039670"/>
            <a:ext cx="3429000" cy="1431161"/>
          </a:xfrm>
          <a:prstGeom prst="rect">
            <a:avLst/>
          </a:prstGeom>
          <a:noFill/>
          <a:ln>
            <a:noFill/>
          </a:ln>
        </p:spPr>
        <p:txBody>
          <a:bodyPr wrap="square" anchor="t">
            <a:spAutoFit/>
          </a:bodyPr>
          <a:lstStyle/>
          <a:p>
            <a:pPr algn="l"/>
            <a:r>
              <a:rPr sz="2900" b="1" i="0" dirty="0">
                <a:solidFill>
                  <a:srgbClr val="145B7D"/>
                </a:solidFill>
                <a:latin typeface="Arial" panose="020B0604020202020204" pitchFamily="34" charset="0"/>
                <a:cs typeface="Arial" panose="020B0604020202020204" pitchFamily="34" charset="0"/>
              </a:rPr>
              <a:t>Strengthening
Advocacy for
Adult Vaccination</a:t>
            </a:r>
          </a:p>
        </p:txBody>
      </p:sp>
      <p:sp>
        <p:nvSpPr>
          <p:cNvPr id="8" name="TextBox 7">
            <a:extLst>
              <a:ext uri="{FF2B5EF4-FFF2-40B4-BE49-F238E27FC236}">
                <a16:creationId xmlns:a16="http://schemas.microsoft.com/office/drawing/2014/main" id="{684E0ABB-9AC1-749F-B479-40D46612273A}"/>
              </a:ext>
            </a:extLst>
          </p:cNvPr>
          <p:cNvSpPr txBox="1"/>
          <p:nvPr/>
        </p:nvSpPr>
        <p:spPr>
          <a:xfrm>
            <a:off x="803147" y="3579876"/>
            <a:ext cx="3246120" cy="692497"/>
          </a:xfrm>
          <a:prstGeom prst="rect">
            <a:avLst/>
          </a:prstGeom>
          <a:noFill/>
          <a:ln>
            <a:noFill/>
          </a:ln>
        </p:spPr>
        <p:txBody>
          <a:bodyPr wrap="square" anchor="t">
            <a:spAutoFit/>
          </a:bodyPr>
          <a:lstStyle/>
          <a:p>
            <a:pPr algn="l"/>
            <a:r>
              <a:rPr sz="1300" b="0" i="0" dirty="0">
                <a:solidFill>
                  <a:srgbClr val="607985"/>
                </a:solidFill>
                <a:latin typeface="Arial" panose="020B0604020202020204" pitchFamily="34" charset="0"/>
                <a:cs typeface="Arial" panose="020B0604020202020204" pitchFamily="34" charset="0"/>
              </a:rPr>
              <a:t>A practical, adaptable resource for civil society </a:t>
            </a:r>
            <a:r>
              <a:rPr lang="en-CA" sz="1300" b="0" i="0" dirty="0">
                <a:solidFill>
                  <a:srgbClr val="607985"/>
                </a:solidFill>
                <a:latin typeface="Arial" panose="020B0604020202020204" pitchFamily="34" charset="0"/>
                <a:cs typeface="Arial" panose="020B0604020202020204" pitchFamily="34" charset="0"/>
              </a:rPr>
              <a:t>and patient advocacy </a:t>
            </a:r>
            <a:r>
              <a:rPr sz="1300" b="0" i="0" dirty="0">
                <a:solidFill>
                  <a:srgbClr val="607985"/>
                </a:solidFill>
                <a:latin typeface="Arial" panose="020B0604020202020204" pitchFamily="34" charset="0"/>
                <a:cs typeface="Arial" panose="020B0604020202020204" pitchFamily="34" charset="0"/>
              </a:rPr>
              <a:t>organizations across Canada</a:t>
            </a:r>
          </a:p>
        </p:txBody>
      </p:sp>
      <p:sp>
        <p:nvSpPr>
          <p:cNvPr id="9" name="Rectangle 8">
            <a:extLst>
              <a:ext uri="{FF2B5EF4-FFF2-40B4-BE49-F238E27FC236}">
                <a16:creationId xmlns:a16="http://schemas.microsoft.com/office/drawing/2014/main" id="{0833AC82-B69E-07CF-DDD3-228896B88858}"/>
              </a:ext>
            </a:extLst>
          </p:cNvPr>
          <p:cNvSpPr/>
          <p:nvPr/>
        </p:nvSpPr>
        <p:spPr>
          <a:xfrm>
            <a:off x="914252" y="4681728"/>
            <a:ext cx="777240" cy="73152"/>
          </a:xfrm>
          <a:prstGeom prst="rect">
            <a:avLst/>
          </a:prstGeom>
          <a:solidFill>
            <a:srgbClr val="E45458"/>
          </a:solidFill>
          <a:ln>
            <a:solidFill>
              <a:srgbClr val="E454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FD2133C3-EC90-7DE8-4874-7C55E47111E4}"/>
              </a:ext>
            </a:extLst>
          </p:cNvPr>
          <p:cNvSpPr txBox="1"/>
          <p:nvPr/>
        </p:nvSpPr>
        <p:spPr>
          <a:xfrm>
            <a:off x="822960" y="4937760"/>
            <a:ext cx="3337560" cy="215444"/>
          </a:xfrm>
          <a:prstGeom prst="rect">
            <a:avLst/>
          </a:prstGeom>
          <a:noFill/>
          <a:ln>
            <a:noFill/>
          </a:ln>
        </p:spPr>
        <p:txBody>
          <a:bodyPr wrap="square" anchor="t">
            <a:spAutoFit/>
          </a:bodyPr>
          <a:lstStyle/>
          <a:p>
            <a:pPr algn="l"/>
            <a:r>
              <a:rPr sz="800" b="1" i="0" dirty="0">
                <a:solidFill>
                  <a:srgbClr val="145B7D"/>
                </a:solidFill>
                <a:latin typeface="Arial" panose="020B0604020202020204" pitchFamily="34" charset="0"/>
                <a:cs typeface="Arial" panose="020B0604020202020204" pitchFamily="34" charset="0"/>
              </a:rPr>
              <a:t>PREVENTION  •  EQUITY  •  </a:t>
            </a:r>
            <a:r>
              <a:rPr lang="en-CA" sz="800" b="1" dirty="0">
                <a:solidFill>
                  <a:srgbClr val="145B7D"/>
                </a:solidFill>
                <a:latin typeface="Arial" panose="020B0604020202020204" pitchFamily="34" charset="0"/>
                <a:cs typeface="Arial" panose="020B0604020202020204" pitchFamily="34" charset="0"/>
              </a:rPr>
              <a:t>ACCESS</a:t>
            </a:r>
            <a:endParaRPr sz="800" b="1" i="0" dirty="0">
              <a:solidFill>
                <a:srgbClr val="145B7D"/>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B3C8FD4A-2AED-C590-7010-B2A3488313A7}"/>
              </a:ext>
            </a:extLst>
          </p:cNvPr>
          <p:cNvSpPr txBox="1"/>
          <p:nvPr/>
        </p:nvSpPr>
        <p:spPr>
          <a:xfrm>
            <a:off x="3154680" y="6650171"/>
            <a:ext cx="3840480" cy="553998"/>
          </a:xfrm>
          <a:prstGeom prst="rect">
            <a:avLst/>
          </a:prstGeom>
          <a:noFill/>
          <a:ln>
            <a:noFill/>
          </a:ln>
        </p:spPr>
        <p:txBody>
          <a:bodyPr wrap="square" anchor="t">
            <a:spAutoFit/>
          </a:bodyPr>
          <a:lstStyle/>
          <a:p>
            <a:pPr algn="l"/>
            <a:r>
              <a:rPr sz="1500" b="1" i="0" dirty="0">
                <a:solidFill>
                  <a:srgbClr val="145B7D"/>
                </a:solidFill>
                <a:latin typeface="Arial" panose="020B0604020202020204" pitchFamily="34" charset="0"/>
                <a:cs typeface="Arial" panose="020B0604020202020204" pitchFamily="34" charset="0"/>
              </a:rPr>
              <a:t>Designed to be adapted by your organization</a:t>
            </a:r>
          </a:p>
        </p:txBody>
      </p:sp>
      <p:sp>
        <p:nvSpPr>
          <p:cNvPr id="12" name="TextBox 11">
            <a:extLst>
              <a:ext uri="{FF2B5EF4-FFF2-40B4-BE49-F238E27FC236}">
                <a16:creationId xmlns:a16="http://schemas.microsoft.com/office/drawing/2014/main" id="{6447154F-31E6-3BA2-C61C-800CBF552E8F}"/>
              </a:ext>
            </a:extLst>
          </p:cNvPr>
          <p:cNvSpPr txBox="1"/>
          <p:nvPr/>
        </p:nvSpPr>
        <p:spPr>
          <a:xfrm>
            <a:off x="3154680" y="7234020"/>
            <a:ext cx="3794760" cy="623248"/>
          </a:xfrm>
          <a:prstGeom prst="rect">
            <a:avLst/>
          </a:prstGeom>
          <a:noFill/>
          <a:ln>
            <a:noFill/>
          </a:ln>
        </p:spPr>
        <p:txBody>
          <a:bodyPr wrap="square" anchor="t">
            <a:spAutoFit/>
          </a:bodyPr>
          <a:lstStyle/>
          <a:p>
            <a:pPr algn="l"/>
            <a:r>
              <a:rPr sz="1150" b="0" i="0" dirty="0">
                <a:solidFill>
                  <a:srgbClr val="607985"/>
                </a:solidFill>
                <a:latin typeface="Arial" panose="020B0604020202020204" pitchFamily="34" charset="0"/>
                <a:cs typeface="Arial" panose="020B0604020202020204" pitchFamily="34" charset="0"/>
              </a:rPr>
              <a:t>Replace the logo, tailor the messages and local context, then use the toolkit to support community education and policy advocacy.</a:t>
            </a:r>
          </a:p>
        </p:txBody>
      </p:sp>
      <p:sp>
        <p:nvSpPr>
          <p:cNvPr id="13" name="Rounded Rectangle 12">
            <a:extLst>
              <a:ext uri="{FF2B5EF4-FFF2-40B4-BE49-F238E27FC236}">
                <a16:creationId xmlns:a16="http://schemas.microsoft.com/office/drawing/2014/main" id="{00784647-2AB8-66FC-2D93-CC6D939FEBF6}"/>
              </a:ext>
            </a:extLst>
          </p:cNvPr>
          <p:cNvSpPr/>
          <p:nvPr/>
        </p:nvSpPr>
        <p:spPr>
          <a:xfrm>
            <a:off x="3154680" y="8321040"/>
            <a:ext cx="3429000" cy="566928"/>
          </a:xfrm>
          <a:prstGeom prst="roundRect">
            <a:avLst/>
          </a:prstGeom>
          <a:solidFill>
            <a:srgbClr val="DDEEF2"/>
          </a:solidFill>
          <a:ln>
            <a:solidFill>
              <a:srgbClr val="DDEEF2"/>
            </a:solidFill>
          </a:ln>
          <a:effectLst>
            <a:outerShdw blurRad="50800" dist="38100" dir="8100000" sx="88000" sy="88000" algn="tr" rotWithShape="0">
              <a:schemeClr val="tx1">
                <a:alpha val="40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CE8468D8-FD75-1191-9C4A-2AE4FB31AE3E}"/>
              </a:ext>
            </a:extLst>
          </p:cNvPr>
          <p:cNvSpPr txBox="1"/>
          <p:nvPr/>
        </p:nvSpPr>
        <p:spPr>
          <a:xfrm>
            <a:off x="3406140" y="8419838"/>
            <a:ext cx="2926080" cy="369332"/>
          </a:xfrm>
          <a:prstGeom prst="rect">
            <a:avLst/>
          </a:prstGeom>
          <a:noFill/>
          <a:ln>
            <a:noFill/>
          </a:ln>
        </p:spPr>
        <p:txBody>
          <a:bodyPr wrap="square" anchor="t">
            <a:spAutoFit/>
          </a:bodyPr>
          <a:lstStyle/>
          <a:p>
            <a:r>
              <a:rPr lang="en-CA" sz="900" b="1" dirty="0">
                <a:latin typeface="Arial" panose="020B0604020202020204" pitchFamily="34" charset="0"/>
                <a:cs typeface="Arial" panose="020B0604020202020204" pitchFamily="34" charset="0"/>
              </a:rPr>
              <a:t>This initiative has been supported by Pfizer Canada​</a:t>
            </a:r>
            <a:endParaRPr sz="900" b="1" i="0" dirty="0">
              <a:solidFill>
                <a:srgbClr val="145B7D"/>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E4724E5E-1C2D-E485-F051-39C4FB7CEE6B}"/>
              </a:ext>
            </a:extLst>
          </p:cNvPr>
          <p:cNvSpPr txBox="1"/>
          <p:nvPr/>
        </p:nvSpPr>
        <p:spPr>
          <a:xfrm>
            <a:off x="566928" y="9235440"/>
            <a:ext cx="1874519" cy="200055"/>
          </a:xfrm>
          <a:prstGeom prst="rect">
            <a:avLst/>
          </a:prstGeom>
          <a:noFill/>
          <a:ln>
            <a:noFill/>
          </a:ln>
        </p:spPr>
        <p:txBody>
          <a:bodyPr wrap="square" anchor="t">
            <a:spAutoFit/>
          </a:bodyPr>
          <a:lstStyle/>
          <a:p>
            <a:pPr algn="l"/>
            <a:r>
              <a:rPr sz="700" b="1" i="0" dirty="0">
                <a:solidFill>
                  <a:srgbClr val="FFFFFF"/>
                </a:solidFill>
                <a:latin typeface="Arial" panose="020B0604020202020204" pitchFamily="34" charset="0"/>
                <a:cs typeface="Arial" panose="020B0604020202020204" pitchFamily="34" charset="0"/>
              </a:rPr>
              <a:t>YOUR ORGANIZATION’S LOGO</a:t>
            </a:r>
          </a:p>
        </p:txBody>
      </p:sp>
    </p:spTree>
    <p:extLst>
      <p:ext uri="{BB962C8B-B14F-4D97-AF65-F5344CB8AC3E}">
        <p14:creationId xmlns:p14="http://schemas.microsoft.com/office/powerpoint/2010/main" val="2144991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30A97-C624-C95D-1A8F-77D44FB4FF5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7707CB6-EE3D-99D0-62AC-CF9F903EAD59}"/>
              </a:ext>
            </a:extLst>
          </p:cNvPr>
          <p:cNvSpPr>
            <a:spLocks noGrp="1" noRot="1" noMove="1" noResize="1" noEditPoints="1" noAdjustHandles="1" noChangeArrowheads="1" noChangeShapeType="1"/>
          </p:cNvSpPr>
          <p:nvPr/>
        </p:nvSpPr>
        <p:spPr>
          <a:xfrm>
            <a:off x="0" y="-53340"/>
            <a:ext cx="6858000" cy="9959340"/>
          </a:xfrm>
          <a:prstGeom prst="rect">
            <a:avLst/>
          </a:prstGeom>
          <a:solidFill>
            <a:srgbClr val="F3F7F8"/>
          </a:solidFill>
          <a:ln w="7620">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914F621F-3C63-5AF6-CCED-2F307CF3C2DC}"/>
              </a:ext>
            </a:extLst>
          </p:cNvPr>
          <p:cNvSpPr txBox="1"/>
          <p:nvPr/>
        </p:nvSpPr>
        <p:spPr>
          <a:xfrm>
            <a:off x="502920" y="486631"/>
            <a:ext cx="4206240" cy="523220"/>
          </a:xfrm>
          <a:prstGeom prst="rect">
            <a:avLst/>
          </a:prstGeom>
          <a:noFill/>
          <a:ln>
            <a:noFill/>
          </a:ln>
        </p:spPr>
        <p:txBody>
          <a:bodyPr wrap="square" anchor="t">
            <a:spAutoFit/>
          </a:bodyPr>
          <a:lstStyle/>
          <a:p>
            <a:pPr algn="l"/>
            <a:r>
              <a:rPr lang="en-CA" sz="2800" b="1" i="0" dirty="0">
                <a:solidFill>
                  <a:srgbClr val="145B7D"/>
                </a:solidFill>
                <a:latin typeface="Arial" panose="020B0604020202020204" pitchFamily="34" charset="0"/>
                <a:cs typeface="Arial" panose="020B0604020202020204" pitchFamily="34" charset="0"/>
              </a:rPr>
              <a:t>How to use this guide</a:t>
            </a:r>
            <a:endParaRPr sz="2800" b="1" i="0" dirty="0">
              <a:solidFill>
                <a:srgbClr val="145B7D"/>
              </a:solidFill>
              <a:latin typeface="Arial" panose="020B0604020202020204" pitchFamily="34" charset="0"/>
              <a:cs typeface="Arial" panose="020B0604020202020204" pitchFamily="34" charset="0"/>
            </a:endParaRPr>
          </a:p>
        </p:txBody>
      </p:sp>
      <p:sp>
        <p:nvSpPr>
          <p:cNvPr id="75" name="TextBox 74">
            <a:extLst>
              <a:ext uri="{FF2B5EF4-FFF2-40B4-BE49-F238E27FC236}">
                <a16:creationId xmlns:a16="http://schemas.microsoft.com/office/drawing/2014/main" id="{752A0B6C-AD8E-D391-6DDB-378FA74FEBC1}"/>
              </a:ext>
            </a:extLst>
          </p:cNvPr>
          <p:cNvSpPr txBox="1"/>
          <p:nvPr/>
        </p:nvSpPr>
        <p:spPr>
          <a:xfrm>
            <a:off x="502920" y="9646920"/>
            <a:ext cx="5303520" cy="207749"/>
          </a:xfrm>
          <a:prstGeom prst="rect">
            <a:avLst/>
          </a:prstGeom>
          <a:noFill/>
          <a:ln>
            <a:noFill/>
          </a:ln>
        </p:spPr>
        <p:txBody>
          <a:bodyPr wrap="square" anchor="t">
            <a:spAutoFit/>
          </a:bodyPr>
          <a:lstStyle/>
          <a:p>
            <a:pPr algn="l"/>
            <a:r>
              <a:rPr sz="750" b="1" i="0">
                <a:solidFill>
                  <a:srgbClr val="607985"/>
                </a:solidFill>
                <a:latin typeface="Arial" panose="020B0604020202020204" pitchFamily="34" charset="0"/>
                <a:cs typeface="Arial" panose="020B0604020202020204" pitchFamily="34" charset="0"/>
              </a:rPr>
              <a:t>HOW TO USE THIS GUIDE</a:t>
            </a:r>
          </a:p>
        </p:txBody>
      </p:sp>
      <p:sp>
        <p:nvSpPr>
          <p:cNvPr id="76" name="TextBox 75">
            <a:extLst>
              <a:ext uri="{FF2B5EF4-FFF2-40B4-BE49-F238E27FC236}">
                <a16:creationId xmlns:a16="http://schemas.microsoft.com/office/drawing/2014/main" id="{49DDF3AC-B32D-85AD-5BF5-BE7CDC99283F}"/>
              </a:ext>
            </a:extLst>
          </p:cNvPr>
          <p:cNvSpPr txBox="1"/>
          <p:nvPr/>
        </p:nvSpPr>
        <p:spPr>
          <a:xfrm>
            <a:off x="6129020" y="9592056"/>
            <a:ext cx="320040" cy="228600"/>
          </a:xfrm>
          <a:prstGeom prst="rect">
            <a:avLst/>
          </a:prstGeom>
          <a:noFill/>
          <a:ln>
            <a:noFill/>
          </a:ln>
        </p:spPr>
        <p:txBody>
          <a:bodyPr wrap="square" anchor="t">
            <a:spAutoFit/>
          </a:bodyPr>
          <a:lstStyle/>
          <a:p>
            <a:pPr algn="r"/>
            <a:r>
              <a:rPr sz="850" b="1" i="0">
                <a:solidFill>
                  <a:srgbClr val="145B7D"/>
                </a:solidFill>
                <a:latin typeface="Arial" panose="020B0604020202020204" pitchFamily="34" charset="0"/>
                <a:cs typeface="Arial" panose="020B0604020202020204" pitchFamily="34" charset="0"/>
              </a:rPr>
              <a:t>02</a:t>
            </a:r>
          </a:p>
        </p:txBody>
      </p:sp>
      <p:sp>
        <p:nvSpPr>
          <p:cNvPr id="77" name="Rectangle 76">
            <a:extLst>
              <a:ext uri="{FF2B5EF4-FFF2-40B4-BE49-F238E27FC236}">
                <a16:creationId xmlns:a16="http://schemas.microsoft.com/office/drawing/2014/main" id="{A80AF8F2-FCE1-FD3D-77BB-2E5E952A6BCC}"/>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78" name="TextBox 77">
            <a:extLst>
              <a:ext uri="{FF2B5EF4-FFF2-40B4-BE49-F238E27FC236}">
                <a16:creationId xmlns:a16="http://schemas.microsoft.com/office/drawing/2014/main" id="{DECED5F0-4E9A-E899-3BF1-E5DC3CF69940}"/>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
        <p:nvSpPr>
          <p:cNvPr id="7" name="Rounded Rectangle 6">
            <a:extLst>
              <a:ext uri="{FF2B5EF4-FFF2-40B4-BE49-F238E27FC236}">
                <a16:creationId xmlns:a16="http://schemas.microsoft.com/office/drawing/2014/main" id="{0668D5C4-8439-3018-40D6-046334860FAA}"/>
              </a:ext>
            </a:extLst>
          </p:cNvPr>
          <p:cNvSpPr/>
          <p:nvPr/>
        </p:nvSpPr>
        <p:spPr>
          <a:xfrm>
            <a:off x="396434" y="1311603"/>
            <a:ext cx="2955628" cy="2892139"/>
          </a:xfrm>
          <a:prstGeom prst="roundRect">
            <a:avLst/>
          </a:prstGeom>
          <a:solidFill>
            <a:srgbClr val="145B7D"/>
          </a:solidFill>
          <a:ln w="7620">
            <a:solidFill>
              <a:srgbClr val="145B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1" name="Rounded Rectangle 10">
            <a:extLst>
              <a:ext uri="{FF2B5EF4-FFF2-40B4-BE49-F238E27FC236}">
                <a16:creationId xmlns:a16="http://schemas.microsoft.com/office/drawing/2014/main" id="{9E0ED6B7-009D-2C1E-8830-219B5927111B}"/>
              </a:ext>
            </a:extLst>
          </p:cNvPr>
          <p:cNvSpPr/>
          <p:nvPr/>
        </p:nvSpPr>
        <p:spPr>
          <a:xfrm>
            <a:off x="3468621" y="1318765"/>
            <a:ext cx="2992945" cy="2884978"/>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DFB22680-0301-1D58-04D7-3985E5CEFA09}"/>
              </a:ext>
            </a:extLst>
          </p:cNvPr>
          <p:cNvSpPr txBox="1"/>
          <p:nvPr/>
        </p:nvSpPr>
        <p:spPr>
          <a:xfrm>
            <a:off x="565479" y="1467316"/>
            <a:ext cx="1726307" cy="276999"/>
          </a:xfrm>
          <a:prstGeom prst="rect">
            <a:avLst/>
          </a:prstGeom>
          <a:noFill/>
        </p:spPr>
        <p:txBody>
          <a:bodyPr wrap="square">
            <a:spAutoFit/>
          </a:bodyPr>
          <a:lstStyle/>
          <a:p>
            <a:pPr algn="l"/>
            <a:r>
              <a:rPr sz="1200" b="1" i="0" dirty="0">
                <a:solidFill>
                  <a:srgbClr val="73AFC1"/>
                </a:solidFill>
                <a:latin typeface="Arial" panose="020B0604020202020204" pitchFamily="34" charset="0"/>
                <a:cs typeface="Arial" panose="020B0604020202020204" pitchFamily="34" charset="0"/>
              </a:rPr>
              <a:t>WHY IT MATTERS</a:t>
            </a:r>
          </a:p>
        </p:txBody>
      </p:sp>
      <p:sp>
        <p:nvSpPr>
          <p:cNvPr id="17" name="TextBox 16">
            <a:extLst>
              <a:ext uri="{FF2B5EF4-FFF2-40B4-BE49-F238E27FC236}">
                <a16:creationId xmlns:a16="http://schemas.microsoft.com/office/drawing/2014/main" id="{294D859D-75FE-68B7-45E8-1AF64774B527}"/>
              </a:ext>
            </a:extLst>
          </p:cNvPr>
          <p:cNvSpPr txBox="1"/>
          <p:nvPr/>
        </p:nvSpPr>
        <p:spPr>
          <a:xfrm>
            <a:off x="557882" y="1754873"/>
            <a:ext cx="2770802" cy="1200329"/>
          </a:xfrm>
          <a:prstGeom prst="rect">
            <a:avLst/>
          </a:prstGeom>
          <a:noFill/>
        </p:spPr>
        <p:txBody>
          <a:bodyPr wrap="square">
            <a:spAutoFit/>
          </a:bodyPr>
          <a:lstStyle/>
          <a:p>
            <a:pPr algn="l"/>
            <a:r>
              <a:rPr sz="1800" b="1" i="0" dirty="0">
                <a:solidFill>
                  <a:srgbClr val="FFFFFF"/>
                </a:solidFill>
                <a:latin typeface="Arial" panose="020B0604020202020204" pitchFamily="34" charset="0"/>
                <a:cs typeface="Arial" panose="020B0604020202020204" pitchFamily="34" charset="0"/>
              </a:rPr>
              <a:t>Adult immunization is an important part of healthy ageing and disease prevention.</a:t>
            </a:r>
          </a:p>
        </p:txBody>
      </p:sp>
      <p:sp>
        <p:nvSpPr>
          <p:cNvPr id="18" name="TextBox 17">
            <a:extLst>
              <a:ext uri="{FF2B5EF4-FFF2-40B4-BE49-F238E27FC236}">
                <a16:creationId xmlns:a16="http://schemas.microsoft.com/office/drawing/2014/main" id="{EB7EE49A-E0EB-99CA-4A3D-A87295EF8B97}"/>
              </a:ext>
            </a:extLst>
          </p:cNvPr>
          <p:cNvSpPr txBox="1"/>
          <p:nvPr/>
        </p:nvSpPr>
        <p:spPr>
          <a:xfrm>
            <a:off x="557882" y="2995685"/>
            <a:ext cx="2709480" cy="938719"/>
          </a:xfrm>
          <a:prstGeom prst="rect">
            <a:avLst/>
          </a:prstGeom>
          <a:noFill/>
        </p:spPr>
        <p:txBody>
          <a:bodyPr wrap="square">
            <a:spAutoFit/>
          </a:bodyPr>
          <a:lstStyle/>
          <a:p>
            <a:r>
              <a:rPr sz="1100" b="0" i="0" dirty="0">
                <a:solidFill>
                  <a:srgbClr val="FFFFFF"/>
                </a:solidFill>
                <a:latin typeface="Arial" panose="020B0604020202020204" pitchFamily="34" charset="0"/>
                <a:cs typeface="Arial" panose="020B0604020202020204" pitchFamily="34" charset="0"/>
              </a:rPr>
              <a:t>Vaccines help protect people from vaccine-preventable diseases, reduce the risk of serious illness, and support healthier communities and more resilient health systems</a:t>
            </a:r>
            <a:r>
              <a:rPr sz="1100" b="0" i="0" dirty="0">
                <a:solidFill>
                  <a:schemeClr val="bg1"/>
                </a:solidFill>
                <a:latin typeface="Arial" panose="020B0604020202020204" pitchFamily="34" charset="0"/>
                <a:cs typeface="Arial" panose="020B0604020202020204" pitchFamily="34" charset="0"/>
              </a:rPr>
              <a:t>.</a:t>
            </a:r>
            <a:r>
              <a:rPr lang="en-US" sz="1100" baseline="30000" dirty="0">
                <a:solidFill>
                  <a:schemeClr val="bg1"/>
                </a:solidFill>
                <a:latin typeface="Arial" panose="020B0604020202020204" pitchFamily="34" charset="0"/>
                <a:cs typeface="Arial" panose="020B0604020202020204" pitchFamily="34" charset="0"/>
              </a:rPr>
              <a:t> (1) </a:t>
            </a:r>
            <a:endParaRPr sz="1100" b="0" i="0" dirty="0">
              <a:solidFill>
                <a:schemeClr val="bg1"/>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0F1402FC-493C-3D45-86B1-D7178706931A}"/>
              </a:ext>
            </a:extLst>
          </p:cNvPr>
          <p:cNvSpPr txBox="1"/>
          <p:nvPr/>
        </p:nvSpPr>
        <p:spPr>
          <a:xfrm>
            <a:off x="3686095" y="1493452"/>
            <a:ext cx="2246748" cy="646331"/>
          </a:xfrm>
          <a:prstGeom prst="rect">
            <a:avLst/>
          </a:prstGeom>
          <a:noFill/>
        </p:spPr>
        <p:txBody>
          <a:bodyPr wrap="square">
            <a:spAutoFit/>
          </a:bodyPr>
          <a:lstStyle/>
          <a:p>
            <a:pPr algn="l"/>
            <a:r>
              <a:rPr lang="en-CA" sz="1200" b="1" i="0" dirty="0">
                <a:solidFill>
                  <a:srgbClr val="73AFC1"/>
                </a:solidFill>
                <a:latin typeface="Arial" panose="020B0604020202020204" pitchFamily="34" charset="0"/>
                <a:cs typeface="Arial" panose="020B0604020202020204" pitchFamily="34" charset="0"/>
              </a:rPr>
              <a:t>THE ROLE OF CIVIL SOCIETY ORGNIZATIONS (CSOs)</a:t>
            </a:r>
            <a:endParaRPr sz="1200" b="1" i="0" dirty="0">
              <a:solidFill>
                <a:srgbClr val="73AFC1"/>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50BB3370-74BB-7F7A-185B-4EB9AA1485B4}"/>
              </a:ext>
            </a:extLst>
          </p:cNvPr>
          <p:cNvSpPr txBox="1"/>
          <p:nvPr/>
        </p:nvSpPr>
        <p:spPr>
          <a:xfrm>
            <a:off x="3683900" y="2203791"/>
            <a:ext cx="2765160" cy="1615827"/>
          </a:xfrm>
          <a:prstGeom prst="rect">
            <a:avLst/>
          </a:prstGeom>
          <a:noFill/>
        </p:spPr>
        <p:txBody>
          <a:bodyPr wrap="square">
            <a:spAutoFit/>
          </a:bodyPr>
          <a:lstStyle/>
          <a:p>
            <a:r>
              <a:rPr lang="en-US" sz="1100" dirty="0">
                <a:latin typeface="Arial" panose="020B0604020202020204" pitchFamily="34" charset="0"/>
                <a:cs typeface="Arial" panose="020B0604020202020204" pitchFamily="34" charset="0"/>
              </a:rPr>
              <a:t>Patient advocacy and civil society organizations (CSOs) play an important role in raising awareness, engaging communities, and contributing to policy dialogue on adult immunization.</a:t>
            </a:r>
            <a:r>
              <a:rPr lang="en-US" sz="1100" baseline="30000" dirty="0">
                <a:latin typeface="Arial" panose="020B0604020202020204" pitchFamily="34" charset="0"/>
                <a:cs typeface="Arial" panose="020B0604020202020204" pitchFamily="34" charset="0"/>
              </a:rPr>
              <a:t>(2) </a:t>
            </a:r>
            <a:r>
              <a:rPr lang="en-US" sz="1100" dirty="0">
                <a:latin typeface="Arial" panose="020B0604020202020204" pitchFamily="34" charset="0"/>
                <a:cs typeface="Arial" panose="020B0604020202020204" pitchFamily="34" charset="0"/>
              </a:rPr>
              <a:t>By working together and aligning advocacy efforts, CSOs can help strengthen collective advocacy for equitable access to adult vaccination across Canada.</a:t>
            </a:r>
            <a:r>
              <a:rPr lang="en-CA" sz="1100" dirty="0">
                <a:latin typeface="Arial" panose="020B0604020202020204" pitchFamily="34" charset="0"/>
                <a:cs typeface="Arial" panose="020B0604020202020204" pitchFamily="34" charset="0"/>
              </a:rPr>
              <a:t>​</a:t>
            </a:r>
            <a:endParaRPr sz="1100" b="0" i="0" dirty="0">
              <a:solidFill>
                <a:schemeClr val="accent1"/>
              </a:solidFill>
              <a:latin typeface="Arial" panose="020B0604020202020204" pitchFamily="34" charset="0"/>
              <a:cs typeface="Arial" panose="020B0604020202020204" pitchFamily="34" charset="0"/>
            </a:endParaRPr>
          </a:p>
        </p:txBody>
      </p:sp>
      <p:sp>
        <p:nvSpPr>
          <p:cNvPr id="36" name="Rounded Rectangle 35">
            <a:extLst>
              <a:ext uri="{FF2B5EF4-FFF2-40B4-BE49-F238E27FC236}">
                <a16:creationId xmlns:a16="http://schemas.microsoft.com/office/drawing/2014/main" id="{D040DD01-54FF-5439-0C26-90857904D52A}"/>
              </a:ext>
            </a:extLst>
          </p:cNvPr>
          <p:cNvSpPr/>
          <p:nvPr/>
        </p:nvSpPr>
        <p:spPr>
          <a:xfrm>
            <a:off x="348761" y="4480741"/>
            <a:ext cx="2992945" cy="2919571"/>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8" name="Rounded Rectangle 37">
            <a:extLst>
              <a:ext uri="{FF2B5EF4-FFF2-40B4-BE49-F238E27FC236}">
                <a16:creationId xmlns:a16="http://schemas.microsoft.com/office/drawing/2014/main" id="{28C6B49D-D303-6F66-126A-4F6E1518BF58}"/>
              </a:ext>
            </a:extLst>
          </p:cNvPr>
          <p:cNvSpPr/>
          <p:nvPr/>
        </p:nvSpPr>
        <p:spPr>
          <a:xfrm>
            <a:off x="3468621" y="4512655"/>
            <a:ext cx="2992945" cy="2887657"/>
          </a:xfrm>
          <a:prstGeom prst="roundRect">
            <a:avLst/>
          </a:prstGeom>
          <a:solidFill>
            <a:srgbClr val="DDEEF2"/>
          </a:solidFill>
          <a:ln>
            <a:solidFill>
              <a:srgbClr val="DDEE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A5AA4CDD-AAD9-033D-2F1E-8F95F9C50EB8}"/>
              </a:ext>
            </a:extLst>
          </p:cNvPr>
          <p:cNvSpPr txBox="1"/>
          <p:nvPr/>
        </p:nvSpPr>
        <p:spPr>
          <a:xfrm>
            <a:off x="603504" y="4863448"/>
            <a:ext cx="1463040" cy="276999"/>
          </a:xfrm>
          <a:prstGeom prst="rect">
            <a:avLst/>
          </a:prstGeom>
          <a:noFill/>
        </p:spPr>
        <p:txBody>
          <a:bodyPr wrap="square">
            <a:spAutoFit/>
          </a:bodyPr>
          <a:lstStyle/>
          <a:p>
            <a:pPr algn="l"/>
            <a:r>
              <a:rPr lang="en-CA" sz="1200" b="1" dirty="0">
                <a:solidFill>
                  <a:srgbClr val="73AFC1"/>
                </a:solidFill>
                <a:latin typeface="Arial" panose="020B0604020202020204" pitchFamily="34" charset="0"/>
                <a:cs typeface="Arial" panose="020B0604020202020204" pitchFamily="34" charset="0"/>
              </a:rPr>
              <a:t>WHAT’S INSIDE</a:t>
            </a:r>
            <a:endParaRPr sz="1200" b="1" i="0" dirty="0">
              <a:solidFill>
                <a:srgbClr val="73AFC1"/>
              </a:solidFill>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3A7D665B-96D6-E30B-2092-12365CD367AC}"/>
              </a:ext>
            </a:extLst>
          </p:cNvPr>
          <p:cNvSpPr txBox="1"/>
          <p:nvPr/>
        </p:nvSpPr>
        <p:spPr>
          <a:xfrm>
            <a:off x="3734001" y="4863447"/>
            <a:ext cx="2120699" cy="461665"/>
          </a:xfrm>
          <a:prstGeom prst="rect">
            <a:avLst/>
          </a:prstGeom>
          <a:noFill/>
        </p:spPr>
        <p:txBody>
          <a:bodyPr wrap="square">
            <a:spAutoFit/>
          </a:bodyPr>
          <a:lstStyle/>
          <a:p>
            <a:pPr algn="l"/>
            <a:r>
              <a:rPr lang="en-CA" sz="1200" b="1" i="0" dirty="0">
                <a:solidFill>
                  <a:srgbClr val="E45458"/>
                </a:solidFill>
                <a:latin typeface="Arial" panose="020B0604020202020204" pitchFamily="34" charset="0"/>
                <a:cs typeface="Arial" panose="020B0604020202020204" pitchFamily="34" charset="0"/>
              </a:rPr>
              <a:t>MA</a:t>
            </a:r>
            <a:r>
              <a:rPr lang="en-CA" sz="1200" b="1" dirty="0">
                <a:solidFill>
                  <a:srgbClr val="E45458"/>
                </a:solidFill>
                <a:latin typeface="Arial" panose="020B0604020202020204" pitchFamily="34" charset="0"/>
                <a:cs typeface="Arial" panose="020B0604020202020204" pitchFamily="34" charset="0"/>
              </a:rPr>
              <a:t>KE THIS TOOLKIT YOUR OWN</a:t>
            </a:r>
            <a:endParaRPr sz="1200" b="1" i="0" dirty="0">
              <a:solidFill>
                <a:srgbClr val="E45458"/>
              </a:solidFill>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42F65C81-7695-D0F4-5FD2-74CCE975C151}"/>
              </a:ext>
            </a:extLst>
          </p:cNvPr>
          <p:cNvSpPr txBox="1"/>
          <p:nvPr/>
        </p:nvSpPr>
        <p:spPr>
          <a:xfrm>
            <a:off x="3748496" y="5352544"/>
            <a:ext cx="2406569" cy="1785104"/>
          </a:xfrm>
          <a:prstGeom prst="rect">
            <a:avLst/>
          </a:prstGeom>
          <a:noFill/>
        </p:spPr>
        <p:txBody>
          <a:bodyPr wrap="square">
            <a:spAutoFit/>
          </a:bodyPr>
          <a:lstStyle/>
          <a:p>
            <a:r>
              <a:rPr lang="en-US" sz="1100" dirty="0">
                <a:latin typeface="Arial" panose="020B0604020202020204" pitchFamily="34" charset="0"/>
                <a:cs typeface="Arial" panose="020B0604020202020204" pitchFamily="34" charset="0"/>
              </a:rPr>
              <a:t>This toolkit is designed to support your advocacy efforts. The toolkit includes information on adult immunization, guidance for community outreach and education, advocacy tools, and practical resources to support engagement with decision-makers, policy dialogue, and equitable access to adult vaccination. </a:t>
            </a:r>
            <a:r>
              <a:rPr lang="en-CA" sz="1100" dirty="0">
                <a:latin typeface="Arial" panose="020B0604020202020204" pitchFamily="34" charset="0"/>
                <a:cs typeface="Arial" panose="020B0604020202020204" pitchFamily="34" charset="0"/>
              </a:rPr>
              <a:t>​</a:t>
            </a:r>
            <a:endParaRPr sz="1100" b="0" i="0" dirty="0">
              <a:solidFill>
                <a:schemeClr val="accent1"/>
              </a:solidFill>
              <a:latin typeface="Arial" panose="020B0604020202020204" pitchFamily="34" charset="0"/>
              <a:cs typeface="Arial" panose="020B0604020202020204" pitchFamily="34" charset="0"/>
            </a:endParaRPr>
          </a:p>
        </p:txBody>
      </p:sp>
      <p:sp>
        <p:nvSpPr>
          <p:cNvPr id="42" name="Rounded Rectangle 41">
            <a:extLst>
              <a:ext uri="{FF2B5EF4-FFF2-40B4-BE49-F238E27FC236}">
                <a16:creationId xmlns:a16="http://schemas.microsoft.com/office/drawing/2014/main" id="{5804C622-98C1-B914-8AB6-CF864CB1CB26}"/>
              </a:ext>
            </a:extLst>
          </p:cNvPr>
          <p:cNvSpPr/>
          <p:nvPr/>
        </p:nvSpPr>
        <p:spPr>
          <a:xfrm>
            <a:off x="375920" y="7825846"/>
            <a:ext cx="6073140" cy="960120"/>
          </a:xfrm>
          <a:prstGeom prst="roundRect">
            <a:avLst/>
          </a:prstGeom>
          <a:solidFill>
            <a:srgbClr val="145B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4B9128E4-6081-FE58-4654-360EAF98D625}"/>
              </a:ext>
            </a:extLst>
          </p:cNvPr>
          <p:cNvSpPr txBox="1"/>
          <p:nvPr/>
        </p:nvSpPr>
        <p:spPr>
          <a:xfrm>
            <a:off x="1424001" y="7972150"/>
            <a:ext cx="4809292" cy="646331"/>
          </a:xfrm>
          <a:prstGeom prst="rect">
            <a:avLst/>
          </a:prstGeom>
          <a:noFill/>
          <a:ln>
            <a:noFill/>
          </a:ln>
        </p:spPr>
        <p:txBody>
          <a:bodyPr wrap="square" anchor="t">
            <a:spAutoFit/>
          </a:bodyPr>
          <a:lstStyle/>
          <a:p>
            <a:r>
              <a:rPr lang="en-CA" sz="1200" b="1" dirty="0">
                <a:solidFill>
                  <a:schemeClr val="bg1"/>
                </a:solidFill>
                <a:latin typeface="Arial" panose="020B0604020202020204" pitchFamily="34" charset="0"/>
                <a:cs typeface="Arial" panose="020B0604020202020204" pitchFamily="34" charset="0"/>
              </a:rPr>
              <a:t>The resources can be adapted to connect adult immunization with the priorities, populations, and policy</a:t>
            </a:r>
            <a:r>
              <a:rPr lang="en-CA" sz="1200" dirty="0">
                <a:solidFill>
                  <a:schemeClr val="bg1"/>
                </a:solidFill>
                <a:latin typeface="Arial" panose="020B0604020202020204" pitchFamily="34" charset="0"/>
                <a:cs typeface="Arial" panose="020B0604020202020204" pitchFamily="34" charset="0"/>
              </a:rPr>
              <a:t> </a:t>
            </a:r>
            <a:r>
              <a:rPr lang="en-CA" sz="1200" b="1" dirty="0">
                <a:solidFill>
                  <a:schemeClr val="bg1"/>
                </a:solidFill>
                <a:latin typeface="Arial" panose="020B0604020202020204" pitchFamily="34" charset="0"/>
                <a:cs typeface="Arial" panose="020B0604020202020204" pitchFamily="34" charset="0"/>
              </a:rPr>
              <a:t>issues your organization works on.  </a:t>
            </a:r>
            <a:endParaRPr lang="en-CA" sz="1200" dirty="0">
              <a:solidFill>
                <a:schemeClr val="bg1"/>
              </a:solidFill>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971BDA20-DE7C-A365-A4AB-D8F747ADBA08}"/>
              </a:ext>
            </a:extLst>
          </p:cNvPr>
          <p:cNvSpPr txBox="1"/>
          <p:nvPr/>
        </p:nvSpPr>
        <p:spPr>
          <a:xfrm>
            <a:off x="568519" y="5330589"/>
            <a:ext cx="2558616" cy="1446550"/>
          </a:xfrm>
          <a:prstGeom prst="rect">
            <a:avLst/>
          </a:prstGeom>
          <a:noFill/>
        </p:spPr>
        <p:txBody>
          <a:bodyPr wrap="square">
            <a:spAutoFit/>
          </a:bodyPr>
          <a:lstStyle/>
          <a:p>
            <a:pPr algn="l"/>
            <a:r>
              <a:rPr lang="en-CA" sz="1100" b="1" i="0" dirty="0">
                <a:solidFill>
                  <a:srgbClr val="1E2C4C"/>
                </a:solidFill>
                <a:latin typeface="Arial" panose="020B0604020202020204" pitchFamily="34" charset="0"/>
                <a:cs typeface="Arial" panose="020B0604020202020204" pitchFamily="34" charset="0"/>
              </a:rPr>
              <a:t>1 Adult Immunization information</a:t>
            </a:r>
          </a:p>
          <a:p>
            <a:pPr algn="l"/>
            <a:endParaRPr lang="en-CA" sz="1100" b="1" dirty="0">
              <a:solidFill>
                <a:srgbClr val="1E2C4C"/>
              </a:solidFill>
              <a:latin typeface="Arial" panose="020B0604020202020204" pitchFamily="34" charset="0"/>
              <a:cs typeface="Arial" panose="020B0604020202020204" pitchFamily="34" charset="0"/>
            </a:endParaRPr>
          </a:p>
          <a:p>
            <a:pPr algn="l"/>
            <a:r>
              <a:rPr lang="en-CA" sz="1100" b="1" i="0" dirty="0">
                <a:solidFill>
                  <a:srgbClr val="1E2C4C"/>
                </a:solidFill>
                <a:latin typeface="Arial" panose="020B0604020202020204" pitchFamily="34" charset="0"/>
                <a:cs typeface="Arial" panose="020B0604020202020204" pitchFamily="34" charset="0"/>
              </a:rPr>
              <a:t>2 Community outreach and education</a:t>
            </a:r>
          </a:p>
          <a:p>
            <a:pPr algn="l"/>
            <a:endParaRPr lang="en-CA" sz="1100" b="1" dirty="0">
              <a:solidFill>
                <a:srgbClr val="1E2C4C"/>
              </a:solidFill>
              <a:latin typeface="Arial" panose="020B0604020202020204" pitchFamily="34" charset="0"/>
              <a:cs typeface="Arial" panose="020B0604020202020204" pitchFamily="34" charset="0"/>
            </a:endParaRPr>
          </a:p>
          <a:p>
            <a:pPr algn="l"/>
            <a:r>
              <a:rPr lang="en-CA" sz="1100" b="1" i="0" dirty="0">
                <a:solidFill>
                  <a:srgbClr val="1E2C4C"/>
                </a:solidFill>
                <a:latin typeface="Arial" panose="020B0604020202020204" pitchFamily="34" charset="0"/>
                <a:cs typeface="Arial" panose="020B0604020202020204" pitchFamily="34" charset="0"/>
              </a:rPr>
              <a:t>3 Advocacy tools and resources</a:t>
            </a:r>
          </a:p>
          <a:p>
            <a:pPr algn="l"/>
            <a:endParaRPr lang="en-CA" sz="1100" b="1" dirty="0">
              <a:solidFill>
                <a:srgbClr val="1E2C4C"/>
              </a:solidFill>
              <a:latin typeface="Arial" panose="020B0604020202020204" pitchFamily="34" charset="0"/>
              <a:cs typeface="Arial" panose="020B0604020202020204" pitchFamily="34" charset="0"/>
            </a:endParaRPr>
          </a:p>
          <a:p>
            <a:pPr algn="l"/>
            <a:r>
              <a:rPr lang="en-CA" sz="1100" b="1" i="0" dirty="0">
                <a:solidFill>
                  <a:srgbClr val="1E2C4C"/>
                </a:solidFill>
                <a:latin typeface="Arial" panose="020B0604020202020204" pitchFamily="34" charset="0"/>
                <a:cs typeface="Arial" panose="020B0604020202020204" pitchFamily="34" charset="0"/>
              </a:rPr>
              <a:t>4 Policy engagement</a:t>
            </a:r>
            <a:endParaRPr sz="1100" b="1" i="0" dirty="0">
              <a:solidFill>
                <a:srgbClr val="1E2C4C"/>
              </a:solidFill>
              <a:latin typeface="Arial" panose="020B0604020202020204" pitchFamily="34" charset="0"/>
              <a:cs typeface="Arial" panose="020B0604020202020204" pitchFamily="34" charset="0"/>
            </a:endParaRPr>
          </a:p>
        </p:txBody>
      </p:sp>
      <p:pic>
        <p:nvPicPr>
          <p:cNvPr id="47" name="Graphic 46" descr="Information with solid fill">
            <a:extLst>
              <a:ext uri="{FF2B5EF4-FFF2-40B4-BE49-F238E27FC236}">
                <a16:creationId xmlns:a16="http://schemas.microsoft.com/office/drawing/2014/main" id="{0D092667-F710-2416-22F0-6252BF6EC1E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5480" y="7938831"/>
            <a:ext cx="668960" cy="668960"/>
          </a:xfrm>
          <a:prstGeom prst="rect">
            <a:avLst/>
          </a:prstGeom>
        </p:spPr>
      </p:pic>
    </p:spTree>
    <p:extLst>
      <p:ext uri="{BB962C8B-B14F-4D97-AF65-F5344CB8AC3E}">
        <p14:creationId xmlns:p14="http://schemas.microsoft.com/office/powerpoint/2010/main" val="2305820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31415-3B9A-75C3-DDED-75D9B4995E4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A15B31E-514B-942D-AAF7-A29C219062AD}"/>
              </a:ext>
            </a:extLst>
          </p:cNvPr>
          <p:cNvSpPr>
            <a:spLocks noGrp="1" noRot="1" noMove="1" noResize="1" noEditPoints="1" noAdjustHandles="1" noChangeArrowheads="1" noChangeShapeType="1"/>
          </p:cNvSpPr>
          <p:nvPr/>
        </p:nvSpPr>
        <p:spPr>
          <a:xfrm>
            <a:off x="0" y="-53340"/>
            <a:ext cx="6858000" cy="9959340"/>
          </a:xfrm>
          <a:prstGeom prst="rect">
            <a:avLst/>
          </a:prstGeom>
          <a:solidFill>
            <a:srgbClr val="F3F7F8"/>
          </a:solidFill>
          <a:ln w="7620">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75" name="TextBox 74">
            <a:extLst>
              <a:ext uri="{FF2B5EF4-FFF2-40B4-BE49-F238E27FC236}">
                <a16:creationId xmlns:a16="http://schemas.microsoft.com/office/drawing/2014/main" id="{F2565BAE-2561-62A2-9E86-399BF38AD4B1}"/>
              </a:ext>
            </a:extLst>
          </p:cNvPr>
          <p:cNvSpPr txBox="1"/>
          <p:nvPr/>
        </p:nvSpPr>
        <p:spPr>
          <a:xfrm>
            <a:off x="502920" y="9646920"/>
            <a:ext cx="5303520" cy="207749"/>
          </a:xfrm>
          <a:prstGeom prst="rect">
            <a:avLst/>
          </a:prstGeom>
          <a:noFill/>
          <a:ln>
            <a:noFill/>
          </a:ln>
        </p:spPr>
        <p:txBody>
          <a:bodyPr wrap="square" anchor="t">
            <a:spAutoFit/>
          </a:bodyPr>
          <a:lstStyle/>
          <a:p>
            <a:pPr algn="l"/>
            <a:r>
              <a:rPr sz="750" b="1" i="0">
                <a:solidFill>
                  <a:srgbClr val="607985"/>
                </a:solidFill>
                <a:latin typeface="Arial" panose="020B0604020202020204" pitchFamily="34" charset="0"/>
                <a:cs typeface="Arial" panose="020B0604020202020204" pitchFamily="34" charset="0"/>
              </a:rPr>
              <a:t>HOW TO USE THIS GUIDE</a:t>
            </a:r>
          </a:p>
        </p:txBody>
      </p:sp>
      <p:sp>
        <p:nvSpPr>
          <p:cNvPr id="61" name="TextBox 60">
            <a:extLst>
              <a:ext uri="{FF2B5EF4-FFF2-40B4-BE49-F238E27FC236}">
                <a16:creationId xmlns:a16="http://schemas.microsoft.com/office/drawing/2014/main" id="{00540DE2-C42E-82A3-0861-B898BED2CE70}"/>
              </a:ext>
            </a:extLst>
          </p:cNvPr>
          <p:cNvSpPr txBox="1"/>
          <p:nvPr/>
        </p:nvSpPr>
        <p:spPr>
          <a:xfrm>
            <a:off x="502920" y="455099"/>
            <a:ext cx="4206240" cy="954107"/>
          </a:xfrm>
          <a:prstGeom prst="rect">
            <a:avLst/>
          </a:prstGeom>
          <a:noFill/>
          <a:ln>
            <a:noFill/>
          </a:ln>
        </p:spPr>
        <p:txBody>
          <a:bodyPr wrap="square" anchor="t">
            <a:spAutoFit/>
          </a:bodyPr>
          <a:lstStyle/>
          <a:p>
            <a:pPr algn="l"/>
            <a:r>
              <a:rPr sz="2800" b="1" i="0" dirty="0">
                <a:solidFill>
                  <a:srgbClr val="145B7D"/>
                </a:solidFill>
                <a:latin typeface="Arial" panose="020B0604020202020204" pitchFamily="34" charset="0"/>
                <a:cs typeface="Arial" panose="020B0604020202020204" pitchFamily="34" charset="0"/>
              </a:rPr>
              <a:t>Make this toolkit
your own</a:t>
            </a:r>
          </a:p>
        </p:txBody>
      </p:sp>
      <p:sp>
        <p:nvSpPr>
          <p:cNvPr id="62" name="TextBox 61">
            <a:extLst>
              <a:ext uri="{FF2B5EF4-FFF2-40B4-BE49-F238E27FC236}">
                <a16:creationId xmlns:a16="http://schemas.microsoft.com/office/drawing/2014/main" id="{6A6866E9-4129-7C38-4851-A3CF930ABE21}"/>
              </a:ext>
            </a:extLst>
          </p:cNvPr>
          <p:cNvSpPr txBox="1"/>
          <p:nvPr/>
        </p:nvSpPr>
        <p:spPr>
          <a:xfrm>
            <a:off x="502920" y="1570667"/>
            <a:ext cx="6217920" cy="261610"/>
          </a:xfrm>
          <a:prstGeom prst="rect">
            <a:avLst/>
          </a:prstGeom>
          <a:noFill/>
          <a:ln>
            <a:noFill/>
          </a:ln>
        </p:spPr>
        <p:txBody>
          <a:bodyPr wrap="square" anchor="t">
            <a:spAutoFit/>
          </a:bodyPr>
          <a:lstStyle/>
          <a:p>
            <a:pPr algn="l"/>
            <a:r>
              <a:rPr sz="1100" b="0" i="0" dirty="0">
                <a:solidFill>
                  <a:srgbClr val="607985"/>
                </a:solidFill>
                <a:latin typeface="Arial" panose="020B0604020202020204" pitchFamily="34" charset="0"/>
                <a:cs typeface="Arial" panose="020B0604020202020204" pitchFamily="34" charset="0"/>
              </a:rPr>
              <a:t>Four simple steps turn the core resource into an organization-specific advocacy tool.</a:t>
            </a:r>
          </a:p>
        </p:txBody>
      </p:sp>
      <p:sp>
        <p:nvSpPr>
          <p:cNvPr id="63" name="Rounded Rectangle 62">
            <a:extLst>
              <a:ext uri="{FF2B5EF4-FFF2-40B4-BE49-F238E27FC236}">
                <a16:creationId xmlns:a16="http://schemas.microsoft.com/office/drawing/2014/main" id="{D8E7D443-F3A3-6C61-662F-6AF8E303D6C1}"/>
              </a:ext>
            </a:extLst>
          </p:cNvPr>
          <p:cNvSpPr/>
          <p:nvPr/>
        </p:nvSpPr>
        <p:spPr>
          <a:xfrm>
            <a:off x="621792" y="2421059"/>
            <a:ext cx="621792" cy="621792"/>
          </a:xfrm>
          <a:prstGeom prst="roundRect">
            <a:avLst/>
          </a:prstGeom>
          <a:solidFill>
            <a:srgbClr val="2C8D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64" name="TextBox 63">
            <a:extLst>
              <a:ext uri="{FF2B5EF4-FFF2-40B4-BE49-F238E27FC236}">
                <a16:creationId xmlns:a16="http://schemas.microsoft.com/office/drawing/2014/main" id="{CCDFDAD9-9806-09ED-DFAB-2DFC9962C7F4}"/>
              </a:ext>
            </a:extLst>
          </p:cNvPr>
          <p:cNvSpPr txBox="1"/>
          <p:nvPr/>
        </p:nvSpPr>
        <p:spPr>
          <a:xfrm>
            <a:off x="621792" y="2594795"/>
            <a:ext cx="621792" cy="261610"/>
          </a:xfrm>
          <a:prstGeom prst="rect">
            <a:avLst/>
          </a:prstGeom>
          <a:noFill/>
          <a:ln>
            <a:noFill/>
          </a:ln>
        </p:spPr>
        <p:txBody>
          <a:bodyPr wrap="square" anchor="t">
            <a:spAutoFit/>
          </a:bodyPr>
          <a:lstStyle/>
          <a:p>
            <a:pPr algn="ctr"/>
            <a:r>
              <a:rPr sz="1100" b="1" i="0">
                <a:solidFill>
                  <a:srgbClr val="FFFFFF"/>
                </a:solidFill>
                <a:latin typeface="Arial" panose="020B0604020202020204" pitchFamily="34" charset="0"/>
                <a:cs typeface="Arial" panose="020B0604020202020204" pitchFamily="34" charset="0"/>
              </a:rPr>
              <a:t>01</a:t>
            </a:r>
          </a:p>
        </p:txBody>
      </p:sp>
      <p:sp>
        <p:nvSpPr>
          <p:cNvPr id="65" name="Rectangle 64">
            <a:extLst>
              <a:ext uri="{FF2B5EF4-FFF2-40B4-BE49-F238E27FC236}">
                <a16:creationId xmlns:a16="http://schemas.microsoft.com/office/drawing/2014/main" id="{2E2109DF-667B-6B37-7E06-F66A38510241}"/>
              </a:ext>
            </a:extLst>
          </p:cNvPr>
          <p:cNvSpPr/>
          <p:nvPr/>
        </p:nvSpPr>
        <p:spPr>
          <a:xfrm>
            <a:off x="909828" y="3042851"/>
            <a:ext cx="45720" cy="438912"/>
          </a:xfrm>
          <a:prstGeom prst="rect">
            <a:avLst/>
          </a:prstGeom>
          <a:solidFill>
            <a:srgbClr val="DDEE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66" name="TextBox 65">
            <a:extLst>
              <a:ext uri="{FF2B5EF4-FFF2-40B4-BE49-F238E27FC236}">
                <a16:creationId xmlns:a16="http://schemas.microsoft.com/office/drawing/2014/main" id="{5A95BFD3-DCB6-1273-6A30-D8162C3D8D2A}"/>
              </a:ext>
            </a:extLst>
          </p:cNvPr>
          <p:cNvSpPr txBox="1"/>
          <p:nvPr/>
        </p:nvSpPr>
        <p:spPr>
          <a:xfrm>
            <a:off x="1481328" y="2439347"/>
            <a:ext cx="1097280" cy="261610"/>
          </a:xfrm>
          <a:prstGeom prst="rect">
            <a:avLst/>
          </a:prstGeom>
          <a:noFill/>
          <a:ln>
            <a:noFill/>
          </a:ln>
        </p:spPr>
        <p:txBody>
          <a:bodyPr wrap="square" anchor="t">
            <a:spAutoFit/>
          </a:bodyPr>
          <a:lstStyle/>
          <a:p>
            <a:pPr algn="l"/>
            <a:r>
              <a:rPr sz="1100" b="1" i="0" dirty="0">
                <a:solidFill>
                  <a:srgbClr val="2C8DA5"/>
                </a:solidFill>
                <a:latin typeface="Arial" panose="020B0604020202020204" pitchFamily="34" charset="0"/>
                <a:cs typeface="Arial" panose="020B0604020202020204" pitchFamily="34" charset="0"/>
              </a:rPr>
              <a:t>REMOVE</a:t>
            </a:r>
          </a:p>
        </p:txBody>
      </p:sp>
      <p:sp>
        <p:nvSpPr>
          <p:cNvPr id="67" name="TextBox 66">
            <a:extLst>
              <a:ext uri="{FF2B5EF4-FFF2-40B4-BE49-F238E27FC236}">
                <a16:creationId xmlns:a16="http://schemas.microsoft.com/office/drawing/2014/main" id="{1B8394AF-DD4F-A396-9A23-5C0FB1E2742C}"/>
              </a:ext>
            </a:extLst>
          </p:cNvPr>
          <p:cNvSpPr txBox="1"/>
          <p:nvPr/>
        </p:nvSpPr>
        <p:spPr>
          <a:xfrm>
            <a:off x="1481328" y="2741099"/>
            <a:ext cx="5349240" cy="261610"/>
          </a:xfrm>
          <a:prstGeom prst="rect">
            <a:avLst/>
          </a:prstGeom>
          <a:noFill/>
          <a:ln>
            <a:noFill/>
          </a:ln>
        </p:spPr>
        <p:txBody>
          <a:bodyPr wrap="square" anchor="t">
            <a:spAutoFit/>
          </a:bodyPr>
          <a:lstStyle/>
          <a:p>
            <a:pPr algn="l"/>
            <a:r>
              <a:rPr sz="1100" b="0" i="0" dirty="0">
                <a:solidFill>
                  <a:srgbClr val="145B7D"/>
                </a:solidFill>
                <a:latin typeface="Arial" panose="020B0604020202020204" pitchFamily="34" charset="0"/>
                <a:cs typeface="Arial" panose="020B0604020202020204" pitchFamily="34" charset="0"/>
              </a:rPr>
              <a:t>Remove the toolkit cover/instruction page before sharing externally.</a:t>
            </a:r>
          </a:p>
        </p:txBody>
      </p:sp>
      <p:sp>
        <p:nvSpPr>
          <p:cNvPr id="68" name="Rounded Rectangle 67">
            <a:extLst>
              <a:ext uri="{FF2B5EF4-FFF2-40B4-BE49-F238E27FC236}">
                <a16:creationId xmlns:a16="http://schemas.microsoft.com/office/drawing/2014/main" id="{C748245E-088A-82EE-DA94-8FBCAA74EEFB}"/>
              </a:ext>
            </a:extLst>
          </p:cNvPr>
          <p:cNvSpPr/>
          <p:nvPr/>
        </p:nvSpPr>
        <p:spPr>
          <a:xfrm>
            <a:off x="621792" y="3719507"/>
            <a:ext cx="621792" cy="621792"/>
          </a:xfrm>
          <a:prstGeom prst="roundRect">
            <a:avLst/>
          </a:prstGeom>
          <a:solidFill>
            <a:srgbClr val="2C8D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69" name="TextBox 68">
            <a:extLst>
              <a:ext uri="{FF2B5EF4-FFF2-40B4-BE49-F238E27FC236}">
                <a16:creationId xmlns:a16="http://schemas.microsoft.com/office/drawing/2014/main" id="{64743718-2E00-1E57-55CF-A19932AB7873}"/>
              </a:ext>
            </a:extLst>
          </p:cNvPr>
          <p:cNvSpPr txBox="1"/>
          <p:nvPr/>
        </p:nvSpPr>
        <p:spPr>
          <a:xfrm>
            <a:off x="621792" y="3893243"/>
            <a:ext cx="621792" cy="261610"/>
          </a:xfrm>
          <a:prstGeom prst="rect">
            <a:avLst/>
          </a:prstGeom>
          <a:noFill/>
          <a:ln>
            <a:noFill/>
          </a:ln>
        </p:spPr>
        <p:txBody>
          <a:bodyPr wrap="square" anchor="t">
            <a:spAutoFit/>
          </a:bodyPr>
          <a:lstStyle/>
          <a:p>
            <a:pPr algn="ctr"/>
            <a:r>
              <a:rPr sz="1100" b="1" i="0">
                <a:solidFill>
                  <a:srgbClr val="FFFFFF"/>
                </a:solidFill>
                <a:latin typeface="Arial" panose="020B0604020202020204" pitchFamily="34" charset="0"/>
                <a:cs typeface="Arial" panose="020B0604020202020204" pitchFamily="34" charset="0"/>
              </a:rPr>
              <a:t>02</a:t>
            </a:r>
          </a:p>
        </p:txBody>
      </p:sp>
      <p:sp>
        <p:nvSpPr>
          <p:cNvPr id="70" name="Rectangle 69">
            <a:extLst>
              <a:ext uri="{FF2B5EF4-FFF2-40B4-BE49-F238E27FC236}">
                <a16:creationId xmlns:a16="http://schemas.microsoft.com/office/drawing/2014/main" id="{630F4203-5A70-C1E4-57DA-987B8909F305}"/>
              </a:ext>
            </a:extLst>
          </p:cNvPr>
          <p:cNvSpPr/>
          <p:nvPr/>
        </p:nvSpPr>
        <p:spPr>
          <a:xfrm>
            <a:off x="909828" y="4341298"/>
            <a:ext cx="45720" cy="438912"/>
          </a:xfrm>
          <a:prstGeom prst="rect">
            <a:avLst/>
          </a:prstGeom>
          <a:solidFill>
            <a:srgbClr val="DDEE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71" name="TextBox 70">
            <a:extLst>
              <a:ext uri="{FF2B5EF4-FFF2-40B4-BE49-F238E27FC236}">
                <a16:creationId xmlns:a16="http://schemas.microsoft.com/office/drawing/2014/main" id="{054366F1-C043-FAD0-7655-C9B64E793337}"/>
              </a:ext>
            </a:extLst>
          </p:cNvPr>
          <p:cNvSpPr txBox="1"/>
          <p:nvPr/>
        </p:nvSpPr>
        <p:spPr>
          <a:xfrm>
            <a:off x="1481328" y="3737794"/>
            <a:ext cx="1097280" cy="261610"/>
          </a:xfrm>
          <a:prstGeom prst="rect">
            <a:avLst/>
          </a:prstGeom>
          <a:noFill/>
          <a:ln>
            <a:noFill/>
          </a:ln>
        </p:spPr>
        <p:txBody>
          <a:bodyPr wrap="square" anchor="t">
            <a:spAutoFit/>
          </a:bodyPr>
          <a:lstStyle/>
          <a:p>
            <a:pPr algn="l"/>
            <a:r>
              <a:rPr sz="1100" b="1" i="0" dirty="0">
                <a:solidFill>
                  <a:srgbClr val="2C8DA5"/>
                </a:solidFill>
                <a:latin typeface="Arial" panose="020B0604020202020204" pitchFamily="34" charset="0"/>
                <a:cs typeface="Arial" panose="020B0604020202020204" pitchFamily="34" charset="0"/>
              </a:rPr>
              <a:t>BRAND</a:t>
            </a:r>
          </a:p>
        </p:txBody>
      </p:sp>
      <p:sp>
        <p:nvSpPr>
          <p:cNvPr id="72" name="TextBox 71">
            <a:extLst>
              <a:ext uri="{FF2B5EF4-FFF2-40B4-BE49-F238E27FC236}">
                <a16:creationId xmlns:a16="http://schemas.microsoft.com/office/drawing/2014/main" id="{C9657838-53B5-D19C-B24A-51F0BA79CFC0}"/>
              </a:ext>
            </a:extLst>
          </p:cNvPr>
          <p:cNvSpPr txBox="1"/>
          <p:nvPr/>
        </p:nvSpPr>
        <p:spPr>
          <a:xfrm>
            <a:off x="1481328" y="4039546"/>
            <a:ext cx="5349240" cy="261610"/>
          </a:xfrm>
          <a:prstGeom prst="rect">
            <a:avLst/>
          </a:prstGeom>
          <a:noFill/>
          <a:ln>
            <a:noFill/>
          </a:ln>
        </p:spPr>
        <p:txBody>
          <a:bodyPr wrap="square" anchor="t">
            <a:spAutoFit/>
          </a:bodyPr>
          <a:lstStyle/>
          <a:p>
            <a:pPr algn="l"/>
            <a:r>
              <a:rPr sz="1100" b="0" i="0" dirty="0">
                <a:solidFill>
                  <a:srgbClr val="145B7D"/>
                </a:solidFill>
                <a:latin typeface="Arial" panose="020B0604020202020204" pitchFamily="34" charset="0"/>
                <a:cs typeface="Arial" panose="020B0604020202020204" pitchFamily="34" charset="0"/>
              </a:rPr>
              <a:t>Add your organization’s logo to the editable banner area.</a:t>
            </a:r>
          </a:p>
        </p:txBody>
      </p:sp>
      <p:sp>
        <p:nvSpPr>
          <p:cNvPr id="73" name="Rounded Rectangle 72">
            <a:extLst>
              <a:ext uri="{FF2B5EF4-FFF2-40B4-BE49-F238E27FC236}">
                <a16:creationId xmlns:a16="http://schemas.microsoft.com/office/drawing/2014/main" id="{BE43DE2C-94DB-34F1-D1E2-EB022F1A92AE}"/>
              </a:ext>
            </a:extLst>
          </p:cNvPr>
          <p:cNvSpPr/>
          <p:nvPr/>
        </p:nvSpPr>
        <p:spPr>
          <a:xfrm>
            <a:off x="621792" y="5017955"/>
            <a:ext cx="621792" cy="621792"/>
          </a:xfrm>
          <a:prstGeom prst="roundRect">
            <a:avLst/>
          </a:prstGeom>
          <a:solidFill>
            <a:srgbClr val="2C8D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F341D4C6-1480-8846-ED97-5A29B3323605}"/>
              </a:ext>
            </a:extLst>
          </p:cNvPr>
          <p:cNvSpPr txBox="1"/>
          <p:nvPr/>
        </p:nvSpPr>
        <p:spPr>
          <a:xfrm>
            <a:off x="621792" y="5191691"/>
            <a:ext cx="621792" cy="261610"/>
          </a:xfrm>
          <a:prstGeom prst="rect">
            <a:avLst/>
          </a:prstGeom>
          <a:noFill/>
          <a:ln>
            <a:noFill/>
          </a:ln>
        </p:spPr>
        <p:txBody>
          <a:bodyPr wrap="square" anchor="t">
            <a:spAutoFit/>
          </a:bodyPr>
          <a:lstStyle/>
          <a:p>
            <a:pPr algn="ctr"/>
            <a:r>
              <a:rPr sz="1100" b="1" i="0">
                <a:solidFill>
                  <a:srgbClr val="FFFFFF"/>
                </a:solidFill>
                <a:latin typeface="Arial" panose="020B0604020202020204" pitchFamily="34" charset="0"/>
                <a:cs typeface="Arial" panose="020B0604020202020204" pitchFamily="34" charset="0"/>
              </a:rPr>
              <a:t>03</a:t>
            </a:r>
          </a:p>
        </p:txBody>
      </p:sp>
      <p:sp>
        <p:nvSpPr>
          <p:cNvPr id="79" name="Rectangle 78">
            <a:extLst>
              <a:ext uri="{FF2B5EF4-FFF2-40B4-BE49-F238E27FC236}">
                <a16:creationId xmlns:a16="http://schemas.microsoft.com/office/drawing/2014/main" id="{2C513C0C-A76F-6B57-F5C0-BD884A67DB62}"/>
              </a:ext>
            </a:extLst>
          </p:cNvPr>
          <p:cNvSpPr/>
          <p:nvPr/>
        </p:nvSpPr>
        <p:spPr>
          <a:xfrm>
            <a:off x="909828" y="5639746"/>
            <a:ext cx="45720" cy="438912"/>
          </a:xfrm>
          <a:prstGeom prst="rect">
            <a:avLst/>
          </a:prstGeom>
          <a:solidFill>
            <a:srgbClr val="DDEE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80" name="TextBox 79">
            <a:extLst>
              <a:ext uri="{FF2B5EF4-FFF2-40B4-BE49-F238E27FC236}">
                <a16:creationId xmlns:a16="http://schemas.microsoft.com/office/drawing/2014/main" id="{EB3624C3-0B62-8119-951B-A6D998A43974}"/>
              </a:ext>
            </a:extLst>
          </p:cNvPr>
          <p:cNvSpPr txBox="1"/>
          <p:nvPr/>
        </p:nvSpPr>
        <p:spPr>
          <a:xfrm>
            <a:off x="1481328" y="5036242"/>
            <a:ext cx="1097280" cy="261610"/>
          </a:xfrm>
          <a:prstGeom prst="rect">
            <a:avLst/>
          </a:prstGeom>
          <a:noFill/>
          <a:ln>
            <a:noFill/>
          </a:ln>
        </p:spPr>
        <p:txBody>
          <a:bodyPr wrap="square" anchor="t">
            <a:spAutoFit/>
          </a:bodyPr>
          <a:lstStyle/>
          <a:p>
            <a:pPr algn="l"/>
            <a:r>
              <a:rPr sz="1100" b="1" i="0" dirty="0">
                <a:solidFill>
                  <a:srgbClr val="2C8DA5"/>
                </a:solidFill>
                <a:latin typeface="Arial" panose="020B0604020202020204" pitchFamily="34" charset="0"/>
                <a:cs typeface="Arial" panose="020B0604020202020204" pitchFamily="34" charset="0"/>
              </a:rPr>
              <a:t>ADAPT</a:t>
            </a:r>
          </a:p>
        </p:txBody>
      </p:sp>
      <p:sp>
        <p:nvSpPr>
          <p:cNvPr id="81" name="TextBox 80">
            <a:extLst>
              <a:ext uri="{FF2B5EF4-FFF2-40B4-BE49-F238E27FC236}">
                <a16:creationId xmlns:a16="http://schemas.microsoft.com/office/drawing/2014/main" id="{07CE7022-3787-18AB-410C-E5830928E1E2}"/>
              </a:ext>
            </a:extLst>
          </p:cNvPr>
          <p:cNvSpPr txBox="1"/>
          <p:nvPr/>
        </p:nvSpPr>
        <p:spPr>
          <a:xfrm>
            <a:off x="1481328" y="5337994"/>
            <a:ext cx="5349240" cy="261610"/>
          </a:xfrm>
          <a:prstGeom prst="rect">
            <a:avLst/>
          </a:prstGeom>
          <a:noFill/>
          <a:ln>
            <a:noFill/>
          </a:ln>
        </p:spPr>
        <p:txBody>
          <a:bodyPr wrap="square" anchor="t">
            <a:spAutoFit/>
          </a:bodyPr>
          <a:lstStyle/>
          <a:p>
            <a:pPr algn="l"/>
            <a:r>
              <a:rPr sz="1100" b="0" i="0">
                <a:solidFill>
                  <a:srgbClr val="145B7D"/>
                </a:solidFill>
                <a:latin typeface="Arial" panose="020B0604020202020204" pitchFamily="34" charset="0"/>
                <a:cs typeface="Arial" panose="020B0604020202020204" pitchFamily="34" charset="0"/>
              </a:rPr>
              <a:t>Review the content and add context for the population you represent.</a:t>
            </a:r>
          </a:p>
        </p:txBody>
      </p:sp>
      <p:sp>
        <p:nvSpPr>
          <p:cNvPr id="82" name="Rounded Rectangle 81">
            <a:extLst>
              <a:ext uri="{FF2B5EF4-FFF2-40B4-BE49-F238E27FC236}">
                <a16:creationId xmlns:a16="http://schemas.microsoft.com/office/drawing/2014/main" id="{2035FA4D-C989-A8A7-768C-4283FA318A7D}"/>
              </a:ext>
            </a:extLst>
          </p:cNvPr>
          <p:cNvSpPr/>
          <p:nvPr/>
        </p:nvSpPr>
        <p:spPr>
          <a:xfrm>
            <a:off x="621792" y="6316403"/>
            <a:ext cx="621792" cy="621792"/>
          </a:xfrm>
          <a:prstGeom prst="roundRect">
            <a:avLst/>
          </a:prstGeom>
          <a:solidFill>
            <a:srgbClr val="E454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83" name="TextBox 82">
            <a:extLst>
              <a:ext uri="{FF2B5EF4-FFF2-40B4-BE49-F238E27FC236}">
                <a16:creationId xmlns:a16="http://schemas.microsoft.com/office/drawing/2014/main" id="{EB27D57B-B0F2-8F7C-0C0E-191FE3F3EA51}"/>
              </a:ext>
            </a:extLst>
          </p:cNvPr>
          <p:cNvSpPr txBox="1"/>
          <p:nvPr/>
        </p:nvSpPr>
        <p:spPr>
          <a:xfrm>
            <a:off x="621792" y="6490139"/>
            <a:ext cx="621792" cy="261610"/>
          </a:xfrm>
          <a:prstGeom prst="rect">
            <a:avLst/>
          </a:prstGeom>
          <a:noFill/>
          <a:ln>
            <a:noFill/>
          </a:ln>
        </p:spPr>
        <p:txBody>
          <a:bodyPr wrap="square" anchor="t">
            <a:spAutoFit/>
          </a:bodyPr>
          <a:lstStyle/>
          <a:p>
            <a:pPr algn="ctr"/>
            <a:r>
              <a:rPr sz="1100" b="1" i="0">
                <a:solidFill>
                  <a:srgbClr val="FFFFFF"/>
                </a:solidFill>
                <a:latin typeface="Arial" panose="020B0604020202020204" pitchFamily="34" charset="0"/>
                <a:cs typeface="Arial" panose="020B0604020202020204" pitchFamily="34" charset="0"/>
              </a:rPr>
              <a:t>04</a:t>
            </a:r>
          </a:p>
        </p:txBody>
      </p:sp>
      <p:sp>
        <p:nvSpPr>
          <p:cNvPr id="84" name="TextBox 83">
            <a:extLst>
              <a:ext uri="{FF2B5EF4-FFF2-40B4-BE49-F238E27FC236}">
                <a16:creationId xmlns:a16="http://schemas.microsoft.com/office/drawing/2014/main" id="{508AEE87-9F15-D1AF-43A4-8A81A665325C}"/>
              </a:ext>
            </a:extLst>
          </p:cNvPr>
          <p:cNvSpPr txBox="1"/>
          <p:nvPr/>
        </p:nvSpPr>
        <p:spPr>
          <a:xfrm>
            <a:off x="1481328" y="6334690"/>
            <a:ext cx="1097280" cy="261610"/>
          </a:xfrm>
          <a:prstGeom prst="rect">
            <a:avLst/>
          </a:prstGeom>
          <a:noFill/>
          <a:ln>
            <a:noFill/>
          </a:ln>
        </p:spPr>
        <p:txBody>
          <a:bodyPr wrap="square" anchor="t">
            <a:spAutoFit/>
          </a:bodyPr>
          <a:lstStyle/>
          <a:p>
            <a:pPr algn="l"/>
            <a:r>
              <a:rPr sz="1100" b="1" i="0" dirty="0">
                <a:solidFill>
                  <a:srgbClr val="2C8DA5"/>
                </a:solidFill>
                <a:latin typeface="Arial" panose="020B0604020202020204" pitchFamily="34" charset="0"/>
                <a:cs typeface="Arial" panose="020B0604020202020204" pitchFamily="34" charset="0"/>
              </a:rPr>
              <a:t>ACTIVATE</a:t>
            </a:r>
          </a:p>
        </p:txBody>
      </p:sp>
      <p:sp>
        <p:nvSpPr>
          <p:cNvPr id="85" name="TextBox 84">
            <a:extLst>
              <a:ext uri="{FF2B5EF4-FFF2-40B4-BE49-F238E27FC236}">
                <a16:creationId xmlns:a16="http://schemas.microsoft.com/office/drawing/2014/main" id="{96D4E8AF-EE4C-A5C3-D75B-421FBCEF99E4}"/>
              </a:ext>
            </a:extLst>
          </p:cNvPr>
          <p:cNvSpPr txBox="1"/>
          <p:nvPr/>
        </p:nvSpPr>
        <p:spPr>
          <a:xfrm>
            <a:off x="1481328" y="6636442"/>
            <a:ext cx="5349240" cy="261610"/>
          </a:xfrm>
          <a:prstGeom prst="rect">
            <a:avLst/>
          </a:prstGeom>
          <a:noFill/>
          <a:ln>
            <a:noFill/>
          </a:ln>
        </p:spPr>
        <p:txBody>
          <a:bodyPr wrap="square" anchor="t">
            <a:spAutoFit/>
          </a:bodyPr>
          <a:lstStyle/>
          <a:p>
            <a:pPr algn="l"/>
            <a:r>
              <a:rPr sz="1100" b="0" i="0">
                <a:solidFill>
                  <a:srgbClr val="145B7D"/>
                </a:solidFill>
                <a:latin typeface="Arial" panose="020B0604020202020204" pitchFamily="34" charset="0"/>
                <a:cs typeface="Arial" panose="020B0604020202020204" pitchFamily="34" charset="0"/>
              </a:rPr>
              <a:t>Share the toolkit and use it to support advocacy and outreach.</a:t>
            </a:r>
          </a:p>
        </p:txBody>
      </p:sp>
      <p:sp>
        <p:nvSpPr>
          <p:cNvPr id="86" name="Rounded Rectangle 85">
            <a:extLst>
              <a:ext uri="{FF2B5EF4-FFF2-40B4-BE49-F238E27FC236}">
                <a16:creationId xmlns:a16="http://schemas.microsoft.com/office/drawing/2014/main" id="{AD846926-B66B-B155-F900-AC1571D9DDCE}"/>
              </a:ext>
            </a:extLst>
          </p:cNvPr>
          <p:cNvSpPr/>
          <p:nvPr/>
        </p:nvSpPr>
        <p:spPr>
          <a:xfrm>
            <a:off x="502920" y="7788587"/>
            <a:ext cx="5946140" cy="786384"/>
          </a:xfrm>
          <a:prstGeom prst="roundRect">
            <a:avLst/>
          </a:prstGeom>
          <a:solidFill>
            <a:srgbClr val="145B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87" name="TextBox 86">
            <a:extLst>
              <a:ext uri="{FF2B5EF4-FFF2-40B4-BE49-F238E27FC236}">
                <a16:creationId xmlns:a16="http://schemas.microsoft.com/office/drawing/2014/main" id="{5B1F9543-6E1C-1963-B78B-AA10B13F86C3}"/>
              </a:ext>
            </a:extLst>
          </p:cNvPr>
          <p:cNvSpPr txBox="1"/>
          <p:nvPr/>
        </p:nvSpPr>
        <p:spPr>
          <a:xfrm>
            <a:off x="749808" y="8008042"/>
            <a:ext cx="1055843" cy="369332"/>
          </a:xfrm>
          <a:prstGeom prst="rect">
            <a:avLst/>
          </a:prstGeom>
          <a:noFill/>
          <a:ln>
            <a:noFill/>
          </a:ln>
        </p:spPr>
        <p:txBody>
          <a:bodyPr wrap="square" anchor="t">
            <a:spAutoFit/>
          </a:bodyPr>
          <a:lstStyle/>
          <a:p>
            <a:pPr algn="l"/>
            <a:r>
              <a:rPr sz="900" b="1" i="0" dirty="0">
                <a:solidFill>
                  <a:schemeClr val="bg1"/>
                </a:solidFill>
                <a:latin typeface="Arial" panose="020B0604020202020204" pitchFamily="34" charset="0"/>
                <a:cs typeface="Arial" panose="020B0604020202020204" pitchFamily="34" charset="0"/>
              </a:rPr>
              <a:t>DESIGN PRINCIPLE</a:t>
            </a:r>
          </a:p>
        </p:txBody>
      </p:sp>
      <p:sp>
        <p:nvSpPr>
          <p:cNvPr id="88" name="TextBox 87">
            <a:extLst>
              <a:ext uri="{FF2B5EF4-FFF2-40B4-BE49-F238E27FC236}">
                <a16:creationId xmlns:a16="http://schemas.microsoft.com/office/drawing/2014/main" id="{DDF90D4A-CFB8-FECA-0C97-C1C6F48C9270}"/>
              </a:ext>
            </a:extLst>
          </p:cNvPr>
          <p:cNvSpPr txBox="1"/>
          <p:nvPr/>
        </p:nvSpPr>
        <p:spPr>
          <a:xfrm>
            <a:off x="2029968" y="7934891"/>
            <a:ext cx="4099052" cy="457200"/>
          </a:xfrm>
          <a:prstGeom prst="rect">
            <a:avLst/>
          </a:prstGeom>
          <a:noFill/>
          <a:ln>
            <a:noFill/>
          </a:ln>
        </p:spPr>
        <p:txBody>
          <a:bodyPr wrap="square" anchor="t">
            <a:spAutoFit/>
          </a:bodyPr>
          <a:lstStyle/>
          <a:p>
            <a:pPr algn="l"/>
            <a:r>
              <a:rPr sz="1200" b="1" i="0" dirty="0">
                <a:solidFill>
                  <a:srgbClr val="FFFFFF"/>
                </a:solidFill>
                <a:latin typeface="Arial" panose="020B0604020202020204" pitchFamily="34" charset="0"/>
                <a:cs typeface="Arial" panose="020B0604020202020204" pitchFamily="34" charset="0"/>
              </a:rPr>
              <a:t>The structure stays consistent. Your voice, logo and local context make it yours.</a:t>
            </a:r>
          </a:p>
        </p:txBody>
      </p:sp>
      <p:sp>
        <p:nvSpPr>
          <p:cNvPr id="89" name="Rounded Rectangle 88">
            <a:extLst>
              <a:ext uri="{FF2B5EF4-FFF2-40B4-BE49-F238E27FC236}">
                <a16:creationId xmlns:a16="http://schemas.microsoft.com/office/drawing/2014/main" id="{9D7577F5-A50A-764F-CD35-B429383CD5D3}"/>
              </a:ext>
            </a:extLst>
          </p:cNvPr>
          <p:cNvSpPr/>
          <p:nvPr/>
        </p:nvSpPr>
        <p:spPr>
          <a:xfrm>
            <a:off x="845820" y="2620763"/>
            <a:ext cx="173736" cy="222382"/>
          </a:xfrm>
          <a:prstGeom prst="roundRect">
            <a:avLst/>
          </a:prstGeom>
          <a:noFill/>
          <a:ln w="1778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cxnSp>
        <p:nvCxnSpPr>
          <p:cNvPr id="90" name="Connector 33">
            <a:extLst>
              <a:ext uri="{FF2B5EF4-FFF2-40B4-BE49-F238E27FC236}">
                <a16:creationId xmlns:a16="http://schemas.microsoft.com/office/drawing/2014/main" id="{DDDB55D1-FE41-2896-298E-F3921EA730C3}"/>
              </a:ext>
            </a:extLst>
          </p:cNvPr>
          <p:cNvCxnSpPr/>
          <p:nvPr/>
        </p:nvCxnSpPr>
        <p:spPr>
          <a:xfrm>
            <a:off x="884041" y="2690258"/>
            <a:ext cx="97293" cy="0"/>
          </a:xfrm>
          <a:prstGeom prst="line">
            <a:avLst/>
          </a:prstGeom>
          <a:ln w="15240">
            <a:noFill/>
          </a:ln>
        </p:spPr>
        <p:style>
          <a:lnRef idx="2">
            <a:schemeClr val="accent1"/>
          </a:lnRef>
          <a:fillRef idx="0">
            <a:schemeClr val="accent1"/>
          </a:fillRef>
          <a:effectRef idx="1">
            <a:schemeClr val="accent1"/>
          </a:effectRef>
          <a:fontRef idx="minor">
            <a:schemeClr val="tx1"/>
          </a:fontRef>
        </p:style>
      </p:cxnSp>
      <p:cxnSp>
        <p:nvCxnSpPr>
          <p:cNvPr id="91" name="Connector 34">
            <a:extLst>
              <a:ext uri="{FF2B5EF4-FFF2-40B4-BE49-F238E27FC236}">
                <a16:creationId xmlns:a16="http://schemas.microsoft.com/office/drawing/2014/main" id="{F3A94E33-651C-D82F-BE43-22A9E19271CA}"/>
              </a:ext>
            </a:extLst>
          </p:cNvPr>
          <p:cNvCxnSpPr/>
          <p:nvPr/>
        </p:nvCxnSpPr>
        <p:spPr>
          <a:xfrm>
            <a:off x="884041" y="2738904"/>
            <a:ext cx="97293" cy="0"/>
          </a:xfrm>
          <a:prstGeom prst="line">
            <a:avLst/>
          </a:prstGeom>
          <a:ln w="15240">
            <a:noFill/>
          </a:ln>
        </p:spPr>
        <p:style>
          <a:lnRef idx="2">
            <a:schemeClr val="accent1"/>
          </a:lnRef>
          <a:fillRef idx="0">
            <a:schemeClr val="accent1"/>
          </a:fillRef>
          <a:effectRef idx="1">
            <a:schemeClr val="accent1"/>
          </a:effectRef>
          <a:fontRef idx="minor">
            <a:schemeClr val="tx1"/>
          </a:fontRef>
        </p:style>
      </p:cxnSp>
      <p:cxnSp>
        <p:nvCxnSpPr>
          <p:cNvPr id="92" name="Connector 35">
            <a:extLst>
              <a:ext uri="{FF2B5EF4-FFF2-40B4-BE49-F238E27FC236}">
                <a16:creationId xmlns:a16="http://schemas.microsoft.com/office/drawing/2014/main" id="{B739F8C1-19FF-B2FA-1480-2EC4C6D11B45}"/>
              </a:ext>
            </a:extLst>
          </p:cNvPr>
          <p:cNvCxnSpPr/>
          <p:nvPr/>
        </p:nvCxnSpPr>
        <p:spPr>
          <a:xfrm>
            <a:off x="884041" y="2787550"/>
            <a:ext cx="97293" cy="0"/>
          </a:xfrm>
          <a:prstGeom prst="line">
            <a:avLst/>
          </a:prstGeom>
          <a:ln w="15240">
            <a:noFill/>
          </a:ln>
        </p:spPr>
        <p:style>
          <a:lnRef idx="2">
            <a:schemeClr val="accent1"/>
          </a:lnRef>
          <a:fillRef idx="0">
            <a:schemeClr val="accent1"/>
          </a:fillRef>
          <a:effectRef idx="1">
            <a:schemeClr val="accent1"/>
          </a:effectRef>
          <a:fontRef idx="minor">
            <a:schemeClr val="tx1"/>
          </a:fontRef>
        </p:style>
      </p:cxnSp>
      <p:cxnSp>
        <p:nvCxnSpPr>
          <p:cNvPr id="93" name="Connector 36">
            <a:extLst>
              <a:ext uri="{FF2B5EF4-FFF2-40B4-BE49-F238E27FC236}">
                <a16:creationId xmlns:a16="http://schemas.microsoft.com/office/drawing/2014/main" id="{90630431-15CB-D524-688D-0C1BD2682DC1}"/>
              </a:ext>
            </a:extLst>
          </p:cNvPr>
          <p:cNvCxnSpPr/>
          <p:nvPr/>
        </p:nvCxnSpPr>
        <p:spPr>
          <a:xfrm>
            <a:off x="835395" y="4030403"/>
            <a:ext cx="72969" cy="76443"/>
          </a:xfrm>
          <a:prstGeom prst="line">
            <a:avLst/>
          </a:prstGeom>
          <a:ln w="25400">
            <a:noFill/>
          </a:ln>
        </p:spPr>
        <p:style>
          <a:lnRef idx="2">
            <a:schemeClr val="accent1"/>
          </a:lnRef>
          <a:fillRef idx="0">
            <a:schemeClr val="accent1"/>
          </a:fillRef>
          <a:effectRef idx="1">
            <a:schemeClr val="accent1"/>
          </a:effectRef>
          <a:fontRef idx="minor">
            <a:schemeClr val="tx1"/>
          </a:fontRef>
        </p:style>
      </p:cxnSp>
      <p:cxnSp>
        <p:nvCxnSpPr>
          <p:cNvPr id="94" name="Connector 37">
            <a:extLst>
              <a:ext uri="{FF2B5EF4-FFF2-40B4-BE49-F238E27FC236}">
                <a16:creationId xmlns:a16="http://schemas.microsoft.com/office/drawing/2014/main" id="{89A6FA34-6F85-208D-661D-BD072C24C691}"/>
              </a:ext>
            </a:extLst>
          </p:cNvPr>
          <p:cNvCxnSpPr/>
          <p:nvPr/>
        </p:nvCxnSpPr>
        <p:spPr>
          <a:xfrm flipV="1">
            <a:off x="908364" y="3943535"/>
            <a:ext cx="135515" cy="163311"/>
          </a:xfrm>
          <a:prstGeom prst="line">
            <a:avLst/>
          </a:prstGeom>
          <a:ln w="25400">
            <a:noFill/>
          </a:ln>
        </p:spPr>
        <p:style>
          <a:lnRef idx="2">
            <a:schemeClr val="accent1"/>
          </a:lnRef>
          <a:fillRef idx="0">
            <a:schemeClr val="accent1"/>
          </a:fillRef>
          <a:effectRef idx="1">
            <a:schemeClr val="accent1"/>
          </a:effectRef>
          <a:fontRef idx="minor">
            <a:schemeClr val="tx1"/>
          </a:fontRef>
        </p:style>
      </p:cxnSp>
      <p:sp>
        <p:nvSpPr>
          <p:cNvPr id="95" name="Oval 94">
            <a:extLst>
              <a:ext uri="{FF2B5EF4-FFF2-40B4-BE49-F238E27FC236}">
                <a16:creationId xmlns:a16="http://schemas.microsoft.com/office/drawing/2014/main" id="{6906F638-5F75-3B41-9ABB-D06BA7B68D2F}"/>
              </a:ext>
            </a:extLst>
          </p:cNvPr>
          <p:cNvSpPr/>
          <p:nvPr/>
        </p:nvSpPr>
        <p:spPr>
          <a:xfrm>
            <a:off x="856244" y="5224609"/>
            <a:ext cx="76443" cy="76443"/>
          </a:xfrm>
          <a:prstGeom prst="ellipse">
            <a:avLst/>
          </a:prstGeom>
          <a:noFill/>
          <a:ln w="1778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96" name="Oval 95">
            <a:extLst>
              <a:ext uri="{FF2B5EF4-FFF2-40B4-BE49-F238E27FC236}">
                <a16:creationId xmlns:a16="http://schemas.microsoft.com/office/drawing/2014/main" id="{987DA82B-6966-3A82-D19F-3BB9717A94B7}"/>
              </a:ext>
            </a:extLst>
          </p:cNvPr>
          <p:cNvSpPr/>
          <p:nvPr/>
        </p:nvSpPr>
        <p:spPr>
          <a:xfrm>
            <a:off x="950061" y="5245457"/>
            <a:ext cx="62544" cy="62544"/>
          </a:xfrm>
          <a:prstGeom prst="ellipse">
            <a:avLst/>
          </a:prstGeom>
          <a:noFill/>
          <a:ln w="1778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cxnSp>
        <p:nvCxnSpPr>
          <p:cNvPr id="97" name="Connector 40">
            <a:extLst>
              <a:ext uri="{FF2B5EF4-FFF2-40B4-BE49-F238E27FC236}">
                <a16:creationId xmlns:a16="http://schemas.microsoft.com/office/drawing/2014/main" id="{E8465792-673D-C321-BDA0-06D3828E9D9F}"/>
              </a:ext>
            </a:extLst>
          </p:cNvPr>
          <p:cNvCxnSpPr/>
          <p:nvPr/>
        </p:nvCxnSpPr>
        <p:spPr>
          <a:xfrm flipV="1">
            <a:off x="828446" y="5321901"/>
            <a:ext cx="66020" cy="69494"/>
          </a:xfrm>
          <a:prstGeom prst="line">
            <a:avLst/>
          </a:prstGeom>
          <a:ln w="17780">
            <a:noFill/>
          </a:ln>
        </p:spPr>
        <p:style>
          <a:lnRef idx="2">
            <a:schemeClr val="accent1"/>
          </a:lnRef>
          <a:fillRef idx="0">
            <a:schemeClr val="accent1"/>
          </a:fillRef>
          <a:effectRef idx="1">
            <a:schemeClr val="accent1"/>
          </a:effectRef>
          <a:fontRef idx="minor">
            <a:schemeClr val="tx1"/>
          </a:fontRef>
        </p:style>
      </p:cxnSp>
      <p:cxnSp>
        <p:nvCxnSpPr>
          <p:cNvPr id="98" name="Connector 41">
            <a:extLst>
              <a:ext uri="{FF2B5EF4-FFF2-40B4-BE49-F238E27FC236}">
                <a16:creationId xmlns:a16="http://schemas.microsoft.com/office/drawing/2014/main" id="{D0FC95A5-00A9-FA6A-AD7B-BC197117EFFC}"/>
              </a:ext>
            </a:extLst>
          </p:cNvPr>
          <p:cNvCxnSpPr/>
          <p:nvPr/>
        </p:nvCxnSpPr>
        <p:spPr>
          <a:xfrm>
            <a:off x="894466" y="5321901"/>
            <a:ext cx="66019" cy="69494"/>
          </a:xfrm>
          <a:prstGeom prst="line">
            <a:avLst/>
          </a:prstGeom>
          <a:ln w="17780">
            <a:noFill/>
          </a:ln>
        </p:spPr>
        <p:style>
          <a:lnRef idx="2">
            <a:schemeClr val="accent1"/>
          </a:lnRef>
          <a:fillRef idx="0">
            <a:schemeClr val="accent1"/>
          </a:fillRef>
          <a:effectRef idx="1">
            <a:schemeClr val="accent1"/>
          </a:effectRef>
          <a:fontRef idx="minor">
            <a:schemeClr val="tx1"/>
          </a:fontRef>
        </p:style>
      </p:cxnSp>
      <p:cxnSp>
        <p:nvCxnSpPr>
          <p:cNvPr id="99" name="Connector 42">
            <a:extLst>
              <a:ext uri="{FF2B5EF4-FFF2-40B4-BE49-F238E27FC236}">
                <a16:creationId xmlns:a16="http://schemas.microsoft.com/office/drawing/2014/main" id="{0129AC9A-1D85-3F4C-54F2-9970BD37E311}"/>
              </a:ext>
            </a:extLst>
          </p:cNvPr>
          <p:cNvCxnSpPr/>
          <p:nvPr/>
        </p:nvCxnSpPr>
        <p:spPr>
          <a:xfrm flipV="1">
            <a:off x="925738" y="5332325"/>
            <a:ext cx="59070" cy="66020"/>
          </a:xfrm>
          <a:prstGeom prst="line">
            <a:avLst/>
          </a:prstGeom>
          <a:ln w="17780">
            <a:noFill/>
          </a:ln>
        </p:spPr>
        <p:style>
          <a:lnRef idx="2">
            <a:schemeClr val="accent1"/>
          </a:lnRef>
          <a:fillRef idx="0">
            <a:schemeClr val="accent1"/>
          </a:fillRef>
          <a:effectRef idx="1">
            <a:schemeClr val="accent1"/>
          </a:effectRef>
          <a:fontRef idx="minor">
            <a:schemeClr val="tx1"/>
          </a:fontRef>
        </p:style>
      </p:cxnSp>
      <p:cxnSp>
        <p:nvCxnSpPr>
          <p:cNvPr id="100" name="Connector 43">
            <a:extLst>
              <a:ext uri="{FF2B5EF4-FFF2-40B4-BE49-F238E27FC236}">
                <a16:creationId xmlns:a16="http://schemas.microsoft.com/office/drawing/2014/main" id="{E89573E8-FCE2-CAA7-0898-3F1A3F703717}"/>
              </a:ext>
            </a:extLst>
          </p:cNvPr>
          <p:cNvCxnSpPr/>
          <p:nvPr/>
        </p:nvCxnSpPr>
        <p:spPr>
          <a:xfrm>
            <a:off x="984808" y="5332325"/>
            <a:ext cx="55596" cy="66020"/>
          </a:xfrm>
          <a:prstGeom prst="line">
            <a:avLst/>
          </a:prstGeom>
          <a:ln w="17780">
            <a:noFill/>
          </a:ln>
        </p:spPr>
        <p:style>
          <a:lnRef idx="2">
            <a:schemeClr val="accent1"/>
          </a:lnRef>
          <a:fillRef idx="0">
            <a:schemeClr val="accent1"/>
          </a:fillRef>
          <a:effectRef idx="1">
            <a:schemeClr val="accent1"/>
          </a:effectRef>
          <a:fontRef idx="minor">
            <a:schemeClr val="tx1"/>
          </a:fontRef>
        </p:style>
      </p:cxnSp>
      <p:cxnSp>
        <p:nvCxnSpPr>
          <p:cNvPr id="101" name="Connector 44">
            <a:extLst>
              <a:ext uri="{FF2B5EF4-FFF2-40B4-BE49-F238E27FC236}">
                <a16:creationId xmlns:a16="http://schemas.microsoft.com/office/drawing/2014/main" id="{9AC7200C-FFC6-7A50-5099-267FBDABD88B}"/>
              </a:ext>
            </a:extLst>
          </p:cNvPr>
          <p:cNvCxnSpPr/>
          <p:nvPr/>
        </p:nvCxnSpPr>
        <p:spPr>
          <a:xfrm flipV="1">
            <a:off x="828446" y="6540431"/>
            <a:ext cx="166786" cy="59070"/>
          </a:xfrm>
          <a:prstGeom prst="line">
            <a:avLst/>
          </a:prstGeom>
          <a:ln w="21590">
            <a:noFill/>
          </a:ln>
        </p:spPr>
        <p:style>
          <a:lnRef idx="2">
            <a:schemeClr val="accent1"/>
          </a:lnRef>
          <a:fillRef idx="0">
            <a:schemeClr val="accent1"/>
          </a:fillRef>
          <a:effectRef idx="1">
            <a:schemeClr val="accent1"/>
          </a:effectRef>
          <a:fontRef idx="minor">
            <a:schemeClr val="tx1"/>
          </a:fontRef>
        </p:style>
      </p:cxnSp>
      <p:cxnSp>
        <p:nvCxnSpPr>
          <p:cNvPr id="102" name="Connector 45">
            <a:extLst>
              <a:ext uri="{FF2B5EF4-FFF2-40B4-BE49-F238E27FC236}">
                <a16:creationId xmlns:a16="http://schemas.microsoft.com/office/drawing/2014/main" id="{5CA9ED2B-625D-17A2-AEA1-08143F2360A4}"/>
              </a:ext>
            </a:extLst>
          </p:cNvPr>
          <p:cNvCxnSpPr/>
          <p:nvPr/>
        </p:nvCxnSpPr>
        <p:spPr>
          <a:xfrm>
            <a:off x="828446" y="6655096"/>
            <a:ext cx="166786" cy="59070"/>
          </a:xfrm>
          <a:prstGeom prst="line">
            <a:avLst/>
          </a:prstGeom>
          <a:ln w="21590">
            <a:noFill/>
          </a:ln>
        </p:spPr>
        <p:style>
          <a:lnRef idx="2">
            <a:schemeClr val="accent1"/>
          </a:lnRef>
          <a:fillRef idx="0">
            <a:schemeClr val="accent1"/>
          </a:fillRef>
          <a:effectRef idx="1">
            <a:schemeClr val="accent1"/>
          </a:effectRef>
          <a:fontRef idx="minor">
            <a:schemeClr val="tx1"/>
          </a:fontRef>
        </p:style>
      </p:cxnSp>
      <p:cxnSp>
        <p:nvCxnSpPr>
          <p:cNvPr id="103" name="Connector 46">
            <a:extLst>
              <a:ext uri="{FF2B5EF4-FFF2-40B4-BE49-F238E27FC236}">
                <a16:creationId xmlns:a16="http://schemas.microsoft.com/office/drawing/2014/main" id="{4495B8C3-E8BE-5221-E640-D8176EE503C8}"/>
              </a:ext>
            </a:extLst>
          </p:cNvPr>
          <p:cNvCxnSpPr/>
          <p:nvPr/>
        </p:nvCxnSpPr>
        <p:spPr>
          <a:xfrm>
            <a:off x="995232" y="6540431"/>
            <a:ext cx="0" cy="173735"/>
          </a:xfrm>
          <a:prstGeom prst="line">
            <a:avLst/>
          </a:prstGeom>
          <a:ln w="21590">
            <a:noFill/>
          </a:ln>
        </p:spPr>
        <p:style>
          <a:lnRef idx="2">
            <a:schemeClr val="accent1"/>
          </a:lnRef>
          <a:fillRef idx="0">
            <a:schemeClr val="accent1"/>
          </a:fillRef>
          <a:effectRef idx="1">
            <a:schemeClr val="accent1"/>
          </a:effectRef>
          <a:fontRef idx="minor">
            <a:schemeClr val="tx1"/>
          </a:fontRef>
        </p:style>
      </p:cxnSp>
      <p:cxnSp>
        <p:nvCxnSpPr>
          <p:cNvPr id="104" name="Connector 47">
            <a:extLst>
              <a:ext uri="{FF2B5EF4-FFF2-40B4-BE49-F238E27FC236}">
                <a16:creationId xmlns:a16="http://schemas.microsoft.com/office/drawing/2014/main" id="{386C9250-3080-6696-0A3C-E4692DE7C294}"/>
              </a:ext>
            </a:extLst>
          </p:cNvPr>
          <p:cNvCxnSpPr/>
          <p:nvPr/>
        </p:nvCxnSpPr>
        <p:spPr>
          <a:xfrm>
            <a:off x="828446" y="6599501"/>
            <a:ext cx="0" cy="55595"/>
          </a:xfrm>
          <a:prstGeom prst="line">
            <a:avLst/>
          </a:prstGeom>
          <a:ln w="21590">
            <a:noFill/>
          </a:ln>
        </p:spPr>
        <p:style>
          <a:lnRef idx="2">
            <a:schemeClr val="accent1"/>
          </a:lnRef>
          <a:fillRef idx="0">
            <a:schemeClr val="accent1"/>
          </a:fillRef>
          <a:effectRef idx="1">
            <a:schemeClr val="accent1"/>
          </a:effectRef>
          <a:fontRef idx="minor">
            <a:schemeClr val="tx1"/>
          </a:fontRef>
        </p:style>
      </p:cxnSp>
      <p:cxnSp>
        <p:nvCxnSpPr>
          <p:cNvPr id="105" name="Connector 48">
            <a:extLst>
              <a:ext uri="{FF2B5EF4-FFF2-40B4-BE49-F238E27FC236}">
                <a16:creationId xmlns:a16="http://schemas.microsoft.com/office/drawing/2014/main" id="{A6F4AAC3-0CC7-43F9-51CE-87002121807F}"/>
              </a:ext>
            </a:extLst>
          </p:cNvPr>
          <p:cNvCxnSpPr/>
          <p:nvPr/>
        </p:nvCxnSpPr>
        <p:spPr>
          <a:xfrm>
            <a:off x="870143" y="6655096"/>
            <a:ext cx="34747" cy="90343"/>
          </a:xfrm>
          <a:prstGeom prst="line">
            <a:avLst/>
          </a:prstGeom>
          <a:ln w="21590">
            <a:no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40FC4534-7CB6-EFFF-5E07-08198993FD15}"/>
              </a:ext>
            </a:extLst>
          </p:cNvPr>
          <p:cNvSpPr txBox="1"/>
          <p:nvPr/>
        </p:nvSpPr>
        <p:spPr>
          <a:xfrm>
            <a:off x="6129020" y="9592056"/>
            <a:ext cx="320040" cy="228600"/>
          </a:xfrm>
          <a:prstGeom prst="rect">
            <a:avLst/>
          </a:prstGeom>
          <a:noFill/>
          <a:ln>
            <a:noFill/>
          </a:ln>
        </p:spPr>
        <p:txBody>
          <a:bodyPr wrap="square" anchor="t">
            <a:spAutoFit/>
          </a:bodyPr>
          <a:lstStyle/>
          <a:p>
            <a:pPr algn="r"/>
            <a:r>
              <a:rPr sz="850" b="1" i="0" dirty="0">
                <a:solidFill>
                  <a:srgbClr val="145B7D"/>
                </a:solidFill>
                <a:latin typeface="Arial" panose="020B0604020202020204" pitchFamily="34" charset="0"/>
                <a:cs typeface="Arial" panose="020B0604020202020204" pitchFamily="34" charset="0"/>
              </a:rPr>
              <a:t>0</a:t>
            </a:r>
            <a:r>
              <a:rPr lang="en-CA" sz="850" b="1" i="0" dirty="0">
                <a:solidFill>
                  <a:srgbClr val="145B7D"/>
                </a:solidFill>
                <a:latin typeface="Arial" panose="020B0604020202020204" pitchFamily="34" charset="0"/>
                <a:cs typeface="Arial" panose="020B0604020202020204" pitchFamily="34" charset="0"/>
              </a:rPr>
              <a:t>3</a:t>
            </a:r>
            <a:endParaRPr sz="850" b="1" i="0" dirty="0">
              <a:solidFill>
                <a:srgbClr val="145B7D"/>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67FF14-9EE7-C4A7-A824-AB212AA7046B}"/>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0B4DF8C-48DB-3637-B089-6852D26F950A}"/>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Tree>
    <p:extLst>
      <p:ext uri="{BB962C8B-B14F-4D97-AF65-F5344CB8AC3E}">
        <p14:creationId xmlns:p14="http://schemas.microsoft.com/office/powerpoint/2010/main" val="891730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354AE-8377-2330-DD6A-E4A670B6E7B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C5C399A-AFAC-C237-183C-DC6C11603C4C}"/>
              </a:ext>
            </a:extLst>
          </p:cNvPr>
          <p:cNvSpPr>
            <a:spLocks noGrp="1" noRot="1" noMove="1" noResize="1" noEditPoints="1" noAdjustHandles="1" noChangeArrowheads="1" noChangeShapeType="1"/>
          </p:cNvSpPr>
          <p:nvPr/>
        </p:nvSpPr>
        <p:spPr>
          <a:xfrm>
            <a:off x="0" y="-53340"/>
            <a:ext cx="6858000" cy="9959340"/>
          </a:xfrm>
          <a:prstGeom prst="rect">
            <a:avLst/>
          </a:prstGeom>
          <a:solidFill>
            <a:srgbClr val="F3F7F8"/>
          </a:solidFill>
          <a:ln w="7620">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ECD21BE7-86C9-F803-F4DC-766D8C4DC3A4}"/>
              </a:ext>
            </a:extLst>
          </p:cNvPr>
          <p:cNvSpPr txBox="1"/>
          <p:nvPr/>
        </p:nvSpPr>
        <p:spPr>
          <a:xfrm>
            <a:off x="502920" y="444589"/>
            <a:ext cx="4526280" cy="523220"/>
          </a:xfrm>
          <a:prstGeom prst="rect">
            <a:avLst/>
          </a:prstGeom>
          <a:noFill/>
          <a:ln>
            <a:noFill/>
          </a:ln>
        </p:spPr>
        <p:txBody>
          <a:bodyPr wrap="square" anchor="t">
            <a:spAutoFit/>
          </a:bodyPr>
          <a:lstStyle/>
          <a:p>
            <a:pPr algn="l"/>
            <a:r>
              <a:rPr lang="en-CA" sz="2800" b="1" i="0" dirty="0">
                <a:solidFill>
                  <a:srgbClr val="145B7D"/>
                </a:solidFill>
                <a:latin typeface="Arial" panose="020B0604020202020204" pitchFamily="34" charset="0"/>
                <a:cs typeface="Arial" panose="020B0604020202020204" pitchFamily="34" charset="0"/>
              </a:rPr>
              <a:t>Landscape and overview</a:t>
            </a:r>
            <a:endParaRPr sz="2800" b="1" i="0" dirty="0">
              <a:solidFill>
                <a:srgbClr val="145B7D"/>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718D9396-4030-8BAD-C519-8C594FA85A97}"/>
              </a:ext>
            </a:extLst>
          </p:cNvPr>
          <p:cNvSpPr txBox="1"/>
          <p:nvPr/>
        </p:nvSpPr>
        <p:spPr>
          <a:xfrm>
            <a:off x="502920" y="1119715"/>
            <a:ext cx="5780314" cy="1615827"/>
          </a:xfrm>
          <a:prstGeom prst="rect">
            <a:avLst/>
          </a:prstGeom>
          <a:noFill/>
          <a:ln>
            <a:noFill/>
          </a:ln>
        </p:spPr>
        <p:txBody>
          <a:bodyPr wrap="square" anchor="t">
            <a:spAutoFit/>
          </a:bodyPr>
          <a:lstStyle/>
          <a:p>
            <a:r>
              <a:rPr lang="en-US" sz="1100" dirty="0">
                <a:latin typeface="Arial" panose="020B0604020202020204" pitchFamily="34" charset="0"/>
                <a:cs typeface="Arial" panose="020B0604020202020204" pitchFamily="34" charset="0"/>
              </a:rPr>
              <a:t>Canada's population is ageing, and more people are living longer with chronic conditions such as cardiovascular disease, diabetes, and chronic respiratory disease.</a:t>
            </a:r>
            <a:r>
              <a:rPr lang="en-US" sz="1100" baseline="30000" dirty="0">
                <a:latin typeface="Arial" panose="020B0604020202020204" pitchFamily="34" charset="0"/>
                <a:cs typeface="Arial" panose="020B0604020202020204" pitchFamily="34" charset="0"/>
              </a:rPr>
              <a:t>(3) </a:t>
            </a:r>
            <a:r>
              <a:rPr lang="en-US" sz="1100" dirty="0">
                <a:latin typeface="Arial" panose="020B0604020202020204" pitchFamily="34" charset="0"/>
                <a:cs typeface="Arial" panose="020B0604020202020204" pitchFamily="34" charset="0"/>
              </a:rPr>
              <a:t>Combined with age-related changes in immune function (</a:t>
            </a:r>
            <a:r>
              <a:rPr lang="en-US" sz="1100" dirty="0" err="1">
                <a:latin typeface="Arial" panose="020B0604020202020204" pitchFamily="34" charset="0"/>
                <a:cs typeface="Arial" panose="020B0604020202020204" pitchFamily="34" charset="0"/>
              </a:rPr>
              <a:t>immunosenescence</a:t>
            </a:r>
            <a:r>
              <a:rPr lang="en-US" sz="1100" dirty="0">
                <a:latin typeface="Arial" panose="020B0604020202020204" pitchFamily="34" charset="0"/>
                <a:cs typeface="Arial" panose="020B0604020202020204" pitchFamily="34" charset="0"/>
              </a:rPr>
              <a:t>), these factors can increase susceptibility to infection and the risk of severe illness.</a:t>
            </a:r>
            <a:r>
              <a:rPr lang="en-US" sz="1100" baseline="30000" dirty="0">
                <a:latin typeface="Arial" panose="020B0604020202020204" pitchFamily="34" charset="0"/>
                <a:cs typeface="Arial" panose="020B0604020202020204" pitchFamily="34" charset="0"/>
              </a:rPr>
              <a:t>(3)​</a:t>
            </a:r>
          </a:p>
          <a:p>
            <a:pPr fontAlgn="base"/>
            <a:r>
              <a:rPr lang="en-US" sz="1100" dirty="0">
                <a:latin typeface="Arial" panose="020B0604020202020204" pitchFamily="34" charset="0"/>
                <a:cs typeface="Arial" panose="020B0604020202020204" pitchFamily="34" charset="0"/>
              </a:rPr>
              <a:t>​</a:t>
            </a:r>
          </a:p>
          <a:p>
            <a:pPr fontAlgn="base"/>
            <a:r>
              <a:rPr lang="en-US" sz="1100" dirty="0">
                <a:latin typeface="Arial" panose="020B0604020202020204" pitchFamily="34" charset="0"/>
                <a:cs typeface="Arial" panose="020B0604020202020204" pitchFamily="34" charset="0"/>
              </a:rPr>
              <a:t>Vaccine-preventable diseases (VPDs), including influenza, COVID-19, respiratory syncytial virus (RSV), shingles, and pneumococcal disease, continue to place a significant burden on older adults and people living with chronic conditions, contributing to preventable illness, hospitalization, mortality, and pressure on health systems.</a:t>
            </a:r>
            <a:r>
              <a:rPr lang="en-US" sz="1100" baseline="30000" dirty="0">
                <a:latin typeface="Arial" panose="020B0604020202020204" pitchFamily="34" charset="0"/>
                <a:cs typeface="Arial" panose="020B0604020202020204" pitchFamily="34" charset="0"/>
              </a:rPr>
              <a:t>(3)​</a:t>
            </a:r>
          </a:p>
        </p:txBody>
      </p:sp>
      <p:sp>
        <p:nvSpPr>
          <p:cNvPr id="8" name="Rounded Rectangle 7">
            <a:extLst>
              <a:ext uri="{FF2B5EF4-FFF2-40B4-BE49-F238E27FC236}">
                <a16:creationId xmlns:a16="http://schemas.microsoft.com/office/drawing/2014/main" id="{3CE8EA90-E6FA-21E1-3053-84B2776C2E09}"/>
              </a:ext>
            </a:extLst>
          </p:cNvPr>
          <p:cNvSpPr/>
          <p:nvPr/>
        </p:nvSpPr>
        <p:spPr>
          <a:xfrm>
            <a:off x="502920" y="2848817"/>
            <a:ext cx="5780314" cy="1146382"/>
          </a:xfrm>
          <a:prstGeom prst="roundRect">
            <a:avLst/>
          </a:prstGeom>
          <a:solidFill>
            <a:srgbClr val="145B7D"/>
          </a:solidFill>
          <a:ln>
            <a:solidFill>
              <a:srgbClr val="145B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A67CAF9-1B10-8569-6032-1373258EA7E3}"/>
              </a:ext>
            </a:extLst>
          </p:cNvPr>
          <p:cNvSpPr txBox="1"/>
          <p:nvPr/>
        </p:nvSpPr>
        <p:spPr>
          <a:xfrm>
            <a:off x="741317" y="2982645"/>
            <a:ext cx="5303520" cy="923330"/>
          </a:xfrm>
          <a:prstGeom prst="rect">
            <a:avLst/>
          </a:prstGeom>
          <a:noFill/>
        </p:spPr>
        <p:txBody>
          <a:bodyPr wrap="square">
            <a:spAutoFit/>
          </a:bodyPr>
          <a:lstStyle/>
          <a:p>
            <a:r>
              <a:rPr lang="en-US" b="1" dirty="0">
                <a:solidFill>
                  <a:schemeClr val="bg1"/>
                </a:solidFill>
                <a:latin typeface="Arial" panose="020B0604020202020204" pitchFamily="34" charset="0"/>
                <a:cs typeface="Arial" panose="020B0604020202020204" pitchFamily="34" charset="0"/>
              </a:rPr>
              <a:t>Vaccination is one of the most effective ways to protect older adults and people living with chronic conditions. </a:t>
            </a:r>
            <a:endParaRPr sz="1700" b="1" i="0"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A827DE9E-C634-0D37-A635-F1EB25EFA149}"/>
              </a:ext>
            </a:extLst>
          </p:cNvPr>
          <p:cNvSpPr txBox="1"/>
          <p:nvPr/>
        </p:nvSpPr>
        <p:spPr>
          <a:xfrm>
            <a:off x="502920" y="4147105"/>
            <a:ext cx="5780314" cy="769441"/>
          </a:xfrm>
          <a:prstGeom prst="rect">
            <a:avLst/>
          </a:prstGeom>
          <a:noFill/>
          <a:ln>
            <a:noFill/>
          </a:ln>
        </p:spPr>
        <p:txBody>
          <a:bodyPr wrap="square" anchor="t">
            <a:spAutoFit/>
          </a:bodyPr>
          <a:lstStyle/>
          <a:p>
            <a:r>
              <a:rPr lang="en-US" sz="1100" dirty="0">
                <a:latin typeface="Arial" panose="020B0604020202020204" pitchFamily="34" charset="0"/>
                <a:cs typeface="Arial" panose="020B0604020202020204" pitchFamily="34" charset="0"/>
              </a:rPr>
              <a:t>Despite these benefits, adult immunization access remains inconsistent across Canada.</a:t>
            </a:r>
            <a:r>
              <a:rPr lang="en-US" sz="1100" baseline="30000" dirty="0">
                <a:latin typeface="Arial" panose="020B0604020202020204" pitchFamily="34" charset="0"/>
                <a:cs typeface="Arial" panose="020B0604020202020204" pitchFamily="34" charset="0"/>
              </a:rPr>
              <a:t>(7) </a:t>
            </a:r>
            <a:r>
              <a:rPr lang="en-US" sz="1100" dirty="0">
                <a:latin typeface="Arial" panose="020B0604020202020204" pitchFamily="34" charset="0"/>
                <a:cs typeface="Arial" panose="020B0604020202020204" pitchFamily="34" charset="0"/>
              </a:rPr>
              <a:t>Findings from the </a:t>
            </a:r>
            <a:r>
              <a:rPr lang="en-US" sz="1100" u="sng" dirty="0">
                <a:latin typeface="Arial" panose="020B0604020202020204" pitchFamily="34" charset="0"/>
                <a:cs typeface="Arial" panose="020B0604020202020204" pitchFamily="34" charset="0"/>
                <a:hlinkClick r:id="rId2"/>
              </a:rPr>
              <a:t>Toward Harmonized Vaccination Schedules Across Canada</a:t>
            </a:r>
            <a:r>
              <a:rPr lang="en-US" sz="1100" dirty="0">
                <a:latin typeface="Arial" panose="020B0604020202020204" pitchFamily="34" charset="0"/>
                <a:cs typeface="Arial" panose="020B0604020202020204" pitchFamily="34" charset="0"/>
              </a:rPr>
              <a:t> initiative identified differences in vaccine recommendations, funding, and access across provinces and territories, highlighting opportunities to</a:t>
            </a:r>
            <a:r>
              <a:rPr lang="en-US" sz="1100" baseline="30000" dirty="0">
                <a:latin typeface="Arial" panose="020B0604020202020204" pitchFamily="34" charset="0"/>
                <a:cs typeface="Arial" panose="020B0604020202020204" pitchFamily="34" charset="0"/>
              </a:rPr>
              <a:t>(3) ​</a:t>
            </a:r>
            <a:r>
              <a:rPr lang="en-US" sz="1100" dirty="0">
                <a:latin typeface="Arial" panose="020B0604020202020204" pitchFamily="34" charset="0"/>
                <a:cs typeface="Arial" panose="020B0604020202020204" pitchFamily="34" charset="0"/>
              </a:rPr>
              <a:t>:</a:t>
            </a:r>
          </a:p>
        </p:txBody>
      </p:sp>
      <p:sp>
        <p:nvSpPr>
          <p:cNvPr id="12" name="Rounded Rectangle 11">
            <a:extLst>
              <a:ext uri="{FF2B5EF4-FFF2-40B4-BE49-F238E27FC236}">
                <a16:creationId xmlns:a16="http://schemas.microsoft.com/office/drawing/2014/main" id="{E7D8CE4F-2382-0AAC-ED09-46D25ABF66F4}"/>
              </a:ext>
            </a:extLst>
          </p:cNvPr>
          <p:cNvSpPr/>
          <p:nvPr/>
        </p:nvSpPr>
        <p:spPr>
          <a:xfrm>
            <a:off x="408940" y="5098379"/>
            <a:ext cx="1969988" cy="1362970"/>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3" name="Rounded Rectangle 12">
            <a:extLst>
              <a:ext uri="{FF2B5EF4-FFF2-40B4-BE49-F238E27FC236}">
                <a16:creationId xmlns:a16="http://schemas.microsoft.com/office/drawing/2014/main" id="{7965BF7C-5214-A2F2-CE35-BD7BBEAF18D1}"/>
              </a:ext>
            </a:extLst>
          </p:cNvPr>
          <p:cNvSpPr/>
          <p:nvPr/>
        </p:nvSpPr>
        <p:spPr>
          <a:xfrm>
            <a:off x="594799" y="5276305"/>
            <a:ext cx="420624" cy="420624"/>
          </a:xfrm>
          <a:prstGeom prst="roundRect">
            <a:avLst/>
          </a:prstGeom>
          <a:solidFill>
            <a:srgbClr val="2C8DA5"/>
          </a:solidFill>
          <a:ln>
            <a:solidFill>
              <a:srgbClr val="2C8D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E83954C8-B06B-48ED-C8E0-B314F59692E4}"/>
              </a:ext>
            </a:extLst>
          </p:cNvPr>
          <p:cNvSpPr txBox="1"/>
          <p:nvPr/>
        </p:nvSpPr>
        <p:spPr>
          <a:xfrm>
            <a:off x="1088916" y="5179582"/>
            <a:ext cx="365760" cy="207749"/>
          </a:xfrm>
          <a:prstGeom prst="rect">
            <a:avLst/>
          </a:prstGeom>
          <a:noFill/>
        </p:spPr>
        <p:txBody>
          <a:bodyPr wrap="square">
            <a:spAutoFit/>
          </a:bodyPr>
          <a:lstStyle/>
          <a:p>
            <a:pPr algn="l"/>
            <a:r>
              <a:rPr sz="750" b="1" i="0" dirty="0">
                <a:solidFill>
                  <a:srgbClr val="E45458"/>
                </a:solidFill>
                <a:latin typeface="Arial" panose="020B0604020202020204" pitchFamily="34" charset="0"/>
                <a:cs typeface="Arial" panose="020B0604020202020204" pitchFamily="34" charset="0"/>
              </a:rPr>
              <a:t>01</a:t>
            </a:r>
          </a:p>
        </p:txBody>
      </p:sp>
      <p:sp>
        <p:nvSpPr>
          <p:cNvPr id="23" name="TextBox 22">
            <a:extLst>
              <a:ext uri="{FF2B5EF4-FFF2-40B4-BE49-F238E27FC236}">
                <a16:creationId xmlns:a16="http://schemas.microsoft.com/office/drawing/2014/main" id="{6CE8D832-2366-BE9B-AF89-9DD5E36DE7A7}"/>
              </a:ext>
            </a:extLst>
          </p:cNvPr>
          <p:cNvSpPr txBox="1"/>
          <p:nvPr/>
        </p:nvSpPr>
        <p:spPr>
          <a:xfrm>
            <a:off x="1068230" y="5341196"/>
            <a:ext cx="1051560" cy="253916"/>
          </a:xfrm>
          <a:prstGeom prst="rect">
            <a:avLst/>
          </a:prstGeom>
          <a:noFill/>
        </p:spPr>
        <p:txBody>
          <a:bodyPr wrap="square">
            <a:spAutoFit/>
          </a:bodyPr>
          <a:lstStyle/>
          <a:p>
            <a:pPr algn="l"/>
            <a:r>
              <a:rPr lang="en-CA" sz="1050" b="1" i="0" dirty="0">
                <a:solidFill>
                  <a:srgbClr val="2C8DA5"/>
                </a:solidFill>
                <a:latin typeface="Arial" panose="020B0604020202020204" pitchFamily="34" charset="0"/>
                <a:cs typeface="Arial" panose="020B0604020202020204" pitchFamily="34" charset="0"/>
              </a:rPr>
              <a:t>STRENTHEN</a:t>
            </a:r>
            <a:endParaRPr sz="1050" b="1" i="0" dirty="0">
              <a:solidFill>
                <a:srgbClr val="2C8DA5"/>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DCDE64D5-0E4E-09FE-341B-493EBFD8C819}"/>
              </a:ext>
            </a:extLst>
          </p:cNvPr>
          <p:cNvSpPr txBox="1"/>
          <p:nvPr/>
        </p:nvSpPr>
        <p:spPr>
          <a:xfrm>
            <a:off x="1068230" y="5544055"/>
            <a:ext cx="1017073" cy="415498"/>
          </a:xfrm>
          <a:prstGeom prst="rect">
            <a:avLst/>
          </a:prstGeom>
          <a:noFill/>
        </p:spPr>
        <p:txBody>
          <a:bodyPr wrap="square">
            <a:spAutoFit/>
          </a:bodyPr>
          <a:lstStyle/>
          <a:p>
            <a:pPr algn="l"/>
            <a:r>
              <a:rPr lang="en-CA" sz="1050" dirty="0">
                <a:solidFill>
                  <a:srgbClr val="24404F"/>
                </a:solidFill>
                <a:latin typeface="Arial" panose="020B0604020202020204" pitchFamily="34" charset="0"/>
                <a:cs typeface="Arial" panose="020B0604020202020204" pitchFamily="34" charset="0"/>
              </a:rPr>
              <a:t>p</a:t>
            </a:r>
            <a:r>
              <a:rPr lang="en-CA" sz="1050" b="0" i="0" dirty="0">
                <a:solidFill>
                  <a:srgbClr val="24404F"/>
                </a:solidFill>
                <a:latin typeface="Arial" panose="020B0604020202020204" pitchFamily="34" charset="0"/>
                <a:cs typeface="Arial" panose="020B0604020202020204" pitchFamily="34" charset="0"/>
              </a:rPr>
              <a:t>olicy coordination</a:t>
            </a:r>
            <a:endParaRPr sz="1050" b="0" i="0" dirty="0">
              <a:solidFill>
                <a:srgbClr val="24404F"/>
              </a:solidFill>
              <a:latin typeface="Arial" panose="020B0604020202020204" pitchFamily="34" charset="0"/>
              <a:cs typeface="Arial" panose="020B0604020202020204" pitchFamily="34" charset="0"/>
            </a:endParaRPr>
          </a:p>
        </p:txBody>
      </p:sp>
      <p:sp>
        <p:nvSpPr>
          <p:cNvPr id="63" name="Rounded Rectangle 62">
            <a:extLst>
              <a:ext uri="{FF2B5EF4-FFF2-40B4-BE49-F238E27FC236}">
                <a16:creationId xmlns:a16="http://schemas.microsoft.com/office/drawing/2014/main" id="{07556EE2-4721-C562-6476-F51FD4568C5C}"/>
              </a:ext>
            </a:extLst>
          </p:cNvPr>
          <p:cNvSpPr/>
          <p:nvPr/>
        </p:nvSpPr>
        <p:spPr>
          <a:xfrm>
            <a:off x="2479172" y="5098379"/>
            <a:ext cx="1884594" cy="1362970"/>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64" name="Rounded Rectangle 63">
            <a:extLst>
              <a:ext uri="{FF2B5EF4-FFF2-40B4-BE49-F238E27FC236}">
                <a16:creationId xmlns:a16="http://schemas.microsoft.com/office/drawing/2014/main" id="{F0F41E26-7412-95F2-6CA7-39481E892B48}"/>
              </a:ext>
            </a:extLst>
          </p:cNvPr>
          <p:cNvSpPr/>
          <p:nvPr/>
        </p:nvSpPr>
        <p:spPr>
          <a:xfrm>
            <a:off x="2579637" y="5276305"/>
            <a:ext cx="420624" cy="420624"/>
          </a:xfrm>
          <a:prstGeom prst="roundRect">
            <a:avLst/>
          </a:prstGeom>
          <a:solidFill>
            <a:srgbClr val="2C8DA5"/>
          </a:solidFill>
          <a:ln>
            <a:solidFill>
              <a:srgbClr val="2C8D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65" name="TextBox 64">
            <a:extLst>
              <a:ext uri="{FF2B5EF4-FFF2-40B4-BE49-F238E27FC236}">
                <a16:creationId xmlns:a16="http://schemas.microsoft.com/office/drawing/2014/main" id="{9CC923FC-83C1-A4FE-B928-96D3813A7137}"/>
              </a:ext>
            </a:extLst>
          </p:cNvPr>
          <p:cNvSpPr txBox="1"/>
          <p:nvPr/>
        </p:nvSpPr>
        <p:spPr>
          <a:xfrm>
            <a:off x="3073754" y="5179582"/>
            <a:ext cx="365760" cy="207749"/>
          </a:xfrm>
          <a:prstGeom prst="rect">
            <a:avLst/>
          </a:prstGeom>
          <a:noFill/>
        </p:spPr>
        <p:txBody>
          <a:bodyPr wrap="square">
            <a:spAutoFit/>
          </a:bodyPr>
          <a:lstStyle/>
          <a:p>
            <a:pPr algn="l"/>
            <a:r>
              <a:rPr sz="750" b="1" i="0" dirty="0">
                <a:solidFill>
                  <a:srgbClr val="E45458"/>
                </a:solidFill>
                <a:latin typeface="Arial" panose="020B0604020202020204" pitchFamily="34" charset="0"/>
                <a:cs typeface="Arial" panose="020B0604020202020204" pitchFamily="34" charset="0"/>
              </a:rPr>
              <a:t>0</a:t>
            </a:r>
            <a:r>
              <a:rPr lang="en-CA" sz="750" b="1" i="0" dirty="0">
                <a:solidFill>
                  <a:srgbClr val="E45458"/>
                </a:solidFill>
                <a:latin typeface="Arial" panose="020B0604020202020204" pitchFamily="34" charset="0"/>
                <a:cs typeface="Arial" panose="020B0604020202020204" pitchFamily="34" charset="0"/>
              </a:rPr>
              <a:t>2</a:t>
            </a:r>
            <a:endParaRPr sz="750" b="1" i="0" dirty="0">
              <a:solidFill>
                <a:srgbClr val="E45458"/>
              </a:solidFill>
              <a:latin typeface="Arial" panose="020B0604020202020204" pitchFamily="34" charset="0"/>
              <a:cs typeface="Arial" panose="020B0604020202020204" pitchFamily="34" charset="0"/>
            </a:endParaRPr>
          </a:p>
        </p:txBody>
      </p:sp>
      <p:sp>
        <p:nvSpPr>
          <p:cNvPr id="66" name="TextBox 65">
            <a:extLst>
              <a:ext uri="{FF2B5EF4-FFF2-40B4-BE49-F238E27FC236}">
                <a16:creationId xmlns:a16="http://schemas.microsoft.com/office/drawing/2014/main" id="{21B95F29-8A88-DDA5-63C7-BC076D66CB74}"/>
              </a:ext>
            </a:extLst>
          </p:cNvPr>
          <p:cNvSpPr txBox="1"/>
          <p:nvPr/>
        </p:nvSpPr>
        <p:spPr>
          <a:xfrm>
            <a:off x="3053068" y="5341196"/>
            <a:ext cx="1051560" cy="253916"/>
          </a:xfrm>
          <a:prstGeom prst="rect">
            <a:avLst/>
          </a:prstGeom>
          <a:noFill/>
        </p:spPr>
        <p:txBody>
          <a:bodyPr wrap="square">
            <a:spAutoFit/>
          </a:bodyPr>
          <a:lstStyle/>
          <a:p>
            <a:pPr algn="l"/>
            <a:r>
              <a:rPr lang="en-CA" sz="1050" b="1" i="0" dirty="0">
                <a:solidFill>
                  <a:srgbClr val="2C8DA5"/>
                </a:solidFill>
                <a:latin typeface="Arial" panose="020B0604020202020204" pitchFamily="34" charset="0"/>
                <a:cs typeface="Arial" panose="020B0604020202020204" pitchFamily="34" charset="0"/>
              </a:rPr>
              <a:t>IMPROVE</a:t>
            </a:r>
            <a:endParaRPr sz="1050" b="1" i="0" dirty="0">
              <a:solidFill>
                <a:srgbClr val="2C8DA5"/>
              </a:solidFill>
              <a:latin typeface="Arial" panose="020B0604020202020204" pitchFamily="34" charset="0"/>
              <a:cs typeface="Arial" panose="020B0604020202020204" pitchFamily="34" charset="0"/>
            </a:endParaRPr>
          </a:p>
        </p:txBody>
      </p:sp>
      <p:sp>
        <p:nvSpPr>
          <p:cNvPr id="67" name="TextBox 66">
            <a:extLst>
              <a:ext uri="{FF2B5EF4-FFF2-40B4-BE49-F238E27FC236}">
                <a16:creationId xmlns:a16="http://schemas.microsoft.com/office/drawing/2014/main" id="{1348FCCA-0006-41C2-9ABC-8CA6EDCFDA7D}"/>
              </a:ext>
            </a:extLst>
          </p:cNvPr>
          <p:cNvSpPr txBox="1"/>
          <p:nvPr/>
        </p:nvSpPr>
        <p:spPr>
          <a:xfrm>
            <a:off x="3053068" y="5606852"/>
            <a:ext cx="1310698" cy="253916"/>
          </a:xfrm>
          <a:prstGeom prst="rect">
            <a:avLst/>
          </a:prstGeom>
          <a:noFill/>
        </p:spPr>
        <p:txBody>
          <a:bodyPr wrap="square">
            <a:spAutoFit/>
          </a:bodyPr>
          <a:lstStyle/>
          <a:p>
            <a:pPr algn="l"/>
            <a:r>
              <a:rPr lang="en-CA" sz="1050" dirty="0">
                <a:solidFill>
                  <a:srgbClr val="24404F"/>
                </a:solidFill>
                <a:latin typeface="Arial" panose="020B0604020202020204" pitchFamily="34" charset="0"/>
                <a:cs typeface="Arial" panose="020B0604020202020204" pitchFamily="34" charset="0"/>
              </a:rPr>
              <a:t>equitable access</a:t>
            </a:r>
            <a:endParaRPr sz="1050" b="0" i="0" dirty="0">
              <a:solidFill>
                <a:srgbClr val="24404F"/>
              </a:solidFill>
              <a:latin typeface="Arial" panose="020B0604020202020204" pitchFamily="34" charset="0"/>
              <a:cs typeface="Arial" panose="020B0604020202020204" pitchFamily="34" charset="0"/>
            </a:endParaRPr>
          </a:p>
        </p:txBody>
      </p:sp>
      <p:sp>
        <p:nvSpPr>
          <p:cNvPr id="68" name="Rounded Rectangle 67">
            <a:extLst>
              <a:ext uri="{FF2B5EF4-FFF2-40B4-BE49-F238E27FC236}">
                <a16:creationId xmlns:a16="http://schemas.microsoft.com/office/drawing/2014/main" id="{D4E2BA54-BB2B-F0CF-3E9D-9C23CD383996}"/>
              </a:ext>
            </a:extLst>
          </p:cNvPr>
          <p:cNvSpPr/>
          <p:nvPr/>
        </p:nvSpPr>
        <p:spPr>
          <a:xfrm>
            <a:off x="4449167" y="5108446"/>
            <a:ext cx="1999893" cy="1362970"/>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69" name="Rounded Rectangle 68">
            <a:extLst>
              <a:ext uri="{FF2B5EF4-FFF2-40B4-BE49-F238E27FC236}">
                <a16:creationId xmlns:a16="http://schemas.microsoft.com/office/drawing/2014/main" id="{0726C3EA-1B72-F831-FF84-EFF640955489}"/>
              </a:ext>
            </a:extLst>
          </p:cNvPr>
          <p:cNvSpPr/>
          <p:nvPr/>
        </p:nvSpPr>
        <p:spPr>
          <a:xfrm>
            <a:off x="4549632" y="5286372"/>
            <a:ext cx="420624" cy="420624"/>
          </a:xfrm>
          <a:prstGeom prst="roundRect">
            <a:avLst/>
          </a:prstGeom>
          <a:solidFill>
            <a:srgbClr val="2C8DA5"/>
          </a:solidFill>
          <a:ln>
            <a:solidFill>
              <a:srgbClr val="2C8D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70" name="TextBox 69">
            <a:extLst>
              <a:ext uri="{FF2B5EF4-FFF2-40B4-BE49-F238E27FC236}">
                <a16:creationId xmlns:a16="http://schemas.microsoft.com/office/drawing/2014/main" id="{B98A23D4-9273-015D-843B-D5AEBDACB75F}"/>
              </a:ext>
            </a:extLst>
          </p:cNvPr>
          <p:cNvSpPr txBox="1"/>
          <p:nvPr/>
        </p:nvSpPr>
        <p:spPr>
          <a:xfrm>
            <a:off x="5043749" y="5189649"/>
            <a:ext cx="365760" cy="207749"/>
          </a:xfrm>
          <a:prstGeom prst="rect">
            <a:avLst/>
          </a:prstGeom>
          <a:noFill/>
        </p:spPr>
        <p:txBody>
          <a:bodyPr wrap="square">
            <a:spAutoFit/>
          </a:bodyPr>
          <a:lstStyle/>
          <a:p>
            <a:pPr algn="l"/>
            <a:r>
              <a:rPr sz="750" b="1" i="0" dirty="0">
                <a:solidFill>
                  <a:srgbClr val="E45458"/>
                </a:solidFill>
                <a:latin typeface="Arial" panose="020B0604020202020204" pitchFamily="34" charset="0"/>
                <a:cs typeface="Arial" panose="020B0604020202020204" pitchFamily="34" charset="0"/>
              </a:rPr>
              <a:t>0</a:t>
            </a:r>
            <a:r>
              <a:rPr lang="en-CA" sz="750" b="1" i="0" dirty="0">
                <a:solidFill>
                  <a:srgbClr val="E45458"/>
                </a:solidFill>
                <a:latin typeface="Arial" panose="020B0604020202020204" pitchFamily="34" charset="0"/>
                <a:cs typeface="Arial" panose="020B0604020202020204" pitchFamily="34" charset="0"/>
              </a:rPr>
              <a:t>3</a:t>
            </a:r>
            <a:endParaRPr sz="750" b="1" i="0" dirty="0">
              <a:solidFill>
                <a:srgbClr val="E45458"/>
              </a:solidFill>
              <a:latin typeface="Arial" panose="020B0604020202020204" pitchFamily="34" charset="0"/>
              <a:cs typeface="Arial" panose="020B0604020202020204" pitchFamily="34" charset="0"/>
            </a:endParaRPr>
          </a:p>
        </p:txBody>
      </p:sp>
      <p:sp>
        <p:nvSpPr>
          <p:cNvPr id="71" name="TextBox 70">
            <a:extLst>
              <a:ext uri="{FF2B5EF4-FFF2-40B4-BE49-F238E27FC236}">
                <a16:creationId xmlns:a16="http://schemas.microsoft.com/office/drawing/2014/main" id="{2BD38130-180D-FDEB-90BA-CA15A3CD7F9E}"/>
              </a:ext>
            </a:extLst>
          </p:cNvPr>
          <p:cNvSpPr txBox="1"/>
          <p:nvPr/>
        </p:nvSpPr>
        <p:spPr>
          <a:xfrm>
            <a:off x="5023063" y="5351263"/>
            <a:ext cx="1051560" cy="253916"/>
          </a:xfrm>
          <a:prstGeom prst="rect">
            <a:avLst/>
          </a:prstGeom>
          <a:noFill/>
        </p:spPr>
        <p:txBody>
          <a:bodyPr wrap="square">
            <a:spAutoFit/>
          </a:bodyPr>
          <a:lstStyle/>
          <a:p>
            <a:pPr algn="l"/>
            <a:r>
              <a:rPr lang="en-CA" sz="1050" b="1" i="0" dirty="0">
                <a:solidFill>
                  <a:srgbClr val="2C8DA5"/>
                </a:solidFill>
                <a:latin typeface="Arial" panose="020B0604020202020204" pitchFamily="34" charset="0"/>
                <a:cs typeface="Arial" panose="020B0604020202020204" pitchFamily="34" charset="0"/>
              </a:rPr>
              <a:t>INTEGRATE</a:t>
            </a:r>
            <a:endParaRPr sz="1050" b="1" i="0" dirty="0">
              <a:solidFill>
                <a:srgbClr val="2C8DA5"/>
              </a:solidFill>
              <a:latin typeface="Arial" panose="020B0604020202020204" pitchFamily="34" charset="0"/>
              <a:cs typeface="Arial" panose="020B0604020202020204" pitchFamily="34" charset="0"/>
            </a:endParaRPr>
          </a:p>
        </p:txBody>
      </p:sp>
      <p:pic>
        <p:nvPicPr>
          <p:cNvPr id="74" name="Graphic 73" descr="Checkmark with solid fill">
            <a:extLst>
              <a:ext uri="{FF2B5EF4-FFF2-40B4-BE49-F238E27FC236}">
                <a16:creationId xmlns:a16="http://schemas.microsoft.com/office/drawing/2014/main" id="{EE29118D-A535-F384-6D85-04BE619F931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4070" y="5356229"/>
            <a:ext cx="290044" cy="290044"/>
          </a:xfrm>
          <a:prstGeom prst="rect">
            <a:avLst/>
          </a:prstGeom>
        </p:spPr>
      </p:pic>
      <p:pic>
        <p:nvPicPr>
          <p:cNvPr id="79" name="Graphic 78" descr="Checkmark with solid fill">
            <a:extLst>
              <a:ext uri="{FF2B5EF4-FFF2-40B4-BE49-F238E27FC236}">
                <a16:creationId xmlns:a16="http://schemas.microsoft.com/office/drawing/2014/main" id="{1E097CFD-3E8A-E1FE-2AD7-F671D906208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50259" y="5360660"/>
            <a:ext cx="290044" cy="290044"/>
          </a:xfrm>
          <a:prstGeom prst="rect">
            <a:avLst/>
          </a:prstGeom>
        </p:spPr>
      </p:pic>
      <p:pic>
        <p:nvPicPr>
          <p:cNvPr id="80" name="Graphic 79" descr="Checkmark with solid fill">
            <a:extLst>
              <a:ext uri="{FF2B5EF4-FFF2-40B4-BE49-F238E27FC236}">
                <a16:creationId xmlns:a16="http://schemas.microsoft.com/office/drawing/2014/main" id="{FD03A67F-8E57-51B6-6B27-A94E28EC5AF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17711" y="5361812"/>
            <a:ext cx="290044" cy="290044"/>
          </a:xfrm>
          <a:prstGeom prst="rect">
            <a:avLst/>
          </a:prstGeom>
        </p:spPr>
      </p:pic>
      <p:sp>
        <p:nvSpPr>
          <p:cNvPr id="72" name="TextBox 71">
            <a:extLst>
              <a:ext uri="{FF2B5EF4-FFF2-40B4-BE49-F238E27FC236}">
                <a16:creationId xmlns:a16="http://schemas.microsoft.com/office/drawing/2014/main" id="{98021207-5410-6879-4703-37DC7E8EF1D9}"/>
              </a:ext>
            </a:extLst>
          </p:cNvPr>
          <p:cNvSpPr txBox="1"/>
          <p:nvPr/>
        </p:nvSpPr>
        <p:spPr>
          <a:xfrm>
            <a:off x="4884605" y="5570454"/>
            <a:ext cx="1641770" cy="738664"/>
          </a:xfrm>
          <a:prstGeom prst="rect">
            <a:avLst/>
          </a:prstGeom>
          <a:noFill/>
        </p:spPr>
        <p:txBody>
          <a:bodyPr wrap="square">
            <a:spAutoFit/>
          </a:bodyPr>
          <a:lstStyle/>
          <a:p>
            <a:r>
              <a:rPr lang="en-CA" sz="1050" dirty="0">
                <a:latin typeface="Arial" panose="020B0604020202020204" pitchFamily="34" charset="0"/>
                <a:cs typeface="Arial" panose="020B0604020202020204" pitchFamily="34" charset="0"/>
              </a:rPr>
              <a:t>adult immunization into healthy ageing, chronic disease prevention, and primary care.​</a:t>
            </a:r>
            <a:endParaRPr sz="1050" b="0" i="0" dirty="0">
              <a:latin typeface="Arial" panose="020B0604020202020204" pitchFamily="34" charset="0"/>
              <a:cs typeface="Arial" panose="020B0604020202020204" pitchFamily="34" charset="0"/>
            </a:endParaRPr>
          </a:p>
        </p:txBody>
      </p:sp>
      <p:sp>
        <p:nvSpPr>
          <p:cNvPr id="85" name="TextBox 84">
            <a:extLst>
              <a:ext uri="{FF2B5EF4-FFF2-40B4-BE49-F238E27FC236}">
                <a16:creationId xmlns:a16="http://schemas.microsoft.com/office/drawing/2014/main" id="{D35F5BBA-60A8-DDF5-AD54-0E473A5DB65C}"/>
              </a:ext>
            </a:extLst>
          </p:cNvPr>
          <p:cNvSpPr txBox="1"/>
          <p:nvPr/>
        </p:nvSpPr>
        <p:spPr>
          <a:xfrm>
            <a:off x="502920" y="6497739"/>
            <a:ext cx="5427861" cy="646331"/>
          </a:xfrm>
          <a:prstGeom prst="rect">
            <a:avLst/>
          </a:prstGeom>
          <a:noFill/>
        </p:spPr>
        <p:txBody>
          <a:bodyPr wrap="square">
            <a:spAutoFit/>
          </a:bodyPr>
          <a:lstStyle/>
          <a:p>
            <a:r>
              <a:rPr lang="en-US" b="1" dirty="0">
                <a:solidFill>
                  <a:srgbClr val="135B7D"/>
                </a:solidFill>
                <a:latin typeface="Arial" panose="020B0604020202020204" pitchFamily="34" charset="0"/>
                <a:cs typeface="Arial" panose="020B0604020202020204" pitchFamily="34" charset="0"/>
              </a:rPr>
              <a:t>The role of civil society and patient advocacy organizations</a:t>
            </a:r>
            <a:r>
              <a:rPr lang="en-CA" dirty="0">
                <a:solidFill>
                  <a:srgbClr val="135B7D"/>
                </a:solidFill>
                <a:latin typeface="Arial" panose="020B0604020202020204" pitchFamily="34" charset="0"/>
                <a:cs typeface="Arial" panose="020B0604020202020204" pitchFamily="34" charset="0"/>
              </a:rPr>
              <a:t>​</a:t>
            </a:r>
            <a:endParaRPr b="1" i="0" dirty="0">
              <a:solidFill>
                <a:srgbClr val="135B7D"/>
              </a:solidFill>
              <a:latin typeface="Arial" panose="020B0604020202020204" pitchFamily="34" charset="0"/>
              <a:cs typeface="Arial" panose="020B0604020202020204" pitchFamily="34" charset="0"/>
            </a:endParaRPr>
          </a:p>
        </p:txBody>
      </p:sp>
      <p:sp>
        <p:nvSpPr>
          <p:cNvPr id="86" name="Rounded Rectangle 85">
            <a:extLst>
              <a:ext uri="{FF2B5EF4-FFF2-40B4-BE49-F238E27FC236}">
                <a16:creationId xmlns:a16="http://schemas.microsoft.com/office/drawing/2014/main" id="{C744A013-C4A9-0A1E-F4F3-77FACE291CD9}"/>
              </a:ext>
            </a:extLst>
          </p:cNvPr>
          <p:cNvSpPr/>
          <p:nvPr/>
        </p:nvSpPr>
        <p:spPr>
          <a:xfrm>
            <a:off x="502921" y="7186983"/>
            <a:ext cx="5780314" cy="1606452"/>
          </a:xfrm>
          <a:prstGeom prst="roundRect">
            <a:avLst/>
          </a:prstGeom>
          <a:solidFill>
            <a:srgbClr val="DDEEF2"/>
          </a:solidFill>
          <a:ln>
            <a:solidFill>
              <a:srgbClr val="DDEE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88" name="TextBox 87">
            <a:extLst>
              <a:ext uri="{FF2B5EF4-FFF2-40B4-BE49-F238E27FC236}">
                <a16:creationId xmlns:a16="http://schemas.microsoft.com/office/drawing/2014/main" id="{94864FAA-90DD-F9FF-5E35-FBD9E1E2559C}"/>
              </a:ext>
            </a:extLst>
          </p:cNvPr>
          <p:cNvSpPr txBox="1"/>
          <p:nvPr/>
        </p:nvSpPr>
        <p:spPr>
          <a:xfrm>
            <a:off x="661224" y="7220045"/>
            <a:ext cx="5467796" cy="769441"/>
          </a:xfrm>
          <a:prstGeom prst="rect">
            <a:avLst/>
          </a:prstGeom>
          <a:noFill/>
        </p:spPr>
        <p:txBody>
          <a:bodyPr wrap="square">
            <a:spAutoFit/>
          </a:bodyPr>
          <a:lstStyle/>
          <a:p>
            <a:pPr marL="0" marR="0" indent="0" rtl="0" fontAlgn="base">
              <a:buNone/>
            </a:pPr>
            <a:r>
              <a:rPr lang="en-CA" sz="900" b="0" i="0" dirty="0">
                <a:solidFill>
                  <a:schemeClr val="tx1"/>
                </a:solidFill>
                <a:effectLst/>
                <a:latin typeface="Arial" panose="020B0604020202020204" pitchFamily="34" charset="0"/>
                <a:cs typeface="Arial" panose="020B0604020202020204" pitchFamily="34" charset="0"/>
              </a:rPr>
              <a:t>​</a:t>
            </a:r>
            <a:r>
              <a:rPr lang="en-CA" sz="1100" b="0" i="0" u="none" strike="noStrike" spc="0" dirty="0">
                <a:solidFill>
                  <a:schemeClr val="tx1"/>
                </a:solidFill>
                <a:effectLst/>
                <a:latin typeface="Arial" panose="020B0604020202020204" pitchFamily="34" charset="0"/>
                <a:cs typeface="Arial" panose="020B0604020202020204" pitchFamily="34" charset="0"/>
              </a:rPr>
              <a:t>Patient advocacy and civil society organizations (CSOs) are trusted voices that play an important role in raising awareness of vaccine-preventable diseases, sharing evidence-based information, addressing barriers to vaccination, and advocating for equitable access to adult immunization.</a:t>
            </a:r>
            <a:r>
              <a:rPr lang="en-CA" sz="1100" b="0" i="0" u="none" strike="noStrike" spc="0" baseline="30000" dirty="0">
                <a:solidFill>
                  <a:schemeClr val="tx1"/>
                </a:solidFill>
                <a:effectLst/>
                <a:latin typeface="Arial" panose="020B0604020202020204" pitchFamily="34" charset="0"/>
                <a:cs typeface="Arial" panose="020B0604020202020204" pitchFamily="34" charset="0"/>
              </a:rPr>
              <a:t>(8,9)</a:t>
            </a:r>
            <a:r>
              <a:rPr lang="en-US" sz="1100" b="0" i="0" baseline="30000" dirty="0">
                <a:solidFill>
                  <a:schemeClr val="tx1"/>
                </a:solidFill>
                <a:effectLst/>
                <a:latin typeface="Arial" panose="020B0604020202020204" pitchFamily="34" charset="0"/>
                <a:cs typeface="Arial" panose="020B0604020202020204" pitchFamily="34" charset="0"/>
              </a:rPr>
              <a:t>​</a:t>
            </a:r>
          </a:p>
        </p:txBody>
      </p:sp>
      <p:sp>
        <p:nvSpPr>
          <p:cNvPr id="89" name="TextBox 88">
            <a:extLst>
              <a:ext uri="{FF2B5EF4-FFF2-40B4-BE49-F238E27FC236}">
                <a16:creationId xmlns:a16="http://schemas.microsoft.com/office/drawing/2014/main" id="{E733EB3D-4494-0653-D6A5-7BCA608D47CD}"/>
              </a:ext>
            </a:extLst>
          </p:cNvPr>
          <p:cNvSpPr txBox="1"/>
          <p:nvPr/>
        </p:nvSpPr>
        <p:spPr>
          <a:xfrm>
            <a:off x="659179" y="7950033"/>
            <a:ext cx="5467796" cy="769441"/>
          </a:xfrm>
          <a:prstGeom prst="rect">
            <a:avLst/>
          </a:prstGeom>
          <a:noFill/>
        </p:spPr>
        <p:txBody>
          <a:bodyPr wrap="square">
            <a:spAutoFit/>
          </a:bodyPr>
          <a:lstStyle/>
          <a:p>
            <a:pPr marL="0" marR="0" indent="0" rtl="0" fontAlgn="base">
              <a:buNone/>
            </a:pPr>
            <a:r>
              <a:rPr lang="en-CA" sz="1100" b="0" i="0" u="none" strike="noStrike" spc="0" dirty="0">
                <a:solidFill>
                  <a:schemeClr val="tx1"/>
                </a:solidFill>
                <a:effectLst/>
                <a:latin typeface="Arial" panose="020B0604020202020204" pitchFamily="34" charset="0"/>
                <a:cs typeface="Arial" panose="020B0604020202020204" pitchFamily="34" charset="0"/>
              </a:rPr>
              <a:t>In Canada, CSOs can support adult immunization by educating communities, bringing community and lived-experience perspectives into policy discussions, identifying opportunities to engage with the National Advisory Committee on Immunization (NACI), and working with governments and other partners.</a:t>
            </a:r>
            <a:r>
              <a:rPr lang="en-US" sz="1100" b="0" i="0" dirty="0">
                <a:solidFill>
                  <a:schemeClr val="tx1"/>
                </a:solidFill>
                <a:effectLst/>
                <a:latin typeface="Arial" panose="020B0604020202020204" pitchFamily="34" charset="0"/>
                <a:cs typeface="Arial" panose="020B0604020202020204" pitchFamily="34" charset="0"/>
              </a:rPr>
              <a:t>​</a:t>
            </a:r>
            <a:endParaRPr lang="en-US" sz="1100" b="0" i="0" dirty="0">
              <a:solidFill>
                <a:srgbClr val="1D0267"/>
              </a:solidFill>
              <a:effectLst/>
              <a:latin typeface="Arial" panose="020B0604020202020204" pitchFamily="34" charset="0"/>
              <a:cs typeface="Arial" panose="020B0604020202020204" pitchFamily="34" charset="0"/>
            </a:endParaRPr>
          </a:p>
        </p:txBody>
      </p:sp>
      <p:sp>
        <p:nvSpPr>
          <p:cNvPr id="91" name="TextBox 90">
            <a:extLst>
              <a:ext uri="{FF2B5EF4-FFF2-40B4-BE49-F238E27FC236}">
                <a16:creationId xmlns:a16="http://schemas.microsoft.com/office/drawing/2014/main" id="{3ED6FD5F-4620-3010-2D99-469345465605}"/>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STRENGTHENING ADVOCACY FOR ADULT VACCINATION</a:t>
            </a:r>
          </a:p>
        </p:txBody>
      </p:sp>
      <p:sp>
        <p:nvSpPr>
          <p:cNvPr id="95" name="Rounded Rectangle 94">
            <a:extLst>
              <a:ext uri="{FF2B5EF4-FFF2-40B4-BE49-F238E27FC236}">
                <a16:creationId xmlns:a16="http://schemas.microsoft.com/office/drawing/2014/main" id="{79FF22BE-695C-317B-95DB-5500DF639849}"/>
              </a:ext>
            </a:extLst>
          </p:cNvPr>
          <p:cNvSpPr/>
          <p:nvPr/>
        </p:nvSpPr>
        <p:spPr>
          <a:xfrm>
            <a:off x="745570" y="8715120"/>
            <a:ext cx="5715173" cy="578284"/>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97" name="TextBox 96">
            <a:extLst>
              <a:ext uri="{FF2B5EF4-FFF2-40B4-BE49-F238E27FC236}">
                <a16:creationId xmlns:a16="http://schemas.microsoft.com/office/drawing/2014/main" id="{C769589E-72B3-FBF9-3212-4F4BDB544128}"/>
              </a:ext>
            </a:extLst>
          </p:cNvPr>
          <p:cNvSpPr txBox="1"/>
          <p:nvPr/>
        </p:nvSpPr>
        <p:spPr>
          <a:xfrm>
            <a:off x="763819" y="8795057"/>
            <a:ext cx="5685241" cy="430887"/>
          </a:xfrm>
          <a:prstGeom prst="rect">
            <a:avLst/>
          </a:prstGeom>
          <a:noFill/>
        </p:spPr>
        <p:txBody>
          <a:bodyPr wrap="square">
            <a:spAutoFit/>
          </a:bodyPr>
          <a:lstStyle/>
          <a:p>
            <a:r>
              <a:rPr lang="en-CA" sz="1100" b="0" i="0" u="none" strike="noStrike" spc="0" dirty="0">
                <a:solidFill>
                  <a:srgbClr val="135B7D"/>
                </a:solidFill>
                <a:effectLst/>
                <a:latin typeface="Arial" panose="020B0604020202020204" pitchFamily="34" charset="0"/>
                <a:cs typeface="Arial" panose="020B0604020202020204" pitchFamily="34" charset="0"/>
              </a:rPr>
              <a:t>This toolkit provides practical resources to support these efforts and strengthen adult immunization advocacy across Canada.</a:t>
            </a:r>
            <a:r>
              <a:rPr lang="en-CA" sz="1100" b="0" i="0" dirty="0">
                <a:solidFill>
                  <a:srgbClr val="135B7D"/>
                </a:solidFill>
                <a:effectLst/>
                <a:latin typeface="Arial" panose="020B0604020202020204" pitchFamily="34" charset="0"/>
                <a:cs typeface="Arial" panose="020B0604020202020204" pitchFamily="34" charset="0"/>
              </a:rPr>
              <a:t>​</a:t>
            </a:r>
            <a:endParaRPr lang="en-US" sz="1100" dirty="0">
              <a:solidFill>
                <a:srgbClr val="135B7D"/>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EC0DB256-A402-29BC-D9CE-26D2152CA69A}"/>
              </a:ext>
            </a:extLst>
          </p:cNvPr>
          <p:cNvSpPr txBox="1"/>
          <p:nvPr/>
        </p:nvSpPr>
        <p:spPr>
          <a:xfrm>
            <a:off x="6129020" y="9592056"/>
            <a:ext cx="320040" cy="228600"/>
          </a:xfrm>
          <a:prstGeom prst="rect">
            <a:avLst/>
          </a:prstGeom>
          <a:noFill/>
          <a:ln>
            <a:noFill/>
          </a:ln>
        </p:spPr>
        <p:txBody>
          <a:bodyPr wrap="square" anchor="t">
            <a:spAutoFit/>
          </a:bodyPr>
          <a:lstStyle/>
          <a:p>
            <a:pPr algn="r"/>
            <a:r>
              <a:rPr sz="850" b="1" i="0" dirty="0">
                <a:solidFill>
                  <a:srgbClr val="145B7D"/>
                </a:solidFill>
                <a:latin typeface="Arial" panose="020B0604020202020204" pitchFamily="34" charset="0"/>
                <a:cs typeface="Arial" panose="020B0604020202020204" pitchFamily="34" charset="0"/>
              </a:rPr>
              <a:t>0</a:t>
            </a:r>
            <a:r>
              <a:rPr lang="en-CA" sz="850" b="1" i="0" dirty="0">
                <a:solidFill>
                  <a:srgbClr val="145B7D"/>
                </a:solidFill>
                <a:latin typeface="Arial" panose="020B0604020202020204" pitchFamily="34" charset="0"/>
                <a:cs typeface="Arial" panose="020B0604020202020204" pitchFamily="34" charset="0"/>
              </a:rPr>
              <a:t>4</a:t>
            </a:r>
            <a:endParaRPr sz="850" b="1" i="0" dirty="0">
              <a:solidFill>
                <a:srgbClr val="145B7D"/>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DC105837-2112-E580-E5E9-489D8BDBA2EF}"/>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297554EC-4AA4-BF53-4615-B086B951F49A}"/>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Tree>
    <p:extLst>
      <p:ext uri="{BB962C8B-B14F-4D97-AF65-F5344CB8AC3E}">
        <p14:creationId xmlns:p14="http://schemas.microsoft.com/office/powerpoint/2010/main" val="4205833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F2988-19A2-6C68-8E14-B83B80DD0AE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345FF0C-ED24-3F30-2596-D568C82FA5AA}"/>
              </a:ext>
            </a:extLst>
          </p:cNvPr>
          <p:cNvSpPr>
            <a:spLocks noGrp="1" noRot="1" noMove="1" noResize="1" noEditPoints="1" noAdjustHandles="1" noChangeArrowheads="1" noChangeShapeType="1"/>
          </p:cNvSpPr>
          <p:nvPr/>
        </p:nvSpPr>
        <p:spPr>
          <a:xfrm>
            <a:off x="0" y="-53340"/>
            <a:ext cx="6858000" cy="9959340"/>
          </a:xfrm>
          <a:prstGeom prst="rect">
            <a:avLst/>
          </a:prstGeom>
          <a:solidFill>
            <a:srgbClr val="F3F7F8"/>
          </a:solidFill>
          <a:ln w="7620">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9C38D36-A00A-1E19-0608-C3F89799F7C8}"/>
              </a:ext>
            </a:extLst>
          </p:cNvPr>
          <p:cNvSpPr txBox="1"/>
          <p:nvPr/>
        </p:nvSpPr>
        <p:spPr>
          <a:xfrm>
            <a:off x="502920" y="444589"/>
            <a:ext cx="5303520" cy="954107"/>
          </a:xfrm>
          <a:prstGeom prst="rect">
            <a:avLst/>
          </a:prstGeom>
          <a:noFill/>
          <a:ln>
            <a:noFill/>
          </a:ln>
        </p:spPr>
        <p:txBody>
          <a:bodyPr wrap="square" anchor="t">
            <a:spAutoFit/>
          </a:bodyPr>
          <a:lstStyle/>
          <a:p>
            <a:pPr algn="l"/>
            <a:r>
              <a:rPr lang="en-CA" sz="2800" b="1" i="0" dirty="0">
                <a:solidFill>
                  <a:srgbClr val="145B7D"/>
                </a:solidFill>
                <a:latin typeface="Arial" panose="020B0604020202020204" pitchFamily="34" charset="0"/>
                <a:cs typeface="Arial" panose="020B0604020202020204" pitchFamily="34" charset="0"/>
              </a:rPr>
              <a:t>Understanding NACI and opportunities for engagement</a:t>
            </a:r>
            <a:endParaRPr sz="2800" b="1" i="0" dirty="0">
              <a:solidFill>
                <a:srgbClr val="145B7D"/>
              </a:solidFill>
              <a:latin typeface="Arial" panose="020B0604020202020204" pitchFamily="34" charset="0"/>
              <a:cs typeface="Arial" panose="020B0604020202020204" pitchFamily="34" charset="0"/>
            </a:endParaRPr>
          </a:p>
        </p:txBody>
      </p:sp>
      <p:sp>
        <p:nvSpPr>
          <p:cNvPr id="91" name="TextBox 90">
            <a:extLst>
              <a:ext uri="{FF2B5EF4-FFF2-40B4-BE49-F238E27FC236}">
                <a16:creationId xmlns:a16="http://schemas.microsoft.com/office/drawing/2014/main" id="{B7D56499-9BF0-12D6-6C17-8D2214E240CD}"/>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UNDERSTANDING NACI</a:t>
            </a:r>
          </a:p>
        </p:txBody>
      </p:sp>
      <p:sp>
        <p:nvSpPr>
          <p:cNvPr id="3" name="TextBox 2">
            <a:extLst>
              <a:ext uri="{FF2B5EF4-FFF2-40B4-BE49-F238E27FC236}">
                <a16:creationId xmlns:a16="http://schemas.microsoft.com/office/drawing/2014/main" id="{8D33066A-2956-2BC5-D858-C1D946F303A9}"/>
              </a:ext>
            </a:extLst>
          </p:cNvPr>
          <p:cNvSpPr txBox="1"/>
          <p:nvPr/>
        </p:nvSpPr>
        <p:spPr>
          <a:xfrm>
            <a:off x="502920" y="1490136"/>
            <a:ext cx="5780314" cy="440120"/>
          </a:xfrm>
          <a:prstGeom prst="rect">
            <a:avLst/>
          </a:prstGeom>
          <a:noFill/>
          <a:ln>
            <a:noFill/>
          </a:ln>
        </p:spPr>
        <p:txBody>
          <a:bodyPr wrap="square" anchor="t">
            <a:spAutoFit/>
          </a:bodyPr>
          <a:lstStyle/>
          <a:p>
            <a:r>
              <a:rPr lang="en-CA" sz="1100" dirty="0">
                <a:solidFill>
                  <a:srgbClr val="607985"/>
                </a:solidFill>
                <a:latin typeface="Arial" panose="020B0604020202020204" pitchFamily="34" charset="0"/>
                <a:cs typeface="Arial" panose="020B0604020202020204" pitchFamily="34" charset="0"/>
              </a:rPr>
              <a:t>Understanding how recommendations are developed and where funding and implementation decisions are made helps organizations engage more strategically.</a:t>
            </a:r>
          </a:p>
        </p:txBody>
      </p:sp>
      <p:sp>
        <p:nvSpPr>
          <p:cNvPr id="4" name="Rounded Rectangle 3">
            <a:extLst>
              <a:ext uri="{FF2B5EF4-FFF2-40B4-BE49-F238E27FC236}">
                <a16:creationId xmlns:a16="http://schemas.microsoft.com/office/drawing/2014/main" id="{28824F76-B61E-214A-9A94-B77126A52E1E}"/>
              </a:ext>
            </a:extLst>
          </p:cNvPr>
          <p:cNvSpPr/>
          <p:nvPr/>
        </p:nvSpPr>
        <p:spPr>
          <a:xfrm>
            <a:off x="502920" y="2240280"/>
            <a:ext cx="5946140" cy="1233452"/>
          </a:xfrm>
          <a:prstGeom prst="roundRect">
            <a:avLst/>
          </a:prstGeom>
          <a:solidFill>
            <a:srgbClr val="FFFFFF"/>
          </a:solidFill>
          <a:ln w="203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7" name="Rounded Rectangle 6">
            <a:extLst>
              <a:ext uri="{FF2B5EF4-FFF2-40B4-BE49-F238E27FC236}">
                <a16:creationId xmlns:a16="http://schemas.microsoft.com/office/drawing/2014/main" id="{5E8186C2-AAD1-0C6B-75A4-5A700C64CB54}"/>
              </a:ext>
            </a:extLst>
          </p:cNvPr>
          <p:cNvSpPr/>
          <p:nvPr/>
        </p:nvSpPr>
        <p:spPr>
          <a:xfrm>
            <a:off x="649224" y="2430108"/>
            <a:ext cx="512064" cy="512064"/>
          </a:xfrm>
          <a:prstGeom prst="roundRect">
            <a:avLst/>
          </a:prstGeom>
          <a:solidFill>
            <a:srgbClr val="F4F8F9"/>
          </a:solidFill>
          <a:ln>
            <a:solidFill>
              <a:srgbClr val="F4F8F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D1844FD8-581C-6FE0-3FF8-0A18BBFF54B9}"/>
              </a:ext>
            </a:extLst>
          </p:cNvPr>
          <p:cNvSpPr txBox="1"/>
          <p:nvPr/>
        </p:nvSpPr>
        <p:spPr>
          <a:xfrm>
            <a:off x="1310132" y="2352902"/>
            <a:ext cx="1645920" cy="261610"/>
          </a:xfrm>
          <a:prstGeom prst="rect">
            <a:avLst/>
          </a:prstGeom>
          <a:noFill/>
        </p:spPr>
        <p:txBody>
          <a:bodyPr wrap="square">
            <a:spAutoFit/>
          </a:bodyPr>
          <a:lstStyle/>
          <a:p>
            <a:pPr algn="l"/>
            <a:r>
              <a:rPr sz="1100" b="1" dirty="0">
                <a:solidFill>
                  <a:srgbClr val="2C8DA5"/>
                </a:solidFill>
                <a:latin typeface="Arial" panose="020B0604020202020204" pitchFamily="34" charset="0"/>
                <a:cs typeface="Arial" panose="020B0604020202020204" pitchFamily="34" charset="0"/>
              </a:rPr>
              <a:t>WHAT IS NACI?</a:t>
            </a:r>
          </a:p>
        </p:txBody>
      </p:sp>
      <p:sp>
        <p:nvSpPr>
          <p:cNvPr id="15" name="TextBox 14">
            <a:extLst>
              <a:ext uri="{FF2B5EF4-FFF2-40B4-BE49-F238E27FC236}">
                <a16:creationId xmlns:a16="http://schemas.microsoft.com/office/drawing/2014/main" id="{F5A355C5-83B0-DD08-80A6-3CADE37DACED}"/>
              </a:ext>
            </a:extLst>
          </p:cNvPr>
          <p:cNvSpPr txBox="1"/>
          <p:nvPr/>
        </p:nvSpPr>
        <p:spPr>
          <a:xfrm>
            <a:off x="1310132" y="2568792"/>
            <a:ext cx="5044948" cy="769441"/>
          </a:xfrm>
          <a:prstGeom prst="rect">
            <a:avLst/>
          </a:prstGeom>
          <a:noFill/>
        </p:spPr>
        <p:txBody>
          <a:bodyPr wrap="square">
            <a:spAutoFit/>
          </a:bodyPr>
          <a:lstStyle/>
          <a:p>
            <a:r>
              <a:rPr lang="en-US" sz="1100" b="1" dirty="0">
                <a:solidFill>
                  <a:srgbClr val="135B7D"/>
                </a:solidFill>
                <a:latin typeface="Arial" panose="020B0604020202020204" pitchFamily="34" charset="0"/>
                <a:cs typeface="Arial" panose="020B0604020202020204" pitchFamily="34" charset="0"/>
              </a:rPr>
              <a:t>The National Advisory Committee on Immunization (NACI) is Canada’s National Immunization Technical Advisory Group (NITAG).</a:t>
            </a:r>
            <a:r>
              <a:rPr lang="en-US" sz="1100" b="1" baseline="30000" dirty="0">
                <a:solidFill>
                  <a:srgbClr val="135B7D"/>
                </a:solidFill>
                <a:latin typeface="Arial" panose="020B0604020202020204" pitchFamily="34" charset="0"/>
                <a:cs typeface="Arial" panose="020B0604020202020204" pitchFamily="34" charset="0"/>
              </a:rPr>
              <a:t>(10) </a:t>
            </a:r>
            <a:r>
              <a:rPr lang="en-US" sz="1100" b="1" dirty="0">
                <a:solidFill>
                  <a:srgbClr val="135B7D"/>
                </a:solidFill>
                <a:latin typeface="Arial" panose="020B0604020202020204" pitchFamily="34" charset="0"/>
                <a:cs typeface="Arial" panose="020B0604020202020204" pitchFamily="34" charset="0"/>
              </a:rPr>
              <a:t>NACI is an independent expert committee that develops evidence-based recommendations on the use of vaccines across the life course.</a:t>
            </a:r>
            <a:r>
              <a:rPr lang="en-US" sz="1100" b="1" baseline="30000" dirty="0">
                <a:solidFill>
                  <a:srgbClr val="135B7D"/>
                </a:solidFill>
                <a:latin typeface="Arial" panose="020B0604020202020204" pitchFamily="34" charset="0"/>
                <a:cs typeface="Arial" panose="020B0604020202020204" pitchFamily="34" charset="0"/>
              </a:rPr>
              <a:t>(10)</a:t>
            </a:r>
            <a:r>
              <a:rPr lang="en-CA" sz="1100" b="1" baseline="30000" dirty="0">
                <a:solidFill>
                  <a:srgbClr val="135B7D"/>
                </a:solidFill>
                <a:latin typeface="Arial" panose="020B0604020202020204" pitchFamily="34" charset="0"/>
                <a:cs typeface="Arial" panose="020B0604020202020204" pitchFamily="34" charset="0"/>
              </a:rPr>
              <a:t>​</a:t>
            </a:r>
            <a:endParaRPr sz="1100" b="1" baseline="30000" dirty="0">
              <a:solidFill>
                <a:srgbClr val="135B7D"/>
              </a:solidFill>
              <a:latin typeface="Arial" panose="020B0604020202020204" pitchFamily="34" charset="0"/>
              <a:cs typeface="Arial" panose="020B0604020202020204" pitchFamily="34" charset="0"/>
            </a:endParaRPr>
          </a:p>
        </p:txBody>
      </p:sp>
      <p:sp>
        <p:nvSpPr>
          <p:cNvPr id="16" name="Rounded Rectangle 15">
            <a:extLst>
              <a:ext uri="{FF2B5EF4-FFF2-40B4-BE49-F238E27FC236}">
                <a16:creationId xmlns:a16="http://schemas.microsoft.com/office/drawing/2014/main" id="{397A0E37-6203-4ECD-CBE9-49984DA54794}"/>
              </a:ext>
            </a:extLst>
          </p:cNvPr>
          <p:cNvSpPr/>
          <p:nvPr/>
        </p:nvSpPr>
        <p:spPr>
          <a:xfrm>
            <a:off x="502920" y="3638015"/>
            <a:ext cx="5946140" cy="1521588"/>
          </a:xfrm>
          <a:prstGeom prst="roundRect">
            <a:avLst/>
          </a:prstGeom>
          <a:solidFill>
            <a:srgbClr val="FFFFFF"/>
          </a:solidFill>
          <a:ln w="20320">
            <a:solidFill>
              <a:srgbClr val="2C8D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7" name="Rounded Rectangle 16">
            <a:extLst>
              <a:ext uri="{FF2B5EF4-FFF2-40B4-BE49-F238E27FC236}">
                <a16:creationId xmlns:a16="http://schemas.microsoft.com/office/drawing/2014/main" id="{80829CA5-BF4C-E54B-0CE9-FDCC84A2113F}"/>
              </a:ext>
            </a:extLst>
          </p:cNvPr>
          <p:cNvSpPr/>
          <p:nvPr/>
        </p:nvSpPr>
        <p:spPr>
          <a:xfrm>
            <a:off x="649224" y="3836680"/>
            <a:ext cx="512064" cy="512064"/>
          </a:xfrm>
          <a:prstGeom prst="roundRect">
            <a:avLst/>
          </a:prstGeom>
          <a:solidFill>
            <a:srgbClr val="2C8DA5"/>
          </a:solidFill>
          <a:ln>
            <a:solidFill>
              <a:srgbClr val="2C8D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C8DA5"/>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15B3BDBF-ADE0-D58B-0D0E-8CFC0147A0FE}"/>
              </a:ext>
            </a:extLst>
          </p:cNvPr>
          <p:cNvSpPr txBox="1"/>
          <p:nvPr/>
        </p:nvSpPr>
        <p:spPr>
          <a:xfrm>
            <a:off x="1310132" y="3759474"/>
            <a:ext cx="4496308" cy="261610"/>
          </a:xfrm>
          <a:prstGeom prst="rect">
            <a:avLst/>
          </a:prstGeom>
          <a:noFill/>
        </p:spPr>
        <p:txBody>
          <a:bodyPr wrap="square">
            <a:spAutoFit/>
          </a:bodyPr>
          <a:lstStyle/>
          <a:p>
            <a:pPr algn="l"/>
            <a:r>
              <a:rPr lang="en-CA" sz="1100" b="1" dirty="0">
                <a:solidFill>
                  <a:srgbClr val="2C8DA5"/>
                </a:solidFill>
                <a:latin typeface="Arial" panose="020B0604020202020204" pitchFamily="34" charset="0"/>
                <a:cs typeface="Arial" panose="020B0604020202020204" pitchFamily="34" charset="0"/>
              </a:rPr>
              <a:t>VACCINE DELIVERY AND ACCESS</a:t>
            </a:r>
            <a:endParaRPr sz="1100" b="1" dirty="0">
              <a:solidFill>
                <a:srgbClr val="2C8DA5"/>
              </a:solidFill>
              <a:latin typeface="Arial" panose="020B0604020202020204" pitchFamily="34" charset="0"/>
              <a:cs typeface="Arial" panose="020B0604020202020204" pitchFamily="34" charset="0"/>
            </a:endParaRPr>
          </a:p>
        </p:txBody>
      </p:sp>
      <p:sp>
        <p:nvSpPr>
          <p:cNvPr id="20" name="Rounded Rectangle 19">
            <a:extLst>
              <a:ext uri="{FF2B5EF4-FFF2-40B4-BE49-F238E27FC236}">
                <a16:creationId xmlns:a16="http://schemas.microsoft.com/office/drawing/2014/main" id="{3FEC5935-FB0B-8F91-1B9F-B7ECBEEA8439}"/>
              </a:ext>
            </a:extLst>
          </p:cNvPr>
          <p:cNvSpPr/>
          <p:nvPr/>
        </p:nvSpPr>
        <p:spPr>
          <a:xfrm>
            <a:off x="502920" y="5346691"/>
            <a:ext cx="5946140" cy="1802604"/>
          </a:xfrm>
          <a:prstGeom prst="roundRect">
            <a:avLst/>
          </a:prstGeom>
          <a:solidFill>
            <a:srgbClr val="FFFFFF"/>
          </a:solidFill>
          <a:ln w="20320">
            <a:solidFill>
              <a:srgbClr val="145B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D08B02A1-402B-7339-E5AC-8A279329FBFB}"/>
              </a:ext>
            </a:extLst>
          </p:cNvPr>
          <p:cNvSpPr txBox="1"/>
          <p:nvPr/>
        </p:nvSpPr>
        <p:spPr>
          <a:xfrm>
            <a:off x="1310132" y="3975364"/>
            <a:ext cx="5044948" cy="1107996"/>
          </a:xfrm>
          <a:prstGeom prst="rect">
            <a:avLst/>
          </a:prstGeom>
          <a:noFill/>
        </p:spPr>
        <p:txBody>
          <a:bodyPr wrap="square">
            <a:spAutoFit/>
          </a:bodyPr>
          <a:lstStyle/>
          <a:p>
            <a:pPr fontAlgn="base"/>
            <a:r>
              <a:rPr lang="en-US" sz="1100" b="1" dirty="0">
                <a:solidFill>
                  <a:srgbClr val="135B7D"/>
                </a:solidFill>
                <a:latin typeface="Arial" panose="020B0604020202020204" pitchFamily="34" charset="0"/>
                <a:cs typeface="Arial" panose="020B0604020202020204" pitchFamily="34" charset="0"/>
              </a:rPr>
              <a:t>While NACI provides national guidance - decisions on public funding, implementation, and delivery are made by provinces and territories. </a:t>
            </a:r>
            <a:r>
              <a:rPr lang="en-US" sz="1100" b="1" baseline="30000" dirty="0">
                <a:solidFill>
                  <a:srgbClr val="135B7D"/>
                </a:solidFill>
                <a:latin typeface="Arial" panose="020B0604020202020204" pitchFamily="34" charset="0"/>
                <a:cs typeface="Arial" panose="020B0604020202020204" pitchFamily="34" charset="0"/>
              </a:rPr>
              <a:t>(10) ​</a:t>
            </a:r>
          </a:p>
          <a:p>
            <a:pPr fontAlgn="base"/>
            <a:r>
              <a:rPr lang="en-US" sz="1100" b="1" dirty="0">
                <a:solidFill>
                  <a:srgbClr val="135B7D"/>
                </a:solidFill>
                <a:latin typeface="Arial" panose="020B0604020202020204" pitchFamily="34" charset="0"/>
                <a:cs typeface="Arial" panose="020B0604020202020204" pitchFamily="34" charset="0"/>
              </a:rPr>
              <a:t>​</a:t>
            </a:r>
          </a:p>
          <a:p>
            <a:pPr fontAlgn="base"/>
            <a:r>
              <a:rPr lang="en-US" sz="1100" b="1" dirty="0">
                <a:solidFill>
                  <a:srgbClr val="135B7D"/>
                </a:solidFill>
                <a:latin typeface="Arial" panose="020B0604020202020204" pitchFamily="34" charset="0"/>
                <a:cs typeface="Arial" panose="020B0604020202020204" pitchFamily="34" charset="0"/>
              </a:rPr>
              <a:t>As a result, access to recommended adult vaccines varies across Canada, contributing to differences in funding, eligibility, and availability.</a:t>
            </a:r>
            <a:r>
              <a:rPr lang="en-US" sz="1100" b="1" baseline="30000" dirty="0">
                <a:solidFill>
                  <a:srgbClr val="135B7D"/>
                </a:solidFill>
                <a:latin typeface="Arial" panose="020B0604020202020204" pitchFamily="34" charset="0"/>
                <a:cs typeface="Arial" panose="020B0604020202020204" pitchFamily="34" charset="0"/>
              </a:rPr>
              <a:t>(3,7)​</a:t>
            </a:r>
          </a:p>
        </p:txBody>
      </p:sp>
      <p:sp>
        <p:nvSpPr>
          <p:cNvPr id="21" name="Rounded Rectangle 20">
            <a:extLst>
              <a:ext uri="{FF2B5EF4-FFF2-40B4-BE49-F238E27FC236}">
                <a16:creationId xmlns:a16="http://schemas.microsoft.com/office/drawing/2014/main" id="{9DB971F6-03E5-E44B-A40B-05AE067384DA}"/>
              </a:ext>
            </a:extLst>
          </p:cNvPr>
          <p:cNvSpPr/>
          <p:nvPr/>
        </p:nvSpPr>
        <p:spPr>
          <a:xfrm>
            <a:off x="667512" y="5551727"/>
            <a:ext cx="512064" cy="512064"/>
          </a:xfrm>
          <a:prstGeom prst="roundRect">
            <a:avLst/>
          </a:prstGeom>
          <a:solidFill>
            <a:srgbClr val="135B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E7C60BBF-30B6-9EEC-E472-6F3DF8B3BD8F}"/>
              </a:ext>
            </a:extLst>
          </p:cNvPr>
          <p:cNvSpPr txBox="1"/>
          <p:nvPr/>
        </p:nvSpPr>
        <p:spPr>
          <a:xfrm>
            <a:off x="1310132" y="5433164"/>
            <a:ext cx="4496308" cy="261610"/>
          </a:xfrm>
          <a:prstGeom prst="rect">
            <a:avLst/>
          </a:prstGeom>
          <a:noFill/>
        </p:spPr>
        <p:txBody>
          <a:bodyPr wrap="square">
            <a:spAutoFit/>
          </a:bodyPr>
          <a:lstStyle/>
          <a:p>
            <a:pPr algn="l"/>
            <a:r>
              <a:rPr lang="en-CA" sz="1100" b="1" dirty="0">
                <a:solidFill>
                  <a:srgbClr val="2C8DA5"/>
                </a:solidFill>
                <a:latin typeface="Arial" panose="020B0604020202020204" pitchFamily="34" charset="0"/>
                <a:cs typeface="Arial" panose="020B0604020202020204" pitchFamily="34" charset="0"/>
              </a:rPr>
              <a:t>HOW CAN CSOs ENGAGE</a:t>
            </a:r>
            <a:endParaRPr sz="1100" b="1" dirty="0">
              <a:solidFill>
                <a:srgbClr val="2C8DA5"/>
              </a:solidFill>
              <a:latin typeface="Arial" panose="020B0604020202020204" pitchFamily="34" charset="0"/>
              <a:cs typeface="Arial" panose="020B0604020202020204" pitchFamily="34" charset="0"/>
            </a:endParaRPr>
          </a:p>
        </p:txBody>
      </p:sp>
      <p:sp>
        <p:nvSpPr>
          <p:cNvPr id="27" name="Rounded Rectangle 26">
            <a:extLst>
              <a:ext uri="{FF2B5EF4-FFF2-40B4-BE49-F238E27FC236}">
                <a16:creationId xmlns:a16="http://schemas.microsoft.com/office/drawing/2014/main" id="{6C5695C4-E66D-735E-AEB3-85C3669455EE}"/>
              </a:ext>
            </a:extLst>
          </p:cNvPr>
          <p:cNvSpPr/>
          <p:nvPr/>
        </p:nvSpPr>
        <p:spPr>
          <a:xfrm>
            <a:off x="502920" y="7313233"/>
            <a:ext cx="5946140" cy="1756689"/>
          </a:xfrm>
          <a:prstGeom prst="roundRect">
            <a:avLst/>
          </a:prstGeom>
          <a:solidFill>
            <a:srgbClr val="FFFFFF"/>
          </a:solidFill>
          <a:ln w="20320">
            <a:solidFill>
              <a:srgbClr val="E454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639D1A84-05B1-740F-9BBA-3978E182FE94}"/>
              </a:ext>
            </a:extLst>
          </p:cNvPr>
          <p:cNvSpPr txBox="1"/>
          <p:nvPr/>
        </p:nvSpPr>
        <p:spPr>
          <a:xfrm>
            <a:off x="1310132" y="5649054"/>
            <a:ext cx="5044948" cy="1446550"/>
          </a:xfrm>
          <a:prstGeom prst="rect">
            <a:avLst/>
          </a:prstGeom>
          <a:noFill/>
        </p:spPr>
        <p:txBody>
          <a:bodyPr wrap="square">
            <a:spAutoFit/>
          </a:bodyPr>
          <a:lstStyle/>
          <a:p>
            <a:pPr fontAlgn="base"/>
            <a:r>
              <a:rPr lang="en-US" sz="1100" b="1" dirty="0">
                <a:solidFill>
                  <a:srgbClr val="135B7D"/>
                </a:solidFill>
                <a:latin typeface="Arial" panose="020B0604020202020204" pitchFamily="34" charset="0"/>
                <a:cs typeface="Arial" panose="020B0604020202020204" pitchFamily="34" charset="0"/>
              </a:rPr>
              <a:t>Civil society and patient advocacy organizations have an important role in strengthening adult immunization policy by bringing forward community perspectives, lived experience, and equity considerations.</a:t>
            </a:r>
            <a:r>
              <a:rPr lang="en-US" sz="1100" b="1" baseline="30000" dirty="0">
                <a:solidFill>
                  <a:srgbClr val="135B7D"/>
                </a:solidFill>
                <a:latin typeface="Arial" panose="020B0604020202020204" pitchFamily="34" charset="0"/>
                <a:cs typeface="Arial" panose="020B0604020202020204" pitchFamily="34" charset="0"/>
              </a:rPr>
              <a:t>(3,8,9)​</a:t>
            </a:r>
          </a:p>
          <a:p>
            <a:pPr fontAlgn="base"/>
            <a:r>
              <a:rPr lang="en-US" sz="1100" b="1" dirty="0">
                <a:solidFill>
                  <a:srgbClr val="135B7D"/>
                </a:solidFill>
                <a:latin typeface="Arial" panose="020B0604020202020204" pitchFamily="34" charset="0"/>
                <a:cs typeface="Arial" panose="020B0604020202020204" pitchFamily="34" charset="0"/>
              </a:rPr>
              <a:t>​</a:t>
            </a:r>
          </a:p>
          <a:p>
            <a:pPr fontAlgn="base"/>
            <a:r>
              <a:rPr lang="en-US" sz="1100" b="1" dirty="0">
                <a:solidFill>
                  <a:srgbClr val="135B7D"/>
                </a:solidFill>
                <a:latin typeface="Arial" panose="020B0604020202020204" pitchFamily="34" charset="0"/>
                <a:cs typeface="Arial" panose="020B0604020202020204" pitchFamily="34" charset="0"/>
              </a:rPr>
              <a:t>Understanding how recommendations are developed and where decisions are made can help organizations engage more strategically with key decision-makers.​</a:t>
            </a:r>
          </a:p>
        </p:txBody>
      </p:sp>
      <p:sp>
        <p:nvSpPr>
          <p:cNvPr id="28" name="Rounded Rectangle 27">
            <a:extLst>
              <a:ext uri="{FF2B5EF4-FFF2-40B4-BE49-F238E27FC236}">
                <a16:creationId xmlns:a16="http://schemas.microsoft.com/office/drawing/2014/main" id="{F65028D8-BEE0-5687-552E-81FD7B7C850C}"/>
              </a:ext>
            </a:extLst>
          </p:cNvPr>
          <p:cNvSpPr/>
          <p:nvPr/>
        </p:nvSpPr>
        <p:spPr>
          <a:xfrm>
            <a:off x="670052" y="7522988"/>
            <a:ext cx="512064" cy="512064"/>
          </a:xfrm>
          <a:prstGeom prst="roundRect">
            <a:avLst/>
          </a:prstGeom>
          <a:solidFill>
            <a:srgbClr val="E45458"/>
          </a:solidFill>
          <a:ln>
            <a:solidFill>
              <a:srgbClr val="E454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3B46E303-5F48-C19D-3A63-CAE296FAAC38}"/>
              </a:ext>
            </a:extLst>
          </p:cNvPr>
          <p:cNvSpPr txBox="1"/>
          <p:nvPr/>
        </p:nvSpPr>
        <p:spPr>
          <a:xfrm>
            <a:off x="1330960" y="7445782"/>
            <a:ext cx="4496308" cy="261610"/>
          </a:xfrm>
          <a:prstGeom prst="rect">
            <a:avLst/>
          </a:prstGeom>
          <a:noFill/>
        </p:spPr>
        <p:txBody>
          <a:bodyPr wrap="square">
            <a:spAutoFit/>
          </a:bodyPr>
          <a:lstStyle/>
          <a:p>
            <a:pPr algn="l"/>
            <a:r>
              <a:rPr lang="en-CA" sz="1100" b="1" dirty="0">
                <a:solidFill>
                  <a:srgbClr val="E45458"/>
                </a:solidFill>
                <a:latin typeface="Arial" panose="020B0604020202020204" pitchFamily="34" charset="0"/>
                <a:cs typeface="Arial" panose="020B0604020202020204" pitchFamily="34" charset="0"/>
              </a:rPr>
              <a:t>WHERE CAN YOUR VOICE MAKE A DIFFERENCE?</a:t>
            </a:r>
            <a:endParaRPr sz="1100" b="1" dirty="0">
              <a:solidFill>
                <a:srgbClr val="E45458"/>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0034FD03-B540-FE48-DA39-51F69DE255B7}"/>
              </a:ext>
            </a:extLst>
          </p:cNvPr>
          <p:cNvSpPr txBox="1"/>
          <p:nvPr/>
        </p:nvSpPr>
        <p:spPr>
          <a:xfrm>
            <a:off x="1330960" y="7707392"/>
            <a:ext cx="5044948" cy="1277273"/>
          </a:xfrm>
          <a:prstGeom prst="rect">
            <a:avLst/>
          </a:prstGeom>
          <a:noFill/>
        </p:spPr>
        <p:txBody>
          <a:bodyPr wrap="square">
            <a:spAutoFit/>
          </a:bodyPr>
          <a:lstStyle/>
          <a:p>
            <a:pPr marL="228600" lvl="0" indent="-228600" fontAlgn="base">
              <a:buFont typeface="Arial" panose="020B0604020202020204" pitchFamily="34" charset="0"/>
              <a:buChar char="•"/>
            </a:pPr>
            <a:r>
              <a:rPr lang="en-US" sz="1100" b="1" dirty="0">
                <a:solidFill>
                  <a:srgbClr val="E45458"/>
                </a:solidFill>
                <a:latin typeface="Arial" panose="020B0604020202020204" pitchFamily="34" charset="0"/>
                <a:cs typeface="Arial" panose="020B0604020202020204" pitchFamily="34" charset="0"/>
              </a:rPr>
              <a:t>NACI →</a:t>
            </a:r>
            <a:r>
              <a:rPr lang="en-US" sz="1100" dirty="0">
                <a:solidFill>
                  <a:srgbClr val="E45458"/>
                </a:solidFill>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Advocate and contribute community, equity, and lived-experience perspectives through available engagement opportunities (e.g., public consultations or calls for input).​</a:t>
            </a:r>
          </a:p>
          <a:p>
            <a:pPr marL="228600" lvl="0" indent="-228600" fontAlgn="base">
              <a:buFont typeface="Arial" panose="020B0604020202020204" pitchFamily="34" charset="0"/>
              <a:buChar char="•"/>
            </a:pPr>
            <a:r>
              <a:rPr lang="en-CA" sz="1100" b="1" dirty="0">
                <a:solidFill>
                  <a:srgbClr val="E45458"/>
                </a:solidFill>
                <a:latin typeface="Arial" panose="020B0604020202020204" pitchFamily="34" charset="0"/>
                <a:cs typeface="Arial" panose="020B0604020202020204" pitchFamily="34" charset="0"/>
              </a:rPr>
              <a:t>Provincial/territorial governments → </a:t>
            </a:r>
            <a:r>
              <a:rPr lang="en-CA" sz="1100" dirty="0">
                <a:latin typeface="Arial" panose="020B0604020202020204" pitchFamily="34" charset="0"/>
                <a:cs typeface="Arial" panose="020B0604020202020204" pitchFamily="34" charset="0"/>
              </a:rPr>
              <a:t>Advocate on public funding, eligibility, implementation, and access.</a:t>
            </a:r>
            <a:r>
              <a:rPr lang="en-US" sz="1100" dirty="0">
                <a:latin typeface="Arial" panose="020B0604020202020204" pitchFamily="34" charset="0"/>
                <a:cs typeface="Arial" panose="020B0604020202020204" pitchFamily="34" charset="0"/>
              </a:rPr>
              <a:t>​</a:t>
            </a:r>
          </a:p>
          <a:p>
            <a:pPr marL="228600" lvl="0" indent="-228600" fontAlgn="base">
              <a:buFont typeface="Arial" panose="020B0604020202020204" pitchFamily="34" charset="0"/>
              <a:buChar char="•"/>
            </a:pPr>
            <a:r>
              <a:rPr lang="en-CA" sz="1100" b="1" dirty="0">
                <a:solidFill>
                  <a:srgbClr val="E45458"/>
                </a:solidFill>
                <a:latin typeface="Arial" panose="020B0604020202020204" pitchFamily="34" charset="0"/>
                <a:cs typeface="Arial" panose="020B0604020202020204" pitchFamily="34" charset="0"/>
              </a:rPr>
              <a:t>Federal government → </a:t>
            </a:r>
            <a:r>
              <a:rPr lang="en-CA" sz="1100" dirty="0">
                <a:latin typeface="Arial" panose="020B0604020202020204" pitchFamily="34" charset="0"/>
                <a:cs typeface="Arial" panose="020B0604020202020204" pitchFamily="34" charset="0"/>
              </a:rPr>
              <a:t>Advocate for national coordination, broader immunization priorities, and federal policy action.</a:t>
            </a:r>
            <a:r>
              <a:rPr lang="en-US" sz="1100" dirty="0">
                <a:latin typeface="Arial" panose="020B0604020202020204" pitchFamily="34" charset="0"/>
                <a:cs typeface="Arial" panose="020B0604020202020204" pitchFamily="34" charset="0"/>
              </a:rPr>
              <a:t>​</a:t>
            </a:r>
          </a:p>
        </p:txBody>
      </p:sp>
      <p:sp>
        <p:nvSpPr>
          <p:cNvPr id="6" name="TextBox 5">
            <a:extLst>
              <a:ext uri="{FF2B5EF4-FFF2-40B4-BE49-F238E27FC236}">
                <a16:creationId xmlns:a16="http://schemas.microsoft.com/office/drawing/2014/main" id="{896A3B16-E1BA-5670-DB8A-126044A40DBC}"/>
              </a:ext>
            </a:extLst>
          </p:cNvPr>
          <p:cNvSpPr txBox="1"/>
          <p:nvPr/>
        </p:nvSpPr>
        <p:spPr>
          <a:xfrm>
            <a:off x="6129020" y="9592056"/>
            <a:ext cx="320040" cy="228600"/>
          </a:xfrm>
          <a:prstGeom prst="rect">
            <a:avLst/>
          </a:prstGeom>
          <a:noFill/>
          <a:ln>
            <a:noFill/>
          </a:ln>
        </p:spPr>
        <p:txBody>
          <a:bodyPr wrap="square" anchor="t">
            <a:spAutoFit/>
          </a:bodyPr>
          <a:lstStyle/>
          <a:p>
            <a:pPr algn="r"/>
            <a:r>
              <a:rPr sz="850" b="1" i="0" dirty="0">
                <a:solidFill>
                  <a:srgbClr val="145B7D"/>
                </a:solidFill>
                <a:latin typeface="Arial" panose="020B0604020202020204" pitchFamily="34" charset="0"/>
                <a:cs typeface="Arial" panose="020B0604020202020204" pitchFamily="34" charset="0"/>
              </a:rPr>
              <a:t>0</a:t>
            </a:r>
            <a:r>
              <a:rPr lang="en-CA" sz="850" b="1" i="0" dirty="0">
                <a:solidFill>
                  <a:srgbClr val="145B7D"/>
                </a:solidFill>
                <a:latin typeface="Arial" panose="020B0604020202020204" pitchFamily="34" charset="0"/>
                <a:cs typeface="Arial" panose="020B0604020202020204" pitchFamily="34" charset="0"/>
              </a:rPr>
              <a:t>5</a:t>
            </a:r>
            <a:endParaRPr sz="850" b="1" i="0" dirty="0">
              <a:solidFill>
                <a:srgbClr val="145B7D"/>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2600F96C-0414-3E5D-C0B1-926023357F7E}"/>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3984C72-69B0-E7A4-FBBF-7BBDD707B370}"/>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pic>
        <p:nvPicPr>
          <p:cNvPr id="11" name="Graphic 10" descr="Questions with solid fill">
            <a:extLst>
              <a:ext uri="{FF2B5EF4-FFF2-40B4-BE49-F238E27FC236}">
                <a16:creationId xmlns:a16="http://schemas.microsoft.com/office/drawing/2014/main" id="{35E2F7A7-6C72-4013-C2FE-8894E5C4A0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0002" y="2484950"/>
            <a:ext cx="402380" cy="402380"/>
          </a:xfrm>
          <a:prstGeom prst="rect">
            <a:avLst/>
          </a:prstGeom>
        </p:spPr>
      </p:pic>
      <p:pic>
        <p:nvPicPr>
          <p:cNvPr id="13" name="Graphic 12" descr="Questions with solid fill">
            <a:extLst>
              <a:ext uri="{FF2B5EF4-FFF2-40B4-BE49-F238E27FC236}">
                <a16:creationId xmlns:a16="http://schemas.microsoft.com/office/drawing/2014/main" id="{8016ADCF-A184-8AB1-3C05-8CA62276A2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0002" y="3898259"/>
            <a:ext cx="402380" cy="402380"/>
          </a:xfrm>
          <a:prstGeom prst="rect">
            <a:avLst/>
          </a:prstGeom>
        </p:spPr>
      </p:pic>
      <p:pic>
        <p:nvPicPr>
          <p:cNvPr id="22" name="Graphic 21" descr="Questions with solid fill">
            <a:extLst>
              <a:ext uri="{FF2B5EF4-FFF2-40B4-BE49-F238E27FC236}">
                <a16:creationId xmlns:a16="http://schemas.microsoft.com/office/drawing/2014/main" id="{16ADC89E-5D4D-4F7B-0E80-2A661BD7329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6407" y="5606569"/>
            <a:ext cx="402380" cy="402380"/>
          </a:xfrm>
          <a:prstGeom prst="rect">
            <a:avLst/>
          </a:prstGeom>
        </p:spPr>
      </p:pic>
      <p:pic>
        <p:nvPicPr>
          <p:cNvPr id="24" name="Graphic 23" descr="Questions with solid fill">
            <a:extLst>
              <a:ext uri="{FF2B5EF4-FFF2-40B4-BE49-F238E27FC236}">
                <a16:creationId xmlns:a16="http://schemas.microsoft.com/office/drawing/2014/main" id="{2B69A654-0355-A3C2-9016-A6741B94049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5750" y="7576587"/>
            <a:ext cx="402380" cy="402380"/>
          </a:xfrm>
          <a:prstGeom prst="rect">
            <a:avLst/>
          </a:prstGeom>
        </p:spPr>
      </p:pic>
    </p:spTree>
    <p:extLst>
      <p:ext uri="{BB962C8B-B14F-4D97-AF65-F5344CB8AC3E}">
        <p14:creationId xmlns:p14="http://schemas.microsoft.com/office/powerpoint/2010/main" val="78452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C8010D-6A19-C2CE-10EF-C614B7A9AFF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25DC7F9-653E-8B0C-F4F8-2B99394CF63B}"/>
              </a:ext>
            </a:extLst>
          </p:cNvPr>
          <p:cNvSpPr txBox="1"/>
          <p:nvPr/>
        </p:nvSpPr>
        <p:spPr>
          <a:xfrm>
            <a:off x="411480" y="1605124"/>
            <a:ext cx="6035040" cy="566928"/>
          </a:xfrm>
          <a:prstGeom prst="rect">
            <a:avLst/>
          </a:prstGeom>
          <a:noFill/>
        </p:spPr>
        <p:txBody>
          <a:bodyPr wrap="square">
            <a:spAutoFit/>
          </a:bodyPr>
          <a:lstStyle/>
          <a:p>
            <a:pPr algn="l"/>
            <a:r>
              <a:rPr sz="3100" b="1" dirty="0">
                <a:solidFill>
                  <a:srgbClr val="145B7D"/>
                </a:solidFill>
                <a:latin typeface="Arial" panose="020B0604020202020204" pitchFamily="34" charset="0"/>
                <a:cs typeface="Arial" panose="020B0604020202020204" pitchFamily="34" charset="0"/>
              </a:rPr>
              <a:t>Adult vaccination</a:t>
            </a:r>
          </a:p>
        </p:txBody>
      </p:sp>
      <p:sp>
        <p:nvSpPr>
          <p:cNvPr id="9" name="TextBox 8">
            <a:extLst>
              <a:ext uri="{FF2B5EF4-FFF2-40B4-BE49-F238E27FC236}">
                <a16:creationId xmlns:a16="http://schemas.microsoft.com/office/drawing/2014/main" id="{0172524B-DB17-9912-4DEF-459AA131F270}"/>
              </a:ext>
            </a:extLst>
          </p:cNvPr>
          <p:cNvSpPr txBox="1"/>
          <p:nvPr/>
        </p:nvSpPr>
        <p:spPr>
          <a:xfrm>
            <a:off x="411480" y="2190340"/>
            <a:ext cx="5943600" cy="923330"/>
          </a:xfrm>
          <a:prstGeom prst="rect">
            <a:avLst/>
          </a:prstGeom>
          <a:noFill/>
        </p:spPr>
        <p:txBody>
          <a:bodyPr wrap="square">
            <a:spAutoFit/>
          </a:bodyPr>
          <a:lstStyle/>
          <a:p>
            <a:pPr algn="l"/>
            <a:r>
              <a:rPr sz="2700" b="1" dirty="0">
                <a:solidFill>
                  <a:srgbClr val="24404F"/>
                </a:solidFill>
                <a:latin typeface="Arial" panose="020B0604020202020204" pitchFamily="34" charset="0"/>
                <a:cs typeface="Arial" panose="020B0604020202020204" pitchFamily="34" charset="0"/>
              </a:rPr>
              <a:t>Key messages
</a:t>
            </a:r>
            <a:r>
              <a:rPr lang="en-CA" sz="2700" b="1" dirty="0">
                <a:solidFill>
                  <a:srgbClr val="24404F"/>
                </a:solidFill>
                <a:latin typeface="Arial" panose="020B0604020202020204" pitchFamily="34" charset="0"/>
                <a:cs typeface="Arial" panose="020B0604020202020204" pitchFamily="34" charset="0"/>
              </a:rPr>
              <a:t>and</a:t>
            </a:r>
            <a:r>
              <a:rPr sz="2700" b="1" dirty="0">
                <a:solidFill>
                  <a:srgbClr val="24404F"/>
                </a:solidFill>
                <a:latin typeface="Arial" panose="020B0604020202020204" pitchFamily="34" charset="0"/>
                <a:cs typeface="Arial" panose="020B0604020202020204" pitchFamily="34" charset="0"/>
              </a:rPr>
              <a:t> resources</a:t>
            </a:r>
          </a:p>
        </p:txBody>
      </p:sp>
      <p:sp>
        <p:nvSpPr>
          <p:cNvPr id="10" name="TextBox 9">
            <a:extLst>
              <a:ext uri="{FF2B5EF4-FFF2-40B4-BE49-F238E27FC236}">
                <a16:creationId xmlns:a16="http://schemas.microsoft.com/office/drawing/2014/main" id="{EE7B083B-32D6-91AF-3E74-8315DD62E132}"/>
              </a:ext>
            </a:extLst>
          </p:cNvPr>
          <p:cNvSpPr txBox="1"/>
          <p:nvPr/>
        </p:nvSpPr>
        <p:spPr>
          <a:xfrm>
            <a:off x="411480" y="3561940"/>
            <a:ext cx="5394960" cy="461665"/>
          </a:xfrm>
          <a:prstGeom prst="rect">
            <a:avLst/>
          </a:prstGeom>
          <a:noFill/>
        </p:spPr>
        <p:txBody>
          <a:bodyPr wrap="square">
            <a:spAutoFit/>
          </a:bodyPr>
          <a:lstStyle/>
          <a:p>
            <a:pPr algn="l"/>
            <a:r>
              <a:rPr sz="1200" b="0" dirty="0">
                <a:solidFill>
                  <a:srgbClr val="607985"/>
                </a:solidFill>
                <a:latin typeface="Arial" panose="020B0604020202020204" pitchFamily="34" charset="0"/>
                <a:cs typeface="Arial" panose="020B0604020202020204" pitchFamily="34" charset="0"/>
              </a:rPr>
              <a:t>Ready-to-adapt messages and practical resources for communication, engagement and advocacy.</a:t>
            </a:r>
          </a:p>
        </p:txBody>
      </p:sp>
      <p:sp>
        <p:nvSpPr>
          <p:cNvPr id="11" name="Rectangle 10">
            <a:extLst>
              <a:ext uri="{FF2B5EF4-FFF2-40B4-BE49-F238E27FC236}">
                <a16:creationId xmlns:a16="http://schemas.microsoft.com/office/drawing/2014/main" id="{14D9BDF8-A45D-FA92-77CF-C333C76204C4}"/>
              </a:ext>
            </a:extLst>
          </p:cNvPr>
          <p:cNvSpPr/>
          <p:nvPr/>
        </p:nvSpPr>
        <p:spPr>
          <a:xfrm>
            <a:off x="411480" y="4540348"/>
            <a:ext cx="6035040" cy="100370"/>
          </a:xfrm>
          <a:prstGeom prst="rect">
            <a:avLst/>
          </a:prstGeom>
          <a:solidFill>
            <a:srgbClr val="E45458"/>
          </a:solidFill>
          <a:ln w="7620">
            <a:solidFill>
              <a:srgbClr val="E454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7" name="Rounded Rectangle 26">
            <a:extLst>
              <a:ext uri="{FF2B5EF4-FFF2-40B4-BE49-F238E27FC236}">
                <a16:creationId xmlns:a16="http://schemas.microsoft.com/office/drawing/2014/main" id="{0335976A-36BE-DE6F-A06F-A26647289C76}"/>
              </a:ext>
            </a:extLst>
          </p:cNvPr>
          <p:cNvSpPr/>
          <p:nvPr/>
        </p:nvSpPr>
        <p:spPr>
          <a:xfrm>
            <a:off x="4837176" y="1769716"/>
            <a:ext cx="502920" cy="502920"/>
          </a:xfrm>
          <a:prstGeom prst="roundRect">
            <a:avLst/>
          </a:prstGeom>
          <a:solidFill>
            <a:srgbClr val="E45458"/>
          </a:solidFill>
          <a:ln>
            <a:solidFill>
              <a:srgbClr val="E454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8" name="Rounded Rectangle 27">
            <a:extLst>
              <a:ext uri="{FF2B5EF4-FFF2-40B4-BE49-F238E27FC236}">
                <a16:creationId xmlns:a16="http://schemas.microsoft.com/office/drawing/2014/main" id="{5D0B854D-DA31-17F1-E3FC-76A4A2B2DAB0}"/>
              </a:ext>
            </a:extLst>
          </p:cNvPr>
          <p:cNvSpPr/>
          <p:nvPr/>
        </p:nvSpPr>
        <p:spPr>
          <a:xfrm>
            <a:off x="5230368" y="2162908"/>
            <a:ext cx="502920" cy="502920"/>
          </a:xfrm>
          <a:prstGeom prst="roundRect">
            <a:avLst/>
          </a:prstGeom>
          <a:solidFill>
            <a:srgbClr val="DDEEF2"/>
          </a:solidFill>
          <a:ln>
            <a:solidFill>
              <a:srgbClr val="DDEE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9" name="Rounded Rectangle 28">
            <a:extLst>
              <a:ext uri="{FF2B5EF4-FFF2-40B4-BE49-F238E27FC236}">
                <a16:creationId xmlns:a16="http://schemas.microsoft.com/office/drawing/2014/main" id="{25BDC2BC-8874-E832-20DB-7C23C33C4723}"/>
              </a:ext>
            </a:extLst>
          </p:cNvPr>
          <p:cNvSpPr/>
          <p:nvPr/>
        </p:nvSpPr>
        <p:spPr>
          <a:xfrm>
            <a:off x="4654296" y="2482948"/>
            <a:ext cx="292608" cy="292608"/>
          </a:xfrm>
          <a:prstGeom prst="roundRect">
            <a:avLst/>
          </a:prstGeom>
          <a:solidFill>
            <a:srgbClr val="2C8DA5"/>
          </a:solidFill>
          <a:ln>
            <a:solidFill>
              <a:srgbClr val="2C8D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45F93F1D-ACA6-BA61-3CC4-B80FBF20E195}"/>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STRENGTHENING ADVOCACY FOR ADULT VACCINATION</a:t>
            </a:r>
          </a:p>
        </p:txBody>
      </p:sp>
      <p:sp>
        <p:nvSpPr>
          <p:cNvPr id="38" name="Rounded Rectangle 37">
            <a:extLst>
              <a:ext uri="{FF2B5EF4-FFF2-40B4-BE49-F238E27FC236}">
                <a16:creationId xmlns:a16="http://schemas.microsoft.com/office/drawing/2014/main" id="{13EFB95F-6FA6-E6FA-1CA6-283C99D64F82}"/>
              </a:ext>
            </a:extLst>
          </p:cNvPr>
          <p:cNvSpPr/>
          <p:nvPr/>
        </p:nvSpPr>
        <p:spPr>
          <a:xfrm>
            <a:off x="502920" y="379614"/>
            <a:ext cx="1828800" cy="384048"/>
          </a:xfrm>
          <a:prstGeom prst="roundRect">
            <a:avLst/>
          </a:prstGeom>
          <a:solidFill>
            <a:srgbClr val="F3F6F7"/>
          </a:solidFill>
          <a:ln w="76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3B32FE62-A9B9-6ABA-2E9E-4269B952D522}"/>
              </a:ext>
            </a:extLst>
          </p:cNvPr>
          <p:cNvSpPr txBox="1"/>
          <p:nvPr/>
        </p:nvSpPr>
        <p:spPr>
          <a:xfrm>
            <a:off x="612648" y="507630"/>
            <a:ext cx="1600200" cy="192360"/>
          </a:xfrm>
          <a:prstGeom prst="rect">
            <a:avLst/>
          </a:prstGeom>
          <a:noFill/>
        </p:spPr>
        <p:txBody>
          <a:bodyPr wrap="square">
            <a:spAutoFit/>
          </a:bodyPr>
          <a:lstStyle/>
          <a:p>
            <a:pPr algn="ctr"/>
            <a:r>
              <a:rPr sz="650" b="1">
                <a:solidFill>
                  <a:srgbClr val="607985"/>
                </a:solidFill>
                <a:latin typeface="Arial" panose="020B0604020202020204" pitchFamily="34" charset="0"/>
                <a:cs typeface="Arial" panose="020B0604020202020204" pitchFamily="34" charset="0"/>
              </a:rPr>
              <a:t>YOUR ORGANIZATION’S LOGO</a:t>
            </a:r>
          </a:p>
        </p:txBody>
      </p:sp>
      <p:sp>
        <p:nvSpPr>
          <p:cNvPr id="2" name="TextBox 1">
            <a:extLst>
              <a:ext uri="{FF2B5EF4-FFF2-40B4-BE49-F238E27FC236}">
                <a16:creationId xmlns:a16="http://schemas.microsoft.com/office/drawing/2014/main" id="{24050977-5DAD-1B37-E761-58B7B54E63C7}"/>
              </a:ext>
            </a:extLst>
          </p:cNvPr>
          <p:cNvSpPr txBox="1"/>
          <p:nvPr/>
        </p:nvSpPr>
        <p:spPr>
          <a:xfrm>
            <a:off x="6129020" y="9592056"/>
            <a:ext cx="320040" cy="228600"/>
          </a:xfrm>
          <a:prstGeom prst="rect">
            <a:avLst/>
          </a:prstGeom>
          <a:noFill/>
          <a:ln>
            <a:noFill/>
          </a:ln>
        </p:spPr>
        <p:txBody>
          <a:bodyPr wrap="square" anchor="t">
            <a:spAutoFit/>
          </a:bodyPr>
          <a:lstStyle/>
          <a:p>
            <a:pPr algn="r"/>
            <a:r>
              <a:rPr sz="850" b="1" i="0" dirty="0">
                <a:solidFill>
                  <a:srgbClr val="145B7D"/>
                </a:solidFill>
                <a:latin typeface="Arial" panose="020B0604020202020204" pitchFamily="34" charset="0"/>
                <a:cs typeface="Arial" panose="020B0604020202020204" pitchFamily="34" charset="0"/>
              </a:rPr>
              <a:t>0</a:t>
            </a:r>
            <a:r>
              <a:rPr lang="en-CA" sz="850" b="1" i="0" dirty="0">
                <a:solidFill>
                  <a:srgbClr val="145B7D"/>
                </a:solidFill>
                <a:latin typeface="Arial" panose="020B0604020202020204" pitchFamily="34" charset="0"/>
                <a:cs typeface="Arial" panose="020B0604020202020204" pitchFamily="34" charset="0"/>
              </a:rPr>
              <a:t>6</a:t>
            </a:r>
            <a:endParaRPr sz="850" b="1" i="0" dirty="0">
              <a:solidFill>
                <a:srgbClr val="145B7D"/>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B43312A1-4B8A-28D0-62EB-65AC235FFA6D}"/>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9034750-2558-E31F-F6E4-DFB98DEEA9BC}"/>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
        <p:nvSpPr>
          <p:cNvPr id="5" name="TextBox 4">
            <a:extLst>
              <a:ext uri="{FF2B5EF4-FFF2-40B4-BE49-F238E27FC236}">
                <a16:creationId xmlns:a16="http://schemas.microsoft.com/office/drawing/2014/main" id="{1CA9B9C9-804F-FE50-E0D2-4AE47840E6BA}"/>
              </a:ext>
            </a:extLst>
          </p:cNvPr>
          <p:cNvSpPr txBox="1"/>
          <p:nvPr/>
        </p:nvSpPr>
        <p:spPr>
          <a:xfrm>
            <a:off x="411480" y="5029338"/>
            <a:ext cx="438912" cy="261610"/>
          </a:xfrm>
          <a:prstGeom prst="rect">
            <a:avLst/>
          </a:prstGeom>
          <a:noFill/>
        </p:spPr>
        <p:txBody>
          <a:bodyPr wrap="square">
            <a:spAutoFit/>
          </a:bodyPr>
          <a:lstStyle/>
          <a:p>
            <a:pPr algn="l"/>
            <a:r>
              <a:rPr sz="1100" b="1">
                <a:solidFill>
                  <a:srgbClr val="E45458"/>
                </a:solidFill>
                <a:latin typeface="Arial" panose="020B0604020202020204" pitchFamily="34" charset="0"/>
                <a:cs typeface="Arial" panose="020B0604020202020204" pitchFamily="34" charset="0"/>
              </a:rPr>
              <a:t>01</a:t>
            </a:r>
          </a:p>
        </p:txBody>
      </p:sp>
      <p:sp>
        <p:nvSpPr>
          <p:cNvPr id="6" name="TextBox 5">
            <a:extLst>
              <a:ext uri="{FF2B5EF4-FFF2-40B4-BE49-F238E27FC236}">
                <a16:creationId xmlns:a16="http://schemas.microsoft.com/office/drawing/2014/main" id="{0D84C3FD-6225-E95E-75C0-E1AF51552E1B}"/>
              </a:ext>
            </a:extLst>
          </p:cNvPr>
          <p:cNvSpPr txBox="1"/>
          <p:nvPr/>
        </p:nvSpPr>
        <p:spPr>
          <a:xfrm>
            <a:off x="896112" y="4946770"/>
            <a:ext cx="1794537" cy="430887"/>
          </a:xfrm>
          <a:prstGeom prst="rect">
            <a:avLst/>
          </a:prstGeom>
          <a:noFill/>
        </p:spPr>
        <p:txBody>
          <a:bodyPr wrap="square">
            <a:spAutoFit/>
          </a:bodyPr>
          <a:lstStyle/>
          <a:p>
            <a:r>
              <a:rPr lang="en-CA" sz="1100" b="1" dirty="0">
                <a:solidFill>
                  <a:srgbClr val="135B7D"/>
                </a:solidFill>
                <a:latin typeface="Arial" panose="020B0604020202020204" pitchFamily="34" charset="0"/>
                <a:cs typeface="Arial" panose="020B0604020202020204" pitchFamily="34" charset="0"/>
              </a:rPr>
              <a:t>KNOWLEDGE</a:t>
            </a:r>
          </a:p>
          <a:p>
            <a:r>
              <a:rPr lang="en-CA" sz="1100" b="1" dirty="0">
                <a:solidFill>
                  <a:srgbClr val="135B7D"/>
                </a:solidFill>
                <a:latin typeface="Arial" panose="020B0604020202020204" pitchFamily="34" charset="0"/>
                <a:cs typeface="Arial" panose="020B0604020202020204" pitchFamily="34" charset="0"/>
              </a:rPr>
              <a:t>GENERATION</a:t>
            </a:r>
          </a:p>
        </p:txBody>
      </p:sp>
      <p:sp>
        <p:nvSpPr>
          <p:cNvPr id="7" name="TextBox 6">
            <a:extLst>
              <a:ext uri="{FF2B5EF4-FFF2-40B4-BE49-F238E27FC236}">
                <a16:creationId xmlns:a16="http://schemas.microsoft.com/office/drawing/2014/main" id="{B020EEFB-0D41-247A-C573-D50DC41CE8E6}"/>
              </a:ext>
            </a:extLst>
          </p:cNvPr>
          <p:cNvSpPr txBox="1"/>
          <p:nvPr/>
        </p:nvSpPr>
        <p:spPr>
          <a:xfrm>
            <a:off x="2267712" y="4932022"/>
            <a:ext cx="2834640" cy="430887"/>
          </a:xfrm>
          <a:prstGeom prst="rect">
            <a:avLst/>
          </a:prstGeom>
          <a:noFill/>
        </p:spPr>
        <p:txBody>
          <a:bodyPr wrap="square">
            <a:spAutoFit/>
          </a:bodyPr>
          <a:lstStyle/>
          <a:p>
            <a:r>
              <a:rPr lang="en-CA" sz="1100" dirty="0">
                <a:solidFill>
                  <a:srgbClr val="24404F"/>
                </a:solidFill>
                <a:latin typeface="Arial" panose="020B0604020202020204" pitchFamily="34" charset="0"/>
                <a:cs typeface="Arial" panose="020B0604020202020204" pitchFamily="34" charset="0"/>
              </a:rPr>
              <a:t>The evidence behind the advocacy messages.</a:t>
            </a:r>
          </a:p>
        </p:txBody>
      </p:sp>
      <p:sp>
        <p:nvSpPr>
          <p:cNvPr id="30" name="Rectangle 29">
            <a:extLst>
              <a:ext uri="{FF2B5EF4-FFF2-40B4-BE49-F238E27FC236}">
                <a16:creationId xmlns:a16="http://schemas.microsoft.com/office/drawing/2014/main" id="{CF968CE6-4187-4943-C72E-0ED9EA04D3B3}"/>
              </a:ext>
            </a:extLst>
          </p:cNvPr>
          <p:cNvSpPr/>
          <p:nvPr/>
        </p:nvSpPr>
        <p:spPr>
          <a:xfrm>
            <a:off x="896112" y="5422530"/>
            <a:ext cx="4297680" cy="13716"/>
          </a:xfrm>
          <a:prstGeom prst="rect">
            <a:avLst/>
          </a:prstGeom>
          <a:solidFill>
            <a:srgbClr val="D5E2E6"/>
          </a:solidFill>
          <a:ln w="76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id="{A68AC1A6-BB18-2C74-6C6A-C5EF79392464}"/>
              </a:ext>
            </a:extLst>
          </p:cNvPr>
          <p:cNvSpPr txBox="1"/>
          <p:nvPr/>
        </p:nvSpPr>
        <p:spPr>
          <a:xfrm>
            <a:off x="411479" y="5751576"/>
            <a:ext cx="438912" cy="261610"/>
          </a:xfrm>
          <a:prstGeom prst="rect">
            <a:avLst/>
          </a:prstGeom>
          <a:noFill/>
        </p:spPr>
        <p:txBody>
          <a:bodyPr wrap="square">
            <a:spAutoFit/>
          </a:bodyPr>
          <a:lstStyle/>
          <a:p>
            <a:pPr algn="l"/>
            <a:r>
              <a:rPr sz="1100" b="1" dirty="0">
                <a:solidFill>
                  <a:srgbClr val="E45458"/>
                </a:solidFill>
                <a:latin typeface="Arial" panose="020B0604020202020204" pitchFamily="34" charset="0"/>
                <a:cs typeface="Arial" panose="020B0604020202020204" pitchFamily="34" charset="0"/>
              </a:rPr>
              <a:t>02</a:t>
            </a:r>
          </a:p>
        </p:txBody>
      </p:sp>
      <p:sp>
        <p:nvSpPr>
          <p:cNvPr id="33" name="TextBox 32">
            <a:extLst>
              <a:ext uri="{FF2B5EF4-FFF2-40B4-BE49-F238E27FC236}">
                <a16:creationId xmlns:a16="http://schemas.microsoft.com/office/drawing/2014/main" id="{85069FC3-04BA-9FFB-5C50-B80B99EFA85C}"/>
              </a:ext>
            </a:extLst>
          </p:cNvPr>
          <p:cNvSpPr txBox="1"/>
          <p:nvPr/>
        </p:nvSpPr>
        <p:spPr>
          <a:xfrm>
            <a:off x="896111" y="5678140"/>
            <a:ext cx="1794537" cy="430887"/>
          </a:xfrm>
          <a:prstGeom prst="rect">
            <a:avLst/>
          </a:prstGeom>
          <a:noFill/>
        </p:spPr>
        <p:txBody>
          <a:bodyPr wrap="square">
            <a:spAutoFit/>
          </a:bodyPr>
          <a:lstStyle/>
          <a:p>
            <a:r>
              <a:rPr lang="en-CA" sz="1100" b="1" dirty="0">
                <a:solidFill>
                  <a:srgbClr val="145B7D"/>
                </a:solidFill>
                <a:latin typeface="Arial" panose="020B0604020202020204" pitchFamily="34" charset="0"/>
                <a:cs typeface="Arial" panose="020B0604020202020204" pitchFamily="34" charset="0"/>
              </a:rPr>
              <a:t>KEY ADVOCACY </a:t>
            </a:r>
          </a:p>
          <a:p>
            <a:r>
              <a:rPr lang="en-CA" sz="1100" b="1" dirty="0">
                <a:solidFill>
                  <a:srgbClr val="145B7D"/>
                </a:solidFill>
                <a:latin typeface="Arial" panose="020B0604020202020204" pitchFamily="34" charset="0"/>
                <a:cs typeface="Arial" panose="020B0604020202020204" pitchFamily="34" charset="0"/>
              </a:rPr>
              <a:t>MESSAGES</a:t>
            </a:r>
            <a:endParaRPr sz="1100" b="1" dirty="0">
              <a:solidFill>
                <a:srgbClr val="145B7D"/>
              </a:solidFill>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0DA48C35-50DF-2EAF-857A-E028741E2CEE}"/>
              </a:ext>
            </a:extLst>
          </p:cNvPr>
          <p:cNvSpPr txBox="1"/>
          <p:nvPr/>
        </p:nvSpPr>
        <p:spPr>
          <a:xfrm>
            <a:off x="2267712" y="5688076"/>
            <a:ext cx="2834640" cy="430887"/>
          </a:xfrm>
          <a:prstGeom prst="rect">
            <a:avLst/>
          </a:prstGeom>
          <a:noFill/>
        </p:spPr>
        <p:txBody>
          <a:bodyPr wrap="square">
            <a:spAutoFit/>
          </a:bodyPr>
          <a:lstStyle/>
          <a:p>
            <a:r>
              <a:rPr lang="en-CA" sz="1100" dirty="0">
                <a:solidFill>
                  <a:srgbClr val="24404F"/>
                </a:solidFill>
                <a:latin typeface="Arial" panose="020B0604020202020204" pitchFamily="34" charset="0"/>
                <a:cs typeface="Arial" panose="020B0604020202020204" pitchFamily="34" charset="0"/>
              </a:rPr>
              <a:t>Core messages that can be adapted to your organization’s priorities.</a:t>
            </a:r>
          </a:p>
        </p:txBody>
      </p:sp>
      <p:sp>
        <p:nvSpPr>
          <p:cNvPr id="35" name="Rectangle 34">
            <a:extLst>
              <a:ext uri="{FF2B5EF4-FFF2-40B4-BE49-F238E27FC236}">
                <a16:creationId xmlns:a16="http://schemas.microsoft.com/office/drawing/2014/main" id="{DC5E551E-84A7-EF93-F14F-155060F1592A}"/>
              </a:ext>
            </a:extLst>
          </p:cNvPr>
          <p:cNvSpPr/>
          <p:nvPr/>
        </p:nvSpPr>
        <p:spPr>
          <a:xfrm>
            <a:off x="896112" y="6208914"/>
            <a:ext cx="4297680" cy="13716"/>
          </a:xfrm>
          <a:prstGeom prst="rect">
            <a:avLst/>
          </a:prstGeom>
          <a:solidFill>
            <a:srgbClr val="D5E2E6"/>
          </a:solidFill>
          <a:ln w="76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9368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685A6-8BEF-6CD3-6EA4-56289389B42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569A885-5358-0251-EF88-CFCC17333560}"/>
              </a:ext>
            </a:extLst>
          </p:cNvPr>
          <p:cNvSpPr>
            <a:spLocks noGrp="1" noRot="1" noMove="1" noResize="1" noEditPoints="1" noAdjustHandles="1" noChangeArrowheads="1" noChangeShapeType="1"/>
          </p:cNvSpPr>
          <p:nvPr/>
        </p:nvSpPr>
        <p:spPr>
          <a:xfrm>
            <a:off x="0" y="-53340"/>
            <a:ext cx="6858000" cy="9959340"/>
          </a:xfrm>
          <a:prstGeom prst="rect">
            <a:avLst/>
          </a:prstGeom>
          <a:solidFill>
            <a:srgbClr val="F3F7F8"/>
          </a:solidFill>
          <a:ln w="7620">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3C3F3A1D-EE7E-6CDF-4C9F-C1C0A701C686}"/>
              </a:ext>
            </a:extLst>
          </p:cNvPr>
          <p:cNvSpPr txBox="1"/>
          <p:nvPr/>
        </p:nvSpPr>
        <p:spPr>
          <a:xfrm>
            <a:off x="502920" y="444589"/>
            <a:ext cx="4831080" cy="523220"/>
          </a:xfrm>
          <a:prstGeom prst="rect">
            <a:avLst/>
          </a:prstGeom>
          <a:noFill/>
          <a:ln>
            <a:noFill/>
          </a:ln>
        </p:spPr>
        <p:txBody>
          <a:bodyPr wrap="square" anchor="t">
            <a:spAutoFit/>
          </a:bodyPr>
          <a:lstStyle/>
          <a:p>
            <a:pPr algn="l"/>
            <a:r>
              <a:rPr lang="en-CA" sz="2800" b="1" i="0" dirty="0">
                <a:solidFill>
                  <a:srgbClr val="145B7D"/>
                </a:solidFill>
                <a:latin typeface="Arial" panose="020B0604020202020204" pitchFamily="34" charset="0"/>
                <a:cs typeface="Arial" panose="020B0604020202020204" pitchFamily="34" charset="0"/>
              </a:rPr>
              <a:t>Evidence for advocacy</a:t>
            </a:r>
            <a:endParaRPr sz="2800" b="1" i="0" dirty="0">
              <a:solidFill>
                <a:srgbClr val="145B7D"/>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517F00C-B475-1CE3-0B16-AD14C8ECD226}"/>
              </a:ext>
            </a:extLst>
          </p:cNvPr>
          <p:cNvSpPr txBox="1"/>
          <p:nvPr/>
        </p:nvSpPr>
        <p:spPr>
          <a:xfrm>
            <a:off x="502920" y="1032460"/>
            <a:ext cx="5303520" cy="269304"/>
          </a:xfrm>
          <a:prstGeom prst="rect">
            <a:avLst/>
          </a:prstGeom>
          <a:noFill/>
          <a:ln>
            <a:noFill/>
          </a:ln>
        </p:spPr>
        <p:txBody>
          <a:bodyPr wrap="square">
            <a:spAutoFit/>
          </a:bodyPr>
          <a:lstStyle/>
          <a:p>
            <a:pPr algn="l"/>
            <a:r>
              <a:rPr sz="1150" b="0" dirty="0">
                <a:solidFill>
                  <a:srgbClr val="607985"/>
                </a:solidFill>
                <a:latin typeface="Arial" panose="020B0604020202020204" pitchFamily="34" charset="0"/>
                <a:cs typeface="Arial" panose="020B0604020202020204" pitchFamily="34" charset="0"/>
              </a:rPr>
              <a:t>The evidence behind the advocacy messages.</a:t>
            </a:r>
            <a:r>
              <a:rPr lang="en-CA" sz="1150" b="0" dirty="0">
                <a:solidFill>
                  <a:srgbClr val="607985"/>
                </a:solidFill>
                <a:latin typeface="Arial" panose="020B0604020202020204" pitchFamily="34" charset="0"/>
                <a:cs typeface="Arial" panose="020B0604020202020204" pitchFamily="34" charset="0"/>
              </a:rPr>
              <a:t> </a:t>
            </a:r>
            <a:r>
              <a:rPr lang="en-CA" sz="700" b="0" dirty="0">
                <a:solidFill>
                  <a:srgbClr val="607985"/>
                </a:solidFill>
                <a:latin typeface="Arial" panose="020B0604020202020204" pitchFamily="34" charset="0"/>
                <a:cs typeface="Arial" panose="020B0604020202020204" pitchFamily="34" charset="0"/>
              </a:rPr>
              <a:t>(1/2)</a:t>
            </a:r>
            <a:endParaRPr sz="1150" b="0" dirty="0">
              <a:solidFill>
                <a:srgbClr val="607985"/>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8CE23F8-9DE3-8DCD-BAFA-1A13EFF1E117}"/>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EVIDENCE FOR ADVOCACY</a:t>
            </a:r>
          </a:p>
        </p:txBody>
      </p:sp>
      <p:sp>
        <p:nvSpPr>
          <p:cNvPr id="20" name="TextBox 19">
            <a:extLst>
              <a:ext uri="{FF2B5EF4-FFF2-40B4-BE49-F238E27FC236}">
                <a16:creationId xmlns:a16="http://schemas.microsoft.com/office/drawing/2014/main" id="{D6F82839-8EAF-30E9-957D-6CE786E485AB}"/>
              </a:ext>
            </a:extLst>
          </p:cNvPr>
          <p:cNvSpPr txBox="1"/>
          <p:nvPr/>
        </p:nvSpPr>
        <p:spPr>
          <a:xfrm>
            <a:off x="6129020" y="9592056"/>
            <a:ext cx="320040" cy="228600"/>
          </a:xfrm>
          <a:prstGeom prst="rect">
            <a:avLst/>
          </a:prstGeom>
          <a:noFill/>
          <a:ln>
            <a:noFill/>
          </a:ln>
        </p:spPr>
        <p:txBody>
          <a:bodyPr wrap="square" anchor="t">
            <a:spAutoFit/>
          </a:bodyPr>
          <a:lstStyle/>
          <a:p>
            <a:pPr algn="r"/>
            <a:r>
              <a:rPr sz="850" b="1" i="0" dirty="0">
                <a:solidFill>
                  <a:srgbClr val="145B7D"/>
                </a:solidFill>
                <a:latin typeface="Arial" panose="020B0604020202020204" pitchFamily="34" charset="0"/>
                <a:cs typeface="Arial" panose="020B0604020202020204" pitchFamily="34" charset="0"/>
              </a:rPr>
              <a:t>0</a:t>
            </a:r>
            <a:r>
              <a:rPr lang="en-CA" sz="850" b="1" i="0" dirty="0">
                <a:solidFill>
                  <a:srgbClr val="145B7D"/>
                </a:solidFill>
                <a:latin typeface="Arial" panose="020B0604020202020204" pitchFamily="34" charset="0"/>
                <a:cs typeface="Arial" panose="020B0604020202020204" pitchFamily="34" charset="0"/>
              </a:rPr>
              <a:t>7</a:t>
            </a:r>
            <a:endParaRPr sz="850" b="1" i="0" dirty="0">
              <a:solidFill>
                <a:srgbClr val="145B7D"/>
              </a:solidFill>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56B38B04-4D31-5C27-E507-E434FFE3F89E}"/>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08C9F843-FC6A-DC48-7E20-921FC1AED1E4}"/>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
        <p:nvSpPr>
          <p:cNvPr id="8" name="Rounded Rectangle 7">
            <a:extLst>
              <a:ext uri="{FF2B5EF4-FFF2-40B4-BE49-F238E27FC236}">
                <a16:creationId xmlns:a16="http://schemas.microsoft.com/office/drawing/2014/main" id="{AA20BDA9-85B5-FCAC-2F63-9DE2B784A585}"/>
              </a:ext>
            </a:extLst>
          </p:cNvPr>
          <p:cNvSpPr/>
          <p:nvPr/>
        </p:nvSpPr>
        <p:spPr>
          <a:xfrm>
            <a:off x="415856" y="1694338"/>
            <a:ext cx="5713164" cy="1649816"/>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235BC69E-8699-428F-AE60-A67F8097A4F0}"/>
              </a:ext>
            </a:extLst>
          </p:cNvPr>
          <p:cNvSpPr txBox="1"/>
          <p:nvPr/>
        </p:nvSpPr>
        <p:spPr>
          <a:xfrm>
            <a:off x="554852" y="1835478"/>
            <a:ext cx="4652214" cy="261610"/>
          </a:xfrm>
          <a:prstGeom prst="rect">
            <a:avLst/>
          </a:prstGeom>
          <a:noFill/>
        </p:spPr>
        <p:txBody>
          <a:bodyPr wrap="square">
            <a:spAutoFit/>
          </a:bodyPr>
          <a:lstStyle/>
          <a:p>
            <a:pPr algn="l"/>
            <a:r>
              <a:rPr lang="en-CA" sz="1100" b="1" dirty="0">
                <a:solidFill>
                  <a:srgbClr val="2C8DA5"/>
                </a:solidFill>
                <a:latin typeface="Arial" panose="020B0604020202020204" pitchFamily="34" charset="0"/>
                <a:cs typeface="Arial" panose="020B0604020202020204" pitchFamily="34" charset="0"/>
              </a:rPr>
              <a:t>TIME TO PUBLIC VACCINE ACCESS IN CANADA </a:t>
            </a:r>
            <a:r>
              <a:rPr lang="en-CA" sz="1100" b="1" dirty="0">
                <a:solidFill>
                  <a:srgbClr val="2C8DA5"/>
                </a:solidFill>
                <a:latin typeface="Arial" panose="020B0604020202020204" pitchFamily="34" charset="0"/>
                <a:cs typeface="Arial" panose="020B0604020202020204" pitchFamily="34" charset="0"/>
                <a:hlinkClick r:id="rId3"/>
              </a:rPr>
              <a:t>REPORT</a:t>
            </a:r>
            <a:r>
              <a:rPr lang="en-CA" sz="1100" b="1" dirty="0">
                <a:solidFill>
                  <a:srgbClr val="2C8DA5"/>
                </a:solidFill>
                <a:latin typeface="Arial" panose="020B0604020202020204" pitchFamily="34" charset="0"/>
                <a:cs typeface="Arial" panose="020B0604020202020204" pitchFamily="34" charset="0"/>
              </a:rPr>
              <a:t> </a:t>
            </a:r>
            <a:r>
              <a:rPr lang="en-CA" sz="1100" b="1" baseline="30000" dirty="0">
                <a:solidFill>
                  <a:srgbClr val="2C8DA5"/>
                </a:solidFill>
                <a:latin typeface="Arial" panose="020B0604020202020204" pitchFamily="34" charset="0"/>
                <a:cs typeface="Arial" panose="020B0604020202020204" pitchFamily="34" charset="0"/>
              </a:rPr>
              <a:t>(7)</a:t>
            </a:r>
            <a:endParaRPr sz="1100" b="1" baseline="30000" dirty="0">
              <a:solidFill>
                <a:srgbClr val="2C8DA5"/>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E6E5DB38-1D45-FC26-710C-81632A37D4CD}"/>
              </a:ext>
            </a:extLst>
          </p:cNvPr>
          <p:cNvSpPr txBox="1"/>
          <p:nvPr/>
        </p:nvSpPr>
        <p:spPr>
          <a:xfrm>
            <a:off x="554852" y="2109788"/>
            <a:ext cx="5574168" cy="938719"/>
          </a:xfrm>
          <a:prstGeom prst="rect">
            <a:avLst/>
          </a:prstGeom>
          <a:noFill/>
        </p:spPr>
        <p:txBody>
          <a:bodyPr wrap="square">
            <a:spAutoFit/>
          </a:bodyPr>
          <a:lstStyle/>
          <a:p>
            <a:pPr fontAlgn="base"/>
            <a:r>
              <a:rPr lang="en-US" sz="1100" b="1" dirty="0">
                <a:solidFill>
                  <a:srgbClr val="135B7D"/>
                </a:solidFill>
                <a:latin typeface="Arial" panose="020B0604020202020204" pitchFamily="34" charset="0"/>
                <a:cs typeface="Arial" panose="020B0604020202020204" pitchFamily="34" charset="0"/>
              </a:rPr>
              <a:t>IQVIA’s </a:t>
            </a:r>
            <a:r>
              <a:rPr lang="en-US" sz="1100" b="1" i="1" dirty="0">
                <a:solidFill>
                  <a:srgbClr val="135B7D"/>
                </a:solidFill>
                <a:latin typeface="Arial" panose="020B0604020202020204" pitchFamily="34" charset="0"/>
                <a:cs typeface="Arial" panose="020B0604020202020204" pitchFamily="34" charset="0"/>
              </a:rPr>
              <a:t>Time to Public Vaccine Access in Canada </a:t>
            </a:r>
            <a:r>
              <a:rPr lang="en-US" sz="1100" b="1" dirty="0">
                <a:solidFill>
                  <a:srgbClr val="135B7D"/>
                </a:solidFill>
                <a:latin typeface="Arial" panose="020B0604020202020204" pitchFamily="34" charset="0"/>
                <a:cs typeface="Arial" panose="020B0604020202020204" pitchFamily="34" charset="0"/>
              </a:rPr>
              <a:t>report highlights significant gaps in timely and equitable access to publicly funded vaccines across Canada. The report found that the median time between Health Canada approval and access through the first publicly funded vaccine program was 788 days (2.2 years).</a:t>
            </a:r>
            <a:r>
              <a:rPr lang="en-US" sz="1100" b="1" baseline="30000" dirty="0">
                <a:solidFill>
                  <a:srgbClr val="135B7D"/>
                </a:solidFill>
                <a:latin typeface="Arial" panose="020B0604020202020204" pitchFamily="34" charset="0"/>
                <a:cs typeface="Arial" panose="020B0604020202020204" pitchFamily="34" charset="0"/>
              </a:rPr>
              <a:t>(7)</a:t>
            </a:r>
            <a:endParaRPr lang="en-US" sz="1100" b="1" dirty="0">
              <a:solidFill>
                <a:srgbClr val="135B7D"/>
              </a:solidFill>
              <a:latin typeface="Arial" panose="020B0604020202020204" pitchFamily="34" charset="0"/>
              <a:cs typeface="Arial" panose="020B0604020202020204" pitchFamily="34" charset="0"/>
            </a:endParaRPr>
          </a:p>
        </p:txBody>
      </p:sp>
      <p:sp>
        <p:nvSpPr>
          <p:cNvPr id="18" name="Rounded Rectangle 17">
            <a:extLst>
              <a:ext uri="{FF2B5EF4-FFF2-40B4-BE49-F238E27FC236}">
                <a16:creationId xmlns:a16="http://schemas.microsoft.com/office/drawing/2014/main" id="{0E84B5BF-8C93-8E1A-BAB6-F88C16CE285B}"/>
              </a:ext>
            </a:extLst>
          </p:cNvPr>
          <p:cNvSpPr/>
          <p:nvPr/>
        </p:nvSpPr>
        <p:spPr>
          <a:xfrm>
            <a:off x="641916" y="3079573"/>
            <a:ext cx="5652204" cy="1207509"/>
          </a:xfrm>
          <a:prstGeom prst="roundRect">
            <a:avLst/>
          </a:prstGeom>
          <a:solidFill>
            <a:srgbClr val="145B7D"/>
          </a:solidFill>
          <a:ln>
            <a:solidFill>
              <a:srgbClr val="145B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E85E831A-EA36-A678-9217-B664F93E392A}"/>
              </a:ext>
            </a:extLst>
          </p:cNvPr>
          <p:cNvSpPr txBox="1"/>
          <p:nvPr/>
        </p:nvSpPr>
        <p:spPr>
          <a:xfrm>
            <a:off x="805534" y="3264515"/>
            <a:ext cx="5246931" cy="600164"/>
          </a:xfrm>
          <a:prstGeom prst="rect">
            <a:avLst/>
          </a:prstGeom>
          <a:noFill/>
          <a:ln>
            <a:noFill/>
          </a:ln>
        </p:spPr>
        <p:txBody>
          <a:bodyPr wrap="square">
            <a:spAutoFit/>
          </a:bodyPr>
          <a:lstStyle/>
          <a:p>
            <a:r>
              <a:rPr lang="en-US" sz="1100" dirty="0">
                <a:solidFill>
                  <a:schemeClr val="bg1"/>
                </a:solidFill>
                <a:latin typeface="Arial" panose="020B0604020202020204" pitchFamily="34" charset="0"/>
                <a:cs typeface="Arial" panose="020B0604020202020204" pitchFamily="34" charset="0"/>
              </a:rPr>
              <a:t>No province was fully aligned with expert committee recommendations (NACI/CIQ) across the seven vaccine-preventable diseases examined, leaving some recommended populations without publicly funded access to vaccines. </a:t>
            </a:r>
            <a:r>
              <a:rPr lang="en-US" sz="1100" baseline="30000" dirty="0">
                <a:solidFill>
                  <a:schemeClr val="bg1"/>
                </a:solidFill>
                <a:latin typeface="Arial" panose="020B0604020202020204" pitchFamily="34" charset="0"/>
                <a:cs typeface="Arial" panose="020B0604020202020204" pitchFamily="34" charset="0"/>
              </a:rPr>
              <a:t>(7)</a:t>
            </a:r>
          </a:p>
        </p:txBody>
      </p:sp>
      <p:sp>
        <p:nvSpPr>
          <p:cNvPr id="24" name="Rounded Rectangle 23">
            <a:extLst>
              <a:ext uri="{FF2B5EF4-FFF2-40B4-BE49-F238E27FC236}">
                <a16:creationId xmlns:a16="http://schemas.microsoft.com/office/drawing/2014/main" id="{544229F9-9171-3886-4B73-E97250382BB5}"/>
              </a:ext>
            </a:extLst>
          </p:cNvPr>
          <p:cNvSpPr/>
          <p:nvPr/>
        </p:nvSpPr>
        <p:spPr>
          <a:xfrm>
            <a:off x="1069474" y="3953277"/>
            <a:ext cx="5457621" cy="998927"/>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35C1B220-7A00-9B85-6FD2-72D5060BC7C9}"/>
              </a:ext>
            </a:extLst>
          </p:cNvPr>
          <p:cNvSpPr txBox="1"/>
          <p:nvPr/>
        </p:nvSpPr>
        <p:spPr>
          <a:xfrm>
            <a:off x="1096962" y="4066344"/>
            <a:ext cx="5197158" cy="769441"/>
          </a:xfrm>
          <a:prstGeom prst="rect">
            <a:avLst/>
          </a:prstGeom>
          <a:noFill/>
        </p:spPr>
        <p:txBody>
          <a:bodyPr wrap="square">
            <a:spAutoFit/>
          </a:bodyPr>
          <a:lstStyle/>
          <a:p>
            <a:r>
              <a:rPr lang="en-CA" sz="1100" b="1" dirty="0">
                <a:solidFill>
                  <a:srgbClr val="1E2C4C"/>
                </a:solidFill>
                <a:latin typeface="Arial" panose="020B0604020202020204" pitchFamily="34" charset="0"/>
                <a:cs typeface="Arial" panose="020B0604020202020204" pitchFamily="34" charset="0"/>
              </a:rPr>
              <a:t>Recent RSV immunization programs can demonstrate that rapid access is possible when stakeholders work together, with publicly funded vaccine programs introduced in less than one year following Health Canada approval (a median of 296 days).</a:t>
            </a:r>
            <a:r>
              <a:rPr lang="en-CA" sz="1100" b="1" baseline="30000" dirty="0">
                <a:solidFill>
                  <a:srgbClr val="1E2C4C"/>
                </a:solidFill>
                <a:latin typeface="Arial" panose="020B0604020202020204" pitchFamily="34" charset="0"/>
                <a:cs typeface="Arial" panose="020B0604020202020204" pitchFamily="34" charset="0"/>
              </a:rPr>
              <a:t>(7) </a:t>
            </a:r>
          </a:p>
        </p:txBody>
      </p:sp>
      <p:sp>
        <p:nvSpPr>
          <p:cNvPr id="26" name="TextBox 25">
            <a:extLst>
              <a:ext uri="{FF2B5EF4-FFF2-40B4-BE49-F238E27FC236}">
                <a16:creationId xmlns:a16="http://schemas.microsoft.com/office/drawing/2014/main" id="{738274BC-1B4F-F165-F54B-7DC66C3D380F}"/>
              </a:ext>
            </a:extLst>
          </p:cNvPr>
          <p:cNvSpPr txBox="1"/>
          <p:nvPr/>
        </p:nvSpPr>
        <p:spPr>
          <a:xfrm>
            <a:off x="115940" y="1791842"/>
            <a:ext cx="438912" cy="261610"/>
          </a:xfrm>
          <a:prstGeom prst="rect">
            <a:avLst/>
          </a:prstGeom>
          <a:noFill/>
        </p:spPr>
        <p:txBody>
          <a:bodyPr wrap="square">
            <a:spAutoFit/>
          </a:bodyPr>
          <a:lstStyle/>
          <a:p>
            <a:pPr algn="l"/>
            <a:r>
              <a:rPr sz="1100" b="1" dirty="0">
                <a:solidFill>
                  <a:srgbClr val="E45458"/>
                </a:solidFill>
                <a:latin typeface="Arial" panose="020B0604020202020204" pitchFamily="34" charset="0"/>
                <a:cs typeface="Arial" panose="020B0604020202020204" pitchFamily="34" charset="0"/>
              </a:rPr>
              <a:t>01</a:t>
            </a:r>
          </a:p>
        </p:txBody>
      </p:sp>
      <p:sp>
        <p:nvSpPr>
          <p:cNvPr id="35" name="Rounded Rectangle 34">
            <a:extLst>
              <a:ext uri="{FF2B5EF4-FFF2-40B4-BE49-F238E27FC236}">
                <a16:creationId xmlns:a16="http://schemas.microsoft.com/office/drawing/2014/main" id="{8F32257B-D1AD-2CAB-5AAB-B0F4B4772EFC}"/>
              </a:ext>
            </a:extLst>
          </p:cNvPr>
          <p:cNvSpPr/>
          <p:nvPr/>
        </p:nvSpPr>
        <p:spPr>
          <a:xfrm>
            <a:off x="443344" y="5429420"/>
            <a:ext cx="5713164" cy="1649816"/>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612C0A36-F87F-85D9-BBE9-24CEBF0B639E}"/>
              </a:ext>
            </a:extLst>
          </p:cNvPr>
          <p:cNvSpPr txBox="1"/>
          <p:nvPr/>
        </p:nvSpPr>
        <p:spPr>
          <a:xfrm>
            <a:off x="582340" y="5570560"/>
            <a:ext cx="4652214" cy="261610"/>
          </a:xfrm>
          <a:prstGeom prst="rect">
            <a:avLst/>
          </a:prstGeom>
          <a:noFill/>
        </p:spPr>
        <p:txBody>
          <a:bodyPr wrap="square">
            <a:spAutoFit/>
          </a:bodyPr>
          <a:lstStyle/>
          <a:p>
            <a:r>
              <a:rPr lang="en-CA" sz="1100" b="1" dirty="0">
                <a:solidFill>
                  <a:srgbClr val="2C8DA5"/>
                </a:solidFill>
                <a:latin typeface="Arial" panose="020B0604020202020204" pitchFamily="34" charset="0"/>
                <a:cs typeface="Arial" panose="020B0604020202020204" pitchFamily="34" charset="0"/>
              </a:rPr>
              <a:t>THE UNMET VALUE OF VACCINES IN CANADA </a:t>
            </a:r>
            <a:r>
              <a:rPr lang="en-CA" sz="1100" b="1" dirty="0">
                <a:solidFill>
                  <a:srgbClr val="2C8DA5"/>
                </a:solidFill>
                <a:latin typeface="Arial" panose="020B0604020202020204" pitchFamily="34" charset="0"/>
                <a:cs typeface="Arial" panose="020B0604020202020204" pitchFamily="34" charset="0"/>
                <a:hlinkClick r:id="rId4"/>
              </a:rPr>
              <a:t>REPORT</a:t>
            </a:r>
            <a:r>
              <a:rPr lang="en-CA" sz="1100" b="1" dirty="0">
                <a:solidFill>
                  <a:srgbClr val="2C8DA5"/>
                </a:solidFill>
                <a:latin typeface="Arial" panose="020B0604020202020204" pitchFamily="34" charset="0"/>
                <a:cs typeface="Arial" panose="020B0604020202020204" pitchFamily="34" charset="0"/>
              </a:rPr>
              <a:t> </a:t>
            </a:r>
            <a:r>
              <a:rPr lang="en-CA" sz="1100" b="1" baseline="30000" dirty="0">
                <a:solidFill>
                  <a:srgbClr val="2C8DA5"/>
                </a:solidFill>
                <a:latin typeface="Arial" panose="020B0604020202020204" pitchFamily="34" charset="0"/>
                <a:cs typeface="Arial" panose="020B0604020202020204" pitchFamily="34" charset="0"/>
              </a:rPr>
              <a:t>(11)</a:t>
            </a:r>
            <a:endParaRPr sz="1100" b="1" baseline="30000" dirty="0">
              <a:solidFill>
                <a:srgbClr val="2C8DA5"/>
              </a:solidFill>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20C82377-1932-A496-B25C-58A15A2A1B61}"/>
              </a:ext>
            </a:extLst>
          </p:cNvPr>
          <p:cNvSpPr txBox="1"/>
          <p:nvPr/>
        </p:nvSpPr>
        <p:spPr>
          <a:xfrm>
            <a:off x="582340" y="5844870"/>
            <a:ext cx="5574168" cy="938719"/>
          </a:xfrm>
          <a:prstGeom prst="rect">
            <a:avLst/>
          </a:prstGeom>
          <a:noFill/>
        </p:spPr>
        <p:txBody>
          <a:bodyPr wrap="square">
            <a:spAutoFit/>
          </a:bodyPr>
          <a:lstStyle/>
          <a:p>
            <a:pPr fontAlgn="base"/>
            <a:r>
              <a:rPr lang="en-US" sz="1100" b="1" dirty="0">
                <a:solidFill>
                  <a:srgbClr val="135B7D"/>
                </a:solidFill>
                <a:latin typeface="Arial" panose="020B0604020202020204" pitchFamily="34" charset="0"/>
                <a:cs typeface="Arial" panose="020B0604020202020204" pitchFamily="34" charset="0"/>
              </a:rPr>
              <a:t>The Adult Vaccine Alliance's (AVA) 2024 report, </a:t>
            </a:r>
            <a:r>
              <a:rPr lang="en-US" sz="1100" b="1" i="1" dirty="0">
                <a:solidFill>
                  <a:srgbClr val="135B7D"/>
                </a:solidFill>
                <a:latin typeface="Arial" panose="020B0604020202020204" pitchFamily="34" charset="0"/>
                <a:cs typeface="Arial" panose="020B0604020202020204" pitchFamily="34" charset="0"/>
              </a:rPr>
              <a:t>The Unmet Value of Vaccines in Canada</a:t>
            </a:r>
            <a:r>
              <a:rPr lang="en-US" sz="1100" b="1" dirty="0">
                <a:solidFill>
                  <a:srgbClr val="135B7D"/>
                </a:solidFill>
                <a:latin typeface="Arial" panose="020B0604020202020204" pitchFamily="34" charset="0"/>
                <a:cs typeface="Arial" panose="020B0604020202020204" pitchFamily="34" charset="0"/>
              </a:rPr>
              <a:t>, estimates that six selected vaccines generate approximately $2.5 billion in annual value to Canada, including $514 million in healthcare savings through reduced hospitalizations, outpatient visits, and long-term healthcare costs, and $1.9 billion in broader economic benefits.</a:t>
            </a:r>
            <a:r>
              <a:rPr lang="en-US" sz="1100" b="1" baseline="30000" dirty="0">
                <a:solidFill>
                  <a:srgbClr val="135B7D"/>
                </a:solidFill>
                <a:latin typeface="Arial" panose="020B0604020202020204" pitchFamily="34" charset="0"/>
                <a:cs typeface="Arial" panose="020B0604020202020204" pitchFamily="34" charset="0"/>
              </a:rPr>
              <a:t>(11)</a:t>
            </a:r>
            <a:endParaRPr lang="en-US" sz="1100" b="1" dirty="0">
              <a:solidFill>
                <a:srgbClr val="135B7D"/>
              </a:solidFill>
              <a:latin typeface="Arial" panose="020B0604020202020204" pitchFamily="34" charset="0"/>
              <a:cs typeface="Arial" panose="020B0604020202020204" pitchFamily="34" charset="0"/>
            </a:endParaRPr>
          </a:p>
        </p:txBody>
      </p:sp>
      <p:sp>
        <p:nvSpPr>
          <p:cNvPr id="38" name="Rounded Rectangle 37">
            <a:extLst>
              <a:ext uri="{FF2B5EF4-FFF2-40B4-BE49-F238E27FC236}">
                <a16:creationId xmlns:a16="http://schemas.microsoft.com/office/drawing/2014/main" id="{A1DFC90B-08F8-A95C-EF9F-918EC786DCBB}"/>
              </a:ext>
            </a:extLst>
          </p:cNvPr>
          <p:cNvSpPr/>
          <p:nvPr/>
        </p:nvSpPr>
        <p:spPr>
          <a:xfrm>
            <a:off x="669404" y="6828941"/>
            <a:ext cx="5652204" cy="1207509"/>
          </a:xfrm>
          <a:prstGeom prst="roundRect">
            <a:avLst/>
          </a:prstGeom>
          <a:solidFill>
            <a:srgbClr val="145B7D"/>
          </a:solidFill>
          <a:ln>
            <a:solidFill>
              <a:srgbClr val="145B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1375C70F-96A3-3749-0607-EAFDB16973A9}"/>
              </a:ext>
            </a:extLst>
          </p:cNvPr>
          <p:cNvSpPr txBox="1"/>
          <p:nvPr/>
        </p:nvSpPr>
        <p:spPr>
          <a:xfrm>
            <a:off x="833022" y="7013883"/>
            <a:ext cx="5246931" cy="600164"/>
          </a:xfrm>
          <a:prstGeom prst="rect">
            <a:avLst/>
          </a:prstGeom>
          <a:noFill/>
          <a:ln>
            <a:noFill/>
          </a:ln>
        </p:spPr>
        <p:txBody>
          <a:bodyPr wrap="square">
            <a:spAutoFit/>
          </a:bodyPr>
          <a:lstStyle/>
          <a:p>
            <a:r>
              <a:rPr lang="en-US" sz="1100" dirty="0">
                <a:solidFill>
                  <a:schemeClr val="bg1"/>
                </a:solidFill>
                <a:latin typeface="Arial" panose="020B0604020202020204" pitchFamily="34" charset="0"/>
                <a:cs typeface="Arial" panose="020B0604020202020204" pitchFamily="34" charset="0"/>
              </a:rPr>
              <a:t>Based on the report's economic modelling, a 10% increase in vaccination uptake across the six vaccines examined could generate an additional $686 million in annual value to the Canadian healthcare system and economy. </a:t>
            </a:r>
            <a:r>
              <a:rPr lang="en-US" sz="1100" baseline="30000" dirty="0">
                <a:solidFill>
                  <a:schemeClr val="bg1"/>
                </a:solidFill>
                <a:latin typeface="Arial" panose="020B0604020202020204" pitchFamily="34" charset="0"/>
                <a:cs typeface="Arial" panose="020B0604020202020204" pitchFamily="34" charset="0"/>
              </a:rPr>
              <a:t>(11)</a:t>
            </a:r>
          </a:p>
        </p:txBody>
      </p:sp>
      <p:sp>
        <p:nvSpPr>
          <p:cNvPr id="40" name="Rounded Rectangle 39">
            <a:extLst>
              <a:ext uri="{FF2B5EF4-FFF2-40B4-BE49-F238E27FC236}">
                <a16:creationId xmlns:a16="http://schemas.microsoft.com/office/drawing/2014/main" id="{6F95E92D-CAA5-899A-BDA0-039EEABF1803}"/>
              </a:ext>
            </a:extLst>
          </p:cNvPr>
          <p:cNvSpPr/>
          <p:nvPr/>
        </p:nvSpPr>
        <p:spPr>
          <a:xfrm>
            <a:off x="1096962" y="7702646"/>
            <a:ext cx="5457621" cy="722048"/>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6F79D03A-3EB3-7D27-849C-0452A91B240B}"/>
              </a:ext>
            </a:extLst>
          </p:cNvPr>
          <p:cNvSpPr txBox="1"/>
          <p:nvPr/>
        </p:nvSpPr>
        <p:spPr>
          <a:xfrm>
            <a:off x="1124450" y="7815712"/>
            <a:ext cx="5197158" cy="600164"/>
          </a:xfrm>
          <a:prstGeom prst="rect">
            <a:avLst/>
          </a:prstGeom>
          <a:noFill/>
        </p:spPr>
        <p:txBody>
          <a:bodyPr wrap="square">
            <a:spAutoFit/>
          </a:bodyPr>
          <a:lstStyle/>
          <a:p>
            <a:r>
              <a:rPr lang="en-CA" sz="1100" b="1" dirty="0">
                <a:solidFill>
                  <a:srgbClr val="1E2C4C"/>
                </a:solidFill>
                <a:latin typeface="Arial" panose="020B0604020202020204" pitchFamily="34" charset="0"/>
                <a:cs typeface="Arial" panose="020B0604020202020204" pitchFamily="34" charset="0"/>
              </a:rPr>
              <a:t>The analysis estimates that every dollar invested in (examined) vaccines can generate $3.41 in combined healthcare savings and economic benefits.</a:t>
            </a:r>
            <a:r>
              <a:rPr lang="en-CA" sz="1100" b="1" baseline="30000" dirty="0">
                <a:solidFill>
                  <a:srgbClr val="1E2C4C"/>
                </a:solidFill>
                <a:latin typeface="Arial" panose="020B0604020202020204" pitchFamily="34" charset="0"/>
                <a:cs typeface="Arial" panose="020B0604020202020204" pitchFamily="34" charset="0"/>
              </a:rPr>
              <a:t>(11)</a:t>
            </a:r>
          </a:p>
        </p:txBody>
      </p:sp>
      <p:sp>
        <p:nvSpPr>
          <p:cNvPr id="42" name="TextBox 41">
            <a:extLst>
              <a:ext uri="{FF2B5EF4-FFF2-40B4-BE49-F238E27FC236}">
                <a16:creationId xmlns:a16="http://schemas.microsoft.com/office/drawing/2014/main" id="{F5EB90FC-CFE4-92F0-D61C-429C63E5BA45}"/>
              </a:ext>
            </a:extLst>
          </p:cNvPr>
          <p:cNvSpPr txBox="1"/>
          <p:nvPr/>
        </p:nvSpPr>
        <p:spPr>
          <a:xfrm>
            <a:off x="143428" y="5526924"/>
            <a:ext cx="438912" cy="261610"/>
          </a:xfrm>
          <a:prstGeom prst="rect">
            <a:avLst/>
          </a:prstGeom>
          <a:noFill/>
        </p:spPr>
        <p:txBody>
          <a:bodyPr wrap="square">
            <a:spAutoFit/>
          </a:bodyPr>
          <a:lstStyle/>
          <a:p>
            <a:pPr algn="l"/>
            <a:r>
              <a:rPr sz="1100" b="1" dirty="0">
                <a:solidFill>
                  <a:srgbClr val="E45458"/>
                </a:solidFill>
                <a:latin typeface="Arial" panose="020B0604020202020204" pitchFamily="34" charset="0"/>
                <a:cs typeface="Arial" panose="020B0604020202020204" pitchFamily="34" charset="0"/>
              </a:rPr>
              <a:t>0</a:t>
            </a:r>
            <a:r>
              <a:rPr lang="en-CA" sz="1100" b="1" dirty="0">
                <a:solidFill>
                  <a:srgbClr val="E45458"/>
                </a:solidFill>
                <a:latin typeface="Arial" panose="020B0604020202020204" pitchFamily="34" charset="0"/>
                <a:cs typeface="Arial" panose="020B0604020202020204" pitchFamily="34" charset="0"/>
              </a:rPr>
              <a:t>2</a:t>
            </a:r>
            <a:endParaRPr sz="1100" b="1" dirty="0">
              <a:solidFill>
                <a:srgbClr val="E4545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6958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C1490-7BA8-77F3-0545-87887A6F79E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D469D57-CB6F-0BDA-E975-0646CD2D177D}"/>
              </a:ext>
            </a:extLst>
          </p:cNvPr>
          <p:cNvSpPr>
            <a:spLocks noGrp="1" noRot="1" noMove="1" noResize="1" noEditPoints="1" noAdjustHandles="1" noChangeArrowheads="1" noChangeShapeType="1"/>
          </p:cNvSpPr>
          <p:nvPr/>
        </p:nvSpPr>
        <p:spPr>
          <a:xfrm>
            <a:off x="0" y="-53340"/>
            <a:ext cx="6858000" cy="9959340"/>
          </a:xfrm>
          <a:prstGeom prst="rect">
            <a:avLst/>
          </a:prstGeom>
          <a:solidFill>
            <a:srgbClr val="F3F7F8"/>
          </a:solidFill>
          <a:ln w="7620">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43" name="Rounded Rectangle 42">
            <a:extLst>
              <a:ext uri="{FF2B5EF4-FFF2-40B4-BE49-F238E27FC236}">
                <a16:creationId xmlns:a16="http://schemas.microsoft.com/office/drawing/2014/main" id="{F0182C49-1485-45EE-4ACB-A6F93366D72D}"/>
              </a:ext>
            </a:extLst>
          </p:cNvPr>
          <p:cNvSpPr/>
          <p:nvPr/>
        </p:nvSpPr>
        <p:spPr>
          <a:xfrm>
            <a:off x="509961" y="4699403"/>
            <a:ext cx="5866349" cy="775387"/>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42" name="Rounded Rectangle 41">
            <a:extLst>
              <a:ext uri="{FF2B5EF4-FFF2-40B4-BE49-F238E27FC236}">
                <a16:creationId xmlns:a16="http://schemas.microsoft.com/office/drawing/2014/main" id="{4B3320CB-C029-AC32-9F04-09B873DC5C5A}"/>
              </a:ext>
            </a:extLst>
          </p:cNvPr>
          <p:cNvSpPr/>
          <p:nvPr/>
        </p:nvSpPr>
        <p:spPr>
          <a:xfrm>
            <a:off x="502919" y="3766919"/>
            <a:ext cx="5866349" cy="775387"/>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3F1A9E7-0BB1-E6FE-16EF-5E8944D38294}"/>
              </a:ext>
            </a:extLst>
          </p:cNvPr>
          <p:cNvSpPr txBox="1"/>
          <p:nvPr/>
        </p:nvSpPr>
        <p:spPr>
          <a:xfrm>
            <a:off x="502920" y="444589"/>
            <a:ext cx="4831080" cy="523220"/>
          </a:xfrm>
          <a:prstGeom prst="rect">
            <a:avLst/>
          </a:prstGeom>
          <a:noFill/>
          <a:ln>
            <a:noFill/>
          </a:ln>
        </p:spPr>
        <p:txBody>
          <a:bodyPr wrap="square" anchor="t">
            <a:spAutoFit/>
          </a:bodyPr>
          <a:lstStyle/>
          <a:p>
            <a:pPr algn="l"/>
            <a:r>
              <a:rPr lang="en-CA" sz="2800" b="1" i="0" dirty="0">
                <a:solidFill>
                  <a:srgbClr val="145B7D"/>
                </a:solidFill>
                <a:latin typeface="Arial" panose="020B0604020202020204" pitchFamily="34" charset="0"/>
                <a:cs typeface="Arial" panose="020B0604020202020204" pitchFamily="34" charset="0"/>
              </a:rPr>
              <a:t>Evidence for advocacy</a:t>
            </a:r>
            <a:endParaRPr sz="2800" b="1" i="0" dirty="0">
              <a:solidFill>
                <a:srgbClr val="145B7D"/>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5D34041-213B-A573-0A77-B1516B565801}"/>
              </a:ext>
            </a:extLst>
          </p:cNvPr>
          <p:cNvSpPr txBox="1"/>
          <p:nvPr/>
        </p:nvSpPr>
        <p:spPr>
          <a:xfrm>
            <a:off x="509961" y="972871"/>
            <a:ext cx="5303520" cy="269304"/>
          </a:xfrm>
          <a:prstGeom prst="rect">
            <a:avLst/>
          </a:prstGeom>
          <a:noFill/>
          <a:ln>
            <a:noFill/>
          </a:ln>
        </p:spPr>
        <p:txBody>
          <a:bodyPr wrap="square">
            <a:spAutoFit/>
          </a:bodyPr>
          <a:lstStyle/>
          <a:p>
            <a:pPr algn="l"/>
            <a:r>
              <a:rPr sz="1150" b="0" dirty="0">
                <a:solidFill>
                  <a:srgbClr val="607985"/>
                </a:solidFill>
                <a:latin typeface="Arial" panose="020B0604020202020204" pitchFamily="34" charset="0"/>
                <a:cs typeface="Arial" panose="020B0604020202020204" pitchFamily="34" charset="0"/>
              </a:rPr>
              <a:t>The evidence behind the advocacy messages.</a:t>
            </a:r>
            <a:r>
              <a:rPr lang="en-CA" sz="1150" b="0" dirty="0">
                <a:solidFill>
                  <a:srgbClr val="607985"/>
                </a:solidFill>
                <a:latin typeface="Arial" panose="020B0604020202020204" pitchFamily="34" charset="0"/>
                <a:cs typeface="Arial" panose="020B0604020202020204" pitchFamily="34" charset="0"/>
              </a:rPr>
              <a:t> </a:t>
            </a:r>
            <a:r>
              <a:rPr lang="en-CA" sz="700" b="0" dirty="0">
                <a:solidFill>
                  <a:srgbClr val="607985"/>
                </a:solidFill>
                <a:latin typeface="Arial" panose="020B0604020202020204" pitchFamily="34" charset="0"/>
                <a:cs typeface="Arial" panose="020B0604020202020204" pitchFamily="34" charset="0"/>
              </a:rPr>
              <a:t>(2/2)</a:t>
            </a:r>
            <a:endParaRPr sz="800" b="0" dirty="0">
              <a:solidFill>
                <a:srgbClr val="607985"/>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E6A7CBF-A07E-2D68-8446-445DD73B7136}"/>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EVIDENCE FOR ADVOCACY</a:t>
            </a:r>
          </a:p>
        </p:txBody>
      </p:sp>
      <p:sp>
        <p:nvSpPr>
          <p:cNvPr id="14" name="TextBox 13">
            <a:extLst>
              <a:ext uri="{FF2B5EF4-FFF2-40B4-BE49-F238E27FC236}">
                <a16:creationId xmlns:a16="http://schemas.microsoft.com/office/drawing/2014/main" id="{37151871-28C7-DB8F-975B-EB33B584E41C}"/>
              </a:ext>
            </a:extLst>
          </p:cNvPr>
          <p:cNvSpPr txBox="1"/>
          <p:nvPr/>
        </p:nvSpPr>
        <p:spPr>
          <a:xfrm>
            <a:off x="502920" y="3414554"/>
            <a:ext cx="5713164" cy="261610"/>
          </a:xfrm>
          <a:prstGeom prst="rect">
            <a:avLst/>
          </a:prstGeom>
          <a:noFill/>
          <a:ln>
            <a:noFill/>
          </a:ln>
        </p:spPr>
        <p:txBody>
          <a:bodyPr wrap="square">
            <a:spAutoFit/>
          </a:bodyPr>
          <a:lstStyle/>
          <a:p>
            <a:pPr algn="l"/>
            <a:r>
              <a:rPr sz="1100" b="1" dirty="0">
                <a:solidFill>
                  <a:srgbClr val="E45458"/>
                </a:solidFill>
                <a:latin typeface="Arial" panose="020B0604020202020204" pitchFamily="34" charset="0"/>
                <a:cs typeface="Arial" panose="020B0604020202020204" pitchFamily="34" charset="0"/>
              </a:rPr>
              <a:t>FIVE PRIORITY ACTIONS</a:t>
            </a:r>
            <a:r>
              <a:rPr lang="en-CA" sz="1100" b="1" dirty="0">
                <a:solidFill>
                  <a:srgbClr val="E45458"/>
                </a:solidFill>
                <a:latin typeface="Arial" panose="020B0604020202020204" pitchFamily="34" charset="0"/>
                <a:cs typeface="Arial" panose="020B0604020202020204" pitchFamily="34" charset="0"/>
              </a:rPr>
              <a:t> </a:t>
            </a:r>
            <a:r>
              <a:rPr lang="en-CA" sz="1100" b="1">
                <a:solidFill>
                  <a:srgbClr val="E45458"/>
                </a:solidFill>
                <a:latin typeface="Arial" panose="020B0604020202020204" pitchFamily="34" charset="0"/>
                <a:cs typeface="Arial" panose="020B0604020202020204" pitchFamily="34" charset="0"/>
              </a:rPr>
              <a:t>IDENTIFIED </a:t>
            </a:r>
            <a:r>
              <a:rPr lang="en-CA" sz="1100" b="1" baseline="30000">
                <a:solidFill>
                  <a:srgbClr val="E45458"/>
                </a:solidFill>
                <a:latin typeface="Arial" panose="020B0604020202020204" pitchFamily="34" charset="0"/>
                <a:cs typeface="Arial" panose="020B0604020202020204" pitchFamily="34" charset="0"/>
              </a:rPr>
              <a:t>(</a:t>
            </a:r>
            <a:r>
              <a:rPr lang="en-CA" sz="1100" b="1" baseline="30000" dirty="0">
                <a:solidFill>
                  <a:srgbClr val="E45458"/>
                </a:solidFill>
                <a:latin typeface="Arial" panose="020B0604020202020204" pitchFamily="34" charset="0"/>
                <a:cs typeface="Arial" panose="020B0604020202020204" pitchFamily="34" charset="0"/>
              </a:rPr>
              <a:t>3)</a:t>
            </a:r>
            <a:endParaRPr sz="1100" b="1" baseline="30000" dirty="0">
              <a:solidFill>
                <a:srgbClr val="E45458"/>
              </a:solidFill>
              <a:latin typeface="Arial" panose="020B0604020202020204" pitchFamily="34" charset="0"/>
              <a:cs typeface="Arial" panose="020B0604020202020204" pitchFamily="34" charset="0"/>
            </a:endParaRPr>
          </a:p>
        </p:txBody>
      </p:sp>
      <p:sp>
        <p:nvSpPr>
          <p:cNvPr id="18" name="Rounded Rectangle 17">
            <a:extLst>
              <a:ext uri="{FF2B5EF4-FFF2-40B4-BE49-F238E27FC236}">
                <a16:creationId xmlns:a16="http://schemas.microsoft.com/office/drawing/2014/main" id="{2B4BC898-A436-31CA-B09E-A4A4103493E5}"/>
              </a:ext>
            </a:extLst>
          </p:cNvPr>
          <p:cNvSpPr/>
          <p:nvPr/>
        </p:nvSpPr>
        <p:spPr>
          <a:xfrm>
            <a:off x="576492" y="3893838"/>
            <a:ext cx="566928" cy="566928"/>
          </a:xfrm>
          <a:prstGeom prst="roundRect">
            <a:avLst/>
          </a:prstGeom>
          <a:solidFill>
            <a:srgbClr val="2C8D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9DE2E8F9-0F44-B6C0-53EB-2316B3D09251}"/>
              </a:ext>
            </a:extLst>
          </p:cNvPr>
          <p:cNvSpPr txBox="1"/>
          <p:nvPr/>
        </p:nvSpPr>
        <p:spPr>
          <a:xfrm>
            <a:off x="576492" y="4067574"/>
            <a:ext cx="566928" cy="215444"/>
          </a:xfrm>
          <a:prstGeom prst="rect">
            <a:avLst/>
          </a:prstGeom>
          <a:noFill/>
          <a:ln>
            <a:noFill/>
          </a:ln>
        </p:spPr>
        <p:txBody>
          <a:bodyPr wrap="square">
            <a:spAutoFit/>
          </a:bodyPr>
          <a:lstStyle/>
          <a:p>
            <a:pPr algn="ctr"/>
            <a:r>
              <a:rPr sz="800" b="1">
                <a:solidFill>
                  <a:srgbClr val="FFFFFF"/>
                </a:solidFill>
                <a:latin typeface="Arial" panose="020B0604020202020204" pitchFamily="34" charset="0"/>
                <a:cs typeface="Arial" panose="020B0604020202020204" pitchFamily="34" charset="0"/>
              </a:rPr>
              <a:t>01</a:t>
            </a:r>
          </a:p>
        </p:txBody>
      </p:sp>
      <p:sp>
        <p:nvSpPr>
          <p:cNvPr id="20" name="TextBox 19">
            <a:extLst>
              <a:ext uri="{FF2B5EF4-FFF2-40B4-BE49-F238E27FC236}">
                <a16:creationId xmlns:a16="http://schemas.microsoft.com/office/drawing/2014/main" id="{0F22F7D3-F595-8B34-F0F1-EF85DE43457F}"/>
              </a:ext>
            </a:extLst>
          </p:cNvPr>
          <p:cNvSpPr txBox="1"/>
          <p:nvPr/>
        </p:nvSpPr>
        <p:spPr>
          <a:xfrm>
            <a:off x="1246947" y="4038610"/>
            <a:ext cx="1170432" cy="261610"/>
          </a:xfrm>
          <a:prstGeom prst="rect">
            <a:avLst/>
          </a:prstGeom>
          <a:noFill/>
          <a:ln>
            <a:noFill/>
          </a:ln>
        </p:spPr>
        <p:txBody>
          <a:bodyPr wrap="square">
            <a:spAutoFit/>
          </a:bodyPr>
          <a:lstStyle/>
          <a:p>
            <a:pPr algn="l"/>
            <a:r>
              <a:rPr sz="1100" b="1" dirty="0">
                <a:solidFill>
                  <a:srgbClr val="2C8DA5"/>
                </a:solidFill>
                <a:latin typeface="Arial" panose="020B0604020202020204" pitchFamily="34" charset="0"/>
                <a:cs typeface="Arial" panose="020B0604020202020204" pitchFamily="34" charset="0"/>
              </a:rPr>
              <a:t>ALIGN</a:t>
            </a:r>
          </a:p>
        </p:txBody>
      </p:sp>
      <p:sp>
        <p:nvSpPr>
          <p:cNvPr id="21" name="TextBox 20">
            <a:extLst>
              <a:ext uri="{FF2B5EF4-FFF2-40B4-BE49-F238E27FC236}">
                <a16:creationId xmlns:a16="http://schemas.microsoft.com/office/drawing/2014/main" id="{D324EE55-ECF7-1B1D-C3C7-28502FA7072A}"/>
              </a:ext>
            </a:extLst>
          </p:cNvPr>
          <p:cNvSpPr txBox="1"/>
          <p:nvPr/>
        </p:nvSpPr>
        <p:spPr>
          <a:xfrm>
            <a:off x="2340443" y="3983223"/>
            <a:ext cx="4119021" cy="430887"/>
          </a:xfrm>
          <a:prstGeom prst="rect">
            <a:avLst/>
          </a:prstGeom>
          <a:noFill/>
          <a:ln>
            <a:noFill/>
          </a:ln>
        </p:spPr>
        <p:txBody>
          <a:bodyPr wrap="square">
            <a:spAutoFit/>
          </a:bodyPr>
          <a:lstStyle/>
          <a:p>
            <a:r>
              <a:rPr lang="en-US" sz="1100" dirty="0">
                <a:latin typeface="Arial" panose="020B0604020202020204" pitchFamily="34" charset="0"/>
                <a:cs typeface="Arial" panose="020B0604020202020204" pitchFamily="34" charset="0"/>
              </a:rPr>
              <a:t>Align adult vaccination schedules across jurisdictions using NACI recommendations as the national benchmark. </a:t>
            </a:r>
            <a:endParaRPr sz="1100" b="0" dirty="0">
              <a:solidFill>
                <a:srgbClr val="24404F"/>
              </a:solidFill>
              <a:latin typeface="Arial" panose="020B0604020202020204" pitchFamily="34" charset="0"/>
              <a:cs typeface="Arial" panose="020B0604020202020204" pitchFamily="34" charset="0"/>
            </a:endParaRPr>
          </a:p>
        </p:txBody>
      </p:sp>
      <p:sp>
        <p:nvSpPr>
          <p:cNvPr id="22" name="Rounded Rectangle 21">
            <a:extLst>
              <a:ext uri="{FF2B5EF4-FFF2-40B4-BE49-F238E27FC236}">
                <a16:creationId xmlns:a16="http://schemas.microsoft.com/office/drawing/2014/main" id="{717D552F-6BB2-43D0-A195-6DCB09A0F480}"/>
              </a:ext>
            </a:extLst>
          </p:cNvPr>
          <p:cNvSpPr/>
          <p:nvPr/>
        </p:nvSpPr>
        <p:spPr>
          <a:xfrm>
            <a:off x="600667" y="4810388"/>
            <a:ext cx="566928" cy="566928"/>
          </a:xfrm>
          <a:prstGeom prst="roundRect">
            <a:avLst/>
          </a:prstGeom>
          <a:solidFill>
            <a:srgbClr val="145B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37BC06FC-2E21-15A6-758B-DC9CC92FD061}"/>
              </a:ext>
            </a:extLst>
          </p:cNvPr>
          <p:cNvSpPr txBox="1"/>
          <p:nvPr/>
        </p:nvSpPr>
        <p:spPr>
          <a:xfrm>
            <a:off x="600667" y="4984124"/>
            <a:ext cx="566928" cy="215444"/>
          </a:xfrm>
          <a:prstGeom prst="rect">
            <a:avLst/>
          </a:prstGeom>
          <a:noFill/>
          <a:ln>
            <a:noFill/>
          </a:ln>
        </p:spPr>
        <p:txBody>
          <a:bodyPr wrap="square">
            <a:spAutoFit/>
          </a:bodyPr>
          <a:lstStyle/>
          <a:p>
            <a:pPr algn="ctr"/>
            <a:r>
              <a:rPr sz="800" b="1">
                <a:solidFill>
                  <a:srgbClr val="FFFFFF"/>
                </a:solidFill>
                <a:latin typeface="Arial" panose="020B0604020202020204" pitchFamily="34" charset="0"/>
                <a:cs typeface="Arial" panose="020B0604020202020204" pitchFamily="34" charset="0"/>
              </a:rPr>
              <a:t>02</a:t>
            </a:r>
          </a:p>
        </p:txBody>
      </p:sp>
      <p:sp>
        <p:nvSpPr>
          <p:cNvPr id="24" name="TextBox 23">
            <a:extLst>
              <a:ext uri="{FF2B5EF4-FFF2-40B4-BE49-F238E27FC236}">
                <a16:creationId xmlns:a16="http://schemas.microsoft.com/office/drawing/2014/main" id="{75494DDD-D5ED-126B-543E-4F9179676AFE}"/>
              </a:ext>
            </a:extLst>
          </p:cNvPr>
          <p:cNvSpPr txBox="1"/>
          <p:nvPr/>
        </p:nvSpPr>
        <p:spPr>
          <a:xfrm>
            <a:off x="1251048" y="4967156"/>
            <a:ext cx="1170432" cy="261610"/>
          </a:xfrm>
          <a:prstGeom prst="rect">
            <a:avLst/>
          </a:prstGeom>
          <a:noFill/>
          <a:ln>
            <a:noFill/>
          </a:ln>
        </p:spPr>
        <p:txBody>
          <a:bodyPr wrap="square">
            <a:spAutoFit/>
          </a:bodyPr>
          <a:lstStyle/>
          <a:p>
            <a:pPr algn="l"/>
            <a:r>
              <a:rPr sz="1100" b="1" dirty="0">
                <a:solidFill>
                  <a:srgbClr val="145B7D"/>
                </a:solidFill>
                <a:latin typeface="Arial" panose="020B0604020202020204" pitchFamily="34" charset="0"/>
                <a:cs typeface="Arial" panose="020B0604020202020204" pitchFamily="34" charset="0"/>
              </a:rPr>
              <a:t>STRENGTHEN</a:t>
            </a:r>
          </a:p>
        </p:txBody>
      </p:sp>
      <p:sp>
        <p:nvSpPr>
          <p:cNvPr id="25" name="TextBox 24">
            <a:extLst>
              <a:ext uri="{FF2B5EF4-FFF2-40B4-BE49-F238E27FC236}">
                <a16:creationId xmlns:a16="http://schemas.microsoft.com/office/drawing/2014/main" id="{7FFE583E-B56E-52D9-2C2A-8A2043A69BFA}"/>
              </a:ext>
            </a:extLst>
          </p:cNvPr>
          <p:cNvSpPr txBox="1"/>
          <p:nvPr/>
        </p:nvSpPr>
        <p:spPr>
          <a:xfrm>
            <a:off x="2354214" y="4824265"/>
            <a:ext cx="4039231" cy="600164"/>
          </a:xfrm>
          <a:prstGeom prst="rect">
            <a:avLst/>
          </a:prstGeom>
          <a:noFill/>
          <a:ln>
            <a:noFill/>
          </a:ln>
        </p:spPr>
        <p:txBody>
          <a:bodyPr wrap="square">
            <a:spAutoFit/>
          </a:bodyPr>
          <a:lstStyle/>
          <a:p>
            <a:r>
              <a:rPr lang="en-US" sz="1100" dirty="0">
                <a:latin typeface="Arial" panose="020B0604020202020204" pitchFamily="34" charset="0"/>
                <a:cs typeface="Arial" panose="020B0604020202020204" pitchFamily="34" charset="0"/>
              </a:rPr>
              <a:t>Strengthen coordination, procurement, and sustainable funding to support timely and equitable implementation of adult vaccines. </a:t>
            </a:r>
            <a:endParaRPr sz="1100" b="0" dirty="0">
              <a:solidFill>
                <a:srgbClr val="24404F"/>
              </a:solidFill>
              <a:latin typeface="Arial" panose="020B0604020202020204" pitchFamily="34" charset="0"/>
              <a:cs typeface="Arial" panose="020B0604020202020204" pitchFamily="34" charset="0"/>
            </a:endParaRPr>
          </a:p>
        </p:txBody>
      </p:sp>
      <p:sp>
        <p:nvSpPr>
          <p:cNvPr id="39" name="Rounded Rectangle 38">
            <a:extLst>
              <a:ext uri="{FF2B5EF4-FFF2-40B4-BE49-F238E27FC236}">
                <a16:creationId xmlns:a16="http://schemas.microsoft.com/office/drawing/2014/main" id="{B9EAF6E3-2B4C-3479-94A4-1C88ACD452AA}"/>
              </a:ext>
            </a:extLst>
          </p:cNvPr>
          <p:cNvSpPr/>
          <p:nvPr/>
        </p:nvSpPr>
        <p:spPr>
          <a:xfrm>
            <a:off x="509961" y="8669021"/>
            <a:ext cx="5925312" cy="682026"/>
          </a:xfrm>
          <a:prstGeom prst="roundRect">
            <a:avLst/>
          </a:prstGeom>
          <a:solidFill>
            <a:srgbClr val="DDEE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232D7B30-3649-7ADF-035C-FC41663B70B1}"/>
              </a:ext>
            </a:extLst>
          </p:cNvPr>
          <p:cNvSpPr txBox="1"/>
          <p:nvPr/>
        </p:nvSpPr>
        <p:spPr>
          <a:xfrm>
            <a:off x="679095" y="8825368"/>
            <a:ext cx="1135703" cy="369332"/>
          </a:xfrm>
          <a:prstGeom prst="rect">
            <a:avLst/>
          </a:prstGeom>
          <a:noFill/>
          <a:ln>
            <a:noFill/>
          </a:ln>
        </p:spPr>
        <p:txBody>
          <a:bodyPr wrap="square">
            <a:spAutoFit/>
          </a:bodyPr>
          <a:lstStyle/>
          <a:p>
            <a:pPr algn="l"/>
            <a:r>
              <a:rPr sz="900" b="1" dirty="0">
                <a:solidFill>
                  <a:srgbClr val="135B7D"/>
                </a:solidFill>
                <a:latin typeface="Arial" panose="020B0604020202020204" pitchFamily="34" charset="0"/>
                <a:cs typeface="Arial" panose="020B0604020202020204" pitchFamily="34" charset="0"/>
              </a:rPr>
              <a:t>EXPLORE THE FULL </a:t>
            </a:r>
            <a:r>
              <a:rPr sz="900" b="1" dirty="0">
                <a:solidFill>
                  <a:srgbClr val="135B7D"/>
                </a:solidFill>
                <a:latin typeface="Arial" panose="020B0604020202020204" pitchFamily="34" charset="0"/>
                <a:cs typeface="Arial" panose="020B0604020202020204" pitchFamily="34" charset="0"/>
                <a:hlinkClick r:id="rId3"/>
              </a:rPr>
              <a:t>REPORT</a:t>
            </a:r>
            <a:endParaRPr sz="900" b="1" dirty="0">
              <a:solidFill>
                <a:srgbClr val="135B7D"/>
              </a:solidFill>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A7818808-4A41-7C3D-2D3E-EE660C9E7CCD}"/>
              </a:ext>
            </a:extLst>
          </p:cNvPr>
          <p:cNvSpPr txBox="1"/>
          <p:nvPr/>
        </p:nvSpPr>
        <p:spPr>
          <a:xfrm>
            <a:off x="2348269" y="8778212"/>
            <a:ext cx="4297680" cy="430887"/>
          </a:xfrm>
          <a:prstGeom prst="rect">
            <a:avLst/>
          </a:prstGeom>
          <a:noFill/>
          <a:ln>
            <a:noFill/>
          </a:ln>
        </p:spPr>
        <p:txBody>
          <a:bodyPr wrap="square">
            <a:spAutoFit/>
          </a:bodyPr>
          <a:lstStyle/>
          <a:p>
            <a:pPr algn="l"/>
            <a:r>
              <a:rPr sz="1100" b="1" dirty="0">
                <a:solidFill>
                  <a:srgbClr val="145B7D"/>
                </a:solidFill>
                <a:latin typeface="Arial" panose="020B0604020202020204" pitchFamily="34" charset="0"/>
                <a:cs typeface="Arial" panose="020B0604020202020204" pitchFamily="34" charset="0"/>
                <a:hlinkClick r:id="rId4"/>
              </a:rPr>
              <a:t>Toward Harmonized Adult Vaccination Schedules Across Canada →</a:t>
            </a:r>
            <a:endParaRPr sz="1100" b="1" dirty="0">
              <a:solidFill>
                <a:srgbClr val="145B7D"/>
              </a:solidFill>
              <a:latin typeface="Arial" panose="020B0604020202020204" pitchFamily="34" charset="0"/>
              <a:cs typeface="Arial" panose="020B0604020202020204" pitchFamily="34" charset="0"/>
            </a:endParaRPr>
          </a:p>
        </p:txBody>
      </p:sp>
      <p:sp>
        <p:nvSpPr>
          <p:cNvPr id="44" name="Rounded Rectangle 43">
            <a:extLst>
              <a:ext uri="{FF2B5EF4-FFF2-40B4-BE49-F238E27FC236}">
                <a16:creationId xmlns:a16="http://schemas.microsoft.com/office/drawing/2014/main" id="{A4FD3D3F-4F7B-7601-F91A-8FF55A536585}"/>
              </a:ext>
            </a:extLst>
          </p:cNvPr>
          <p:cNvSpPr/>
          <p:nvPr/>
        </p:nvSpPr>
        <p:spPr>
          <a:xfrm>
            <a:off x="539442" y="5672804"/>
            <a:ext cx="5866349" cy="775387"/>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6" name="Rounded Rectangle 25">
            <a:extLst>
              <a:ext uri="{FF2B5EF4-FFF2-40B4-BE49-F238E27FC236}">
                <a16:creationId xmlns:a16="http://schemas.microsoft.com/office/drawing/2014/main" id="{C9A0E2D4-43B1-6C62-5739-620F302A2EEF}"/>
              </a:ext>
            </a:extLst>
          </p:cNvPr>
          <p:cNvSpPr/>
          <p:nvPr/>
        </p:nvSpPr>
        <p:spPr>
          <a:xfrm>
            <a:off x="600667" y="5780292"/>
            <a:ext cx="566928" cy="566928"/>
          </a:xfrm>
          <a:prstGeom prst="roundRect">
            <a:avLst/>
          </a:prstGeom>
          <a:solidFill>
            <a:srgbClr val="2C8D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7ADD8C1C-2972-4CE5-2FAC-AF362B37563B}"/>
              </a:ext>
            </a:extLst>
          </p:cNvPr>
          <p:cNvSpPr txBox="1"/>
          <p:nvPr/>
        </p:nvSpPr>
        <p:spPr>
          <a:xfrm>
            <a:off x="600667" y="5954028"/>
            <a:ext cx="566928" cy="215444"/>
          </a:xfrm>
          <a:prstGeom prst="rect">
            <a:avLst/>
          </a:prstGeom>
          <a:noFill/>
          <a:ln>
            <a:noFill/>
          </a:ln>
        </p:spPr>
        <p:txBody>
          <a:bodyPr wrap="square">
            <a:spAutoFit/>
          </a:bodyPr>
          <a:lstStyle/>
          <a:p>
            <a:pPr algn="ctr"/>
            <a:r>
              <a:rPr sz="800" b="1">
                <a:solidFill>
                  <a:srgbClr val="FFFFFF"/>
                </a:solidFill>
                <a:latin typeface="Arial" panose="020B0604020202020204" pitchFamily="34" charset="0"/>
                <a:cs typeface="Arial" panose="020B0604020202020204" pitchFamily="34" charset="0"/>
              </a:rPr>
              <a:t>03</a:t>
            </a:r>
          </a:p>
        </p:txBody>
      </p:sp>
      <p:sp>
        <p:nvSpPr>
          <p:cNvPr id="28" name="TextBox 27">
            <a:extLst>
              <a:ext uri="{FF2B5EF4-FFF2-40B4-BE49-F238E27FC236}">
                <a16:creationId xmlns:a16="http://schemas.microsoft.com/office/drawing/2014/main" id="{696E02EE-8B43-7B3A-986F-A6A8E14A5FEC}"/>
              </a:ext>
            </a:extLst>
          </p:cNvPr>
          <p:cNvSpPr txBox="1"/>
          <p:nvPr/>
        </p:nvSpPr>
        <p:spPr>
          <a:xfrm>
            <a:off x="1271122" y="5948670"/>
            <a:ext cx="1170432" cy="261610"/>
          </a:xfrm>
          <a:prstGeom prst="rect">
            <a:avLst/>
          </a:prstGeom>
          <a:noFill/>
          <a:ln>
            <a:noFill/>
          </a:ln>
        </p:spPr>
        <p:txBody>
          <a:bodyPr wrap="square">
            <a:spAutoFit/>
          </a:bodyPr>
          <a:lstStyle/>
          <a:p>
            <a:pPr algn="l"/>
            <a:r>
              <a:rPr sz="1100" b="1" dirty="0">
                <a:solidFill>
                  <a:srgbClr val="2C8DA5"/>
                </a:solidFill>
                <a:latin typeface="Arial" panose="020B0604020202020204" pitchFamily="34" charset="0"/>
                <a:cs typeface="Arial" panose="020B0604020202020204" pitchFamily="34" charset="0"/>
              </a:rPr>
              <a:t>MODERNIZE</a:t>
            </a:r>
          </a:p>
        </p:txBody>
      </p:sp>
      <p:sp>
        <p:nvSpPr>
          <p:cNvPr id="29" name="TextBox 28">
            <a:extLst>
              <a:ext uri="{FF2B5EF4-FFF2-40B4-BE49-F238E27FC236}">
                <a16:creationId xmlns:a16="http://schemas.microsoft.com/office/drawing/2014/main" id="{B8AFC5DB-7834-A3AF-7BEE-EA9115AD305D}"/>
              </a:ext>
            </a:extLst>
          </p:cNvPr>
          <p:cNvSpPr txBox="1"/>
          <p:nvPr/>
        </p:nvSpPr>
        <p:spPr>
          <a:xfrm>
            <a:off x="2354214" y="5785494"/>
            <a:ext cx="4129425" cy="600164"/>
          </a:xfrm>
          <a:prstGeom prst="rect">
            <a:avLst/>
          </a:prstGeom>
          <a:noFill/>
          <a:ln>
            <a:noFill/>
          </a:ln>
        </p:spPr>
        <p:txBody>
          <a:bodyPr wrap="square">
            <a:spAutoFit/>
          </a:bodyPr>
          <a:lstStyle/>
          <a:p>
            <a:r>
              <a:rPr lang="en-US" sz="1100" dirty="0">
                <a:latin typeface="Arial" panose="020B0604020202020204" pitchFamily="34" charset="0"/>
                <a:cs typeface="Arial" panose="020B0604020202020204" pitchFamily="34" charset="0"/>
              </a:rPr>
              <a:t>Modernize vaccine delivery by expanding access through pharmacies and community providers, improving immunization registries, and reducing administrative barriers.</a:t>
            </a:r>
            <a:endParaRPr sz="1100" b="0" dirty="0">
              <a:solidFill>
                <a:srgbClr val="24404F"/>
              </a:solidFill>
              <a:latin typeface="Arial" panose="020B0604020202020204" pitchFamily="34" charset="0"/>
              <a:cs typeface="Arial" panose="020B0604020202020204" pitchFamily="34" charset="0"/>
            </a:endParaRPr>
          </a:p>
        </p:txBody>
      </p:sp>
      <p:sp>
        <p:nvSpPr>
          <p:cNvPr id="45" name="Rounded Rectangle 44">
            <a:extLst>
              <a:ext uri="{FF2B5EF4-FFF2-40B4-BE49-F238E27FC236}">
                <a16:creationId xmlns:a16="http://schemas.microsoft.com/office/drawing/2014/main" id="{79013144-2801-C076-CE2D-8589D82CCF16}"/>
              </a:ext>
            </a:extLst>
          </p:cNvPr>
          <p:cNvSpPr/>
          <p:nvPr/>
        </p:nvSpPr>
        <p:spPr>
          <a:xfrm>
            <a:off x="531298" y="6646373"/>
            <a:ext cx="5866349" cy="775387"/>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0" name="Rounded Rectangle 29">
            <a:extLst>
              <a:ext uri="{FF2B5EF4-FFF2-40B4-BE49-F238E27FC236}">
                <a16:creationId xmlns:a16="http://schemas.microsoft.com/office/drawing/2014/main" id="{D62C2429-6355-A31A-1FEC-54756AD73CEF}"/>
              </a:ext>
            </a:extLst>
          </p:cNvPr>
          <p:cNvSpPr/>
          <p:nvPr/>
        </p:nvSpPr>
        <p:spPr>
          <a:xfrm>
            <a:off x="636189" y="6762690"/>
            <a:ext cx="566928" cy="566928"/>
          </a:xfrm>
          <a:prstGeom prst="roundRect">
            <a:avLst/>
          </a:prstGeom>
          <a:solidFill>
            <a:srgbClr val="E454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7F102E3C-B9CC-C400-7F2E-3D622DDBFCFF}"/>
              </a:ext>
            </a:extLst>
          </p:cNvPr>
          <p:cNvSpPr txBox="1"/>
          <p:nvPr/>
        </p:nvSpPr>
        <p:spPr>
          <a:xfrm>
            <a:off x="636189" y="6936426"/>
            <a:ext cx="566928" cy="215444"/>
          </a:xfrm>
          <a:prstGeom prst="rect">
            <a:avLst/>
          </a:prstGeom>
          <a:noFill/>
          <a:ln>
            <a:noFill/>
          </a:ln>
        </p:spPr>
        <p:txBody>
          <a:bodyPr wrap="square">
            <a:spAutoFit/>
          </a:bodyPr>
          <a:lstStyle/>
          <a:p>
            <a:pPr algn="ctr"/>
            <a:r>
              <a:rPr sz="800" b="1">
                <a:solidFill>
                  <a:srgbClr val="FFFFFF"/>
                </a:solidFill>
                <a:latin typeface="Arial" panose="020B0604020202020204" pitchFamily="34" charset="0"/>
                <a:cs typeface="Arial" panose="020B0604020202020204" pitchFamily="34" charset="0"/>
              </a:rPr>
              <a:t>04</a:t>
            </a:r>
          </a:p>
        </p:txBody>
      </p:sp>
      <p:sp>
        <p:nvSpPr>
          <p:cNvPr id="32" name="TextBox 31">
            <a:extLst>
              <a:ext uri="{FF2B5EF4-FFF2-40B4-BE49-F238E27FC236}">
                <a16:creationId xmlns:a16="http://schemas.microsoft.com/office/drawing/2014/main" id="{201D41F3-6BEB-106E-056B-0ED75B41228C}"/>
              </a:ext>
            </a:extLst>
          </p:cNvPr>
          <p:cNvSpPr txBox="1"/>
          <p:nvPr/>
        </p:nvSpPr>
        <p:spPr>
          <a:xfrm>
            <a:off x="1306644" y="6921464"/>
            <a:ext cx="1170432" cy="261610"/>
          </a:xfrm>
          <a:prstGeom prst="rect">
            <a:avLst/>
          </a:prstGeom>
          <a:noFill/>
          <a:ln>
            <a:noFill/>
          </a:ln>
        </p:spPr>
        <p:txBody>
          <a:bodyPr wrap="square">
            <a:spAutoFit/>
          </a:bodyPr>
          <a:lstStyle/>
          <a:p>
            <a:pPr algn="l"/>
            <a:r>
              <a:rPr sz="1100" b="1" dirty="0">
                <a:solidFill>
                  <a:srgbClr val="E45458"/>
                </a:solidFill>
                <a:latin typeface="Arial" panose="020B0604020202020204" pitchFamily="34" charset="0"/>
                <a:cs typeface="Arial" panose="020B0604020202020204" pitchFamily="34" charset="0"/>
              </a:rPr>
              <a:t>EMBED</a:t>
            </a:r>
          </a:p>
        </p:txBody>
      </p:sp>
      <p:sp>
        <p:nvSpPr>
          <p:cNvPr id="33" name="TextBox 32">
            <a:extLst>
              <a:ext uri="{FF2B5EF4-FFF2-40B4-BE49-F238E27FC236}">
                <a16:creationId xmlns:a16="http://schemas.microsoft.com/office/drawing/2014/main" id="{B80D2803-4E76-5946-9863-F31C27C8868E}"/>
              </a:ext>
            </a:extLst>
          </p:cNvPr>
          <p:cNvSpPr txBox="1"/>
          <p:nvPr/>
        </p:nvSpPr>
        <p:spPr>
          <a:xfrm>
            <a:off x="2389736" y="6757558"/>
            <a:ext cx="4039230" cy="600164"/>
          </a:xfrm>
          <a:prstGeom prst="rect">
            <a:avLst/>
          </a:prstGeom>
          <a:noFill/>
          <a:ln>
            <a:noFill/>
          </a:ln>
        </p:spPr>
        <p:txBody>
          <a:bodyPr wrap="square">
            <a:spAutoFit/>
          </a:bodyPr>
          <a:lstStyle/>
          <a:p>
            <a:r>
              <a:rPr lang="en-US" sz="1100" dirty="0">
                <a:latin typeface="Arial" panose="020B0604020202020204" pitchFamily="34" charset="0"/>
                <a:cs typeface="Arial" panose="020B0604020202020204" pitchFamily="34" charset="0"/>
              </a:rPr>
              <a:t>Embed patient and community voices in immunization policy and program design, supported by transparent communication.</a:t>
            </a:r>
            <a:endParaRPr sz="800" b="0" dirty="0">
              <a:solidFill>
                <a:srgbClr val="24404F"/>
              </a:solidFill>
              <a:latin typeface="Arial" panose="020B0604020202020204" pitchFamily="34" charset="0"/>
              <a:cs typeface="Arial" panose="020B0604020202020204" pitchFamily="34" charset="0"/>
            </a:endParaRPr>
          </a:p>
        </p:txBody>
      </p:sp>
      <p:sp>
        <p:nvSpPr>
          <p:cNvPr id="46" name="Rounded Rectangle 45">
            <a:extLst>
              <a:ext uri="{FF2B5EF4-FFF2-40B4-BE49-F238E27FC236}">
                <a16:creationId xmlns:a16="http://schemas.microsoft.com/office/drawing/2014/main" id="{7E33F341-F905-3A7F-82B8-62E05F661472}"/>
              </a:ext>
            </a:extLst>
          </p:cNvPr>
          <p:cNvSpPr/>
          <p:nvPr/>
        </p:nvSpPr>
        <p:spPr>
          <a:xfrm>
            <a:off x="539441" y="7663742"/>
            <a:ext cx="5866349" cy="775387"/>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4" name="Rounded Rectangle 33">
            <a:extLst>
              <a:ext uri="{FF2B5EF4-FFF2-40B4-BE49-F238E27FC236}">
                <a16:creationId xmlns:a16="http://schemas.microsoft.com/office/drawing/2014/main" id="{C55DC8C0-B20A-C9F0-14DA-24D914B3FE30}"/>
              </a:ext>
            </a:extLst>
          </p:cNvPr>
          <p:cNvSpPr/>
          <p:nvPr/>
        </p:nvSpPr>
        <p:spPr>
          <a:xfrm>
            <a:off x="605605" y="7773980"/>
            <a:ext cx="566928" cy="566928"/>
          </a:xfrm>
          <a:prstGeom prst="roundRect">
            <a:avLst/>
          </a:prstGeom>
          <a:solidFill>
            <a:srgbClr val="2C8D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100A8CED-7D72-856F-1D9D-E171F125B881}"/>
              </a:ext>
            </a:extLst>
          </p:cNvPr>
          <p:cNvSpPr txBox="1"/>
          <p:nvPr/>
        </p:nvSpPr>
        <p:spPr>
          <a:xfrm>
            <a:off x="605605" y="7947716"/>
            <a:ext cx="566928" cy="215444"/>
          </a:xfrm>
          <a:prstGeom prst="rect">
            <a:avLst/>
          </a:prstGeom>
          <a:noFill/>
          <a:ln>
            <a:noFill/>
          </a:ln>
        </p:spPr>
        <p:txBody>
          <a:bodyPr wrap="square">
            <a:spAutoFit/>
          </a:bodyPr>
          <a:lstStyle/>
          <a:p>
            <a:pPr algn="ctr"/>
            <a:r>
              <a:rPr sz="800" b="1">
                <a:solidFill>
                  <a:srgbClr val="FFFFFF"/>
                </a:solidFill>
                <a:latin typeface="Arial" panose="020B0604020202020204" pitchFamily="34" charset="0"/>
                <a:cs typeface="Arial" panose="020B0604020202020204" pitchFamily="34" charset="0"/>
              </a:rPr>
              <a:t>05</a:t>
            </a:r>
          </a:p>
        </p:txBody>
      </p:sp>
      <p:sp>
        <p:nvSpPr>
          <p:cNvPr id="36" name="TextBox 35">
            <a:extLst>
              <a:ext uri="{FF2B5EF4-FFF2-40B4-BE49-F238E27FC236}">
                <a16:creationId xmlns:a16="http://schemas.microsoft.com/office/drawing/2014/main" id="{357181E1-5D4D-B100-F9E4-C783863CE2A0}"/>
              </a:ext>
            </a:extLst>
          </p:cNvPr>
          <p:cNvSpPr txBox="1"/>
          <p:nvPr/>
        </p:nvSpPr>
        <p:spPr>
          <a:xfrm>
            <a:off x="1276060" y="7928628"/>
            <a:ext cx="1170432" cy="261610"/>
          </a:xfrm>
          <a:prstGeom prst="rect">
            <a:avLst/>
          </a:prstGeom>
          <a:noFill/>
          <a:ln>
            <a:noFill/>
          </a:ln>
        </p:spPr>
        <p:txBody>
          <a:bodyPr wrap="square">
            <a:spAutoFit/>
          </a:bodyPr>
          <a:lstStyle/>
          <a:p>
            <a:pPr algn="l"/>
            <a:r>
              <a:rPr sz="1100" b="1" dirty="0">
                <a:solidFill>
                  <a:srgbClr val="2C8DA5"/>
                </a:solidFill>
                <a:latin typeface="Arial" panose="020B0604020202020204" pitchFamily="34" charset="0"/>
                <a:cs typeface="Arial" panose="020B0604020202020204" pitchFamily="34" charset="0"/>
              </a:rPr>
              <a:t>ESTABLISH</a:t>
            </a:r>
          </a:p>
        </p:txBody>
      </p:sp>
      <p:sp>
        <p:nvSpPr>
          <p:cNvPr id="37" name="TextBox 36">
            <a:extLst>
              <a:ext uri="{FF2B5EF4-FFF2-40B4-BE49-F238E27FC236}">
                <a16:creationId xmlns:a16="http://schemas.microsoft.com/office/drawing/2014/main" id="{D5F6F021-7FBB-06E0-0942-EAD41F4D14A0}"/>
              </a:ext>
            </a:extLst>
          </p:cNvPr>
          <p:cNvSpPr txBox="1"/>
          <p:nvPr/>
        </p:nvSpPr>
        <p:spPr>
          <a:xfrm>
            <a:off x="2359152" y="7758674"/>
            <a:ext cx="4046638" cy="600164"/>
          </a:xfrm>
          <a:prstGeom prst="rect">
            <a:avLst/>
          </a:prstGeom>
          <a:noFill/>
          <a:ln>
            <a:noFill/>
          </a:ln>
        </p:spPr>
        <p:txBody>
          <a:bodyPr wrap="square">
            <a:spAutoFit/>
          </a:bodyPr>
          <a:lstStyle/>
          <a:p>
            <a:r>
              <a:rPr lang="en-US" sz="1100" dirty="0">
                <a:latin typeface="Arial" panose="020B0604020202020204" pitchFamily="34" charset="0"/>
                <a:cs typeface="Arial" panose="020B0604020202020204" pitchFamily="34" charset="0"/>
              </a:rPr>
              <a:t>Establish national monitoring and accountability mechanisms, including indicators, measurable targets, and routine public reporting. </a:t>
            </a:r>
            <a:endParaRPr sz="1100" b="0" dirty="0">
              <a:solidFill>
                <a:srgbClr val="24404F"/>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8DCBD7A-FD51-D633-823F-D04C8813FC1D}"/>
              </a:ext>
            </a:extLst>
          </p:cNvPr>
          <p:cNvSpPr txBox="1"/>
          <p:nvPr/>
        </p:nvSpPr>
        <p:spPr>
          <a:xfrm>
            <a:off x="6129020" y="9592056"/>
            <a:ext cx="320040" cy="228600"/>
          </a:xfrm>
          <a:prstGeom prst="rect">
            <a:avLst/>
          </a:prstGeom>
          <a:noFill/>
          <a:ln>
            <a:noFill/>
          </a:ln>
        </p:spPr>
        <p:txBody>
          <a:bodyPr wrap="square" anchor="t">
            <a:spAutoFit/>
          </a:bodyPr>
          <a:lstStyle/>
          <a:p>
            <a:pPr algn="r"/>
            <a:r>
              <a:rPr sz="850" b="1" i="0" dirty="0">
                <a:solidFill>
                  <a:srgbClr val="145B7D"/>
                </a:solidFill>
                <a:latin typeface="Arial" panose="020B0604020202020204" pitchFamily="34" charset="0"/>
                <a:cs typeface="Arial" panose="020B0604020202020204" pitchFamily="34" charset="0"/>
              </a:rPr>
              <a:t>0</a:t>
            </a:r>
            <a:r>
              <a:rPr lang="en-CA" sz="850" b="1" i="0" dirty="0">
                <a:solidFill>
                  <a:srgbClr val="145B7D"/>
                </a:solidFill>
                <a:latin typeface="Arial" panose="020B0604020202020204" pitchFamily="34" charset="0"/>
                <a:cs typeface="Arial" panose="020B0604020202020204" pitchFamily="34" charset="0"/>
              </a:rPr>
              <a:t>8</a:t>
            </a:r>
            <a:endParaRPr sz="850" b="1" i="0" dirty="0">
              <a:solidFill>
                <a:srgbClr val="145B7D"/>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3EFCD10A-7F2E-AF6A-3923-E9EDACECE6A9}"/>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E298EDA-705F-EA63-C196-37AA3CA7DF6E}"/>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
        <p:nvSpPr>
          <p:cNvPr id="7" name="Rounded Rectangle 6">
            <a:extLst>
              <a:ext uri="{FF2B5EF4-FFF2-40B4-BE49-F238E27FC236}">
                <a16:creationId xmlns:a16="http://schemas.microsoft.com/office/drawing/2014/main" id="{F0EB214D-E4A8-93D9-9634-3090113C66EF}"/>
              </a:ext>
            </a:extLst>
          </p:cNvPr>
          <p:cNvSpPr/>
          <p:nvPr/>
        </p:nvSpPr>
        <p:spPr>
          <a:xfrm>
            <a:off x="502920" y="1337742"/>
            <a:ext cx="5713164" cy="1189538"/>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EA852688-B606-28D8-0F8F-11B5E50EE8C6}"/>
              </a:ext>
            </a:extLst>
          </p:cNvPr>
          <p:cNvSpPr txBox="1"/>
          <p:nvPr/>
        </p:nvSpPr>
        <p:spPr>
          <a:xfrm>
            <a:off x="565715" y="1382043"/>
            <a:ext cx="5565489" cy="261610"/>
          </a:xfrm>
          <a:prstGeom prst="rect">
            <a:avLst/>
          </a:prstGeom>
          <a:noFill/>
        </p:spPr>
        <p:txBody>
          <a:bodyPr wrap="square">
            <a:spAutoFit/>
          </a:bodyPr>
          <a:lstStyle/>
          <a:p>
            <a:pPr algn="l"/>
            <a:r>
              <a:rPr lang="en-CA" sz="1100" b="1" dirty="0">
                <a:solidFill>
                  <a:srgbClr val="2C8DA5"/>
                </a:solidFill>
                <a:latin typeface="Arial" panose="020B0604020202020204" pitchFamily="34" charset="0"/>
                <a:cs typeface="Arial" panose="020B0604020202020204" pitchFamily="34" charset="0"/>
              </a:rPr>
              <a:t>TOWARD HARMONIZED ADULT VACCINATION SCHEDULES ACROSS CANADA</a:t>
            </a:r>
          </a:p>
        </p:txBody>
      </p:sp>
      <p:sp>
        <p:nvSpPr>
          <p:cNvPr id="9" name="TextBox 8">
            <a:extLst>
              <a:ext uri="{FF2B5EF4-FFF2-40B4-BE49-F238E27FC236}">
                <a16:creationId xmlns:a16="http://schemas.microsoft.com/office/drawing/2014/main" id="{F8D3393B-1474-BD3E-724A-9B67718449DB}"/>
              </a:ext>
            </a:extLst>
          </p:cNvPr>
          <p:cNvSpPr txBox="1"/>
          <p:nvPr/>
        </p:nvSpPr>
        <p:spPr>
          <a:xfrm>
            <a:off x="641916" y="1626489"/>
            <a:ext cx="5574168" cy="938719"/>
          </a:xfrm>
          <a:prstGeom prst="rect">
            <a:avLst/>
          </a:prstGeom>
          <a:noFill/>
        </p:spPr>
        <p:txBody>
          <a:bodyPr wrap="square">
            <a:spAutoFit/>
          </a:bodyPr>
          <a:lstStyle/>
          <a:p>
            <a:pPr fontAlgn="base"/>
            <a:r>
              <a:rPr lang="en-US" sz="1100" b="1" dirty="0">
                <a:solidFill>
                  <a:srgbClr val="135B7D"/>
                </a:solidFill>
                <a:latin typeface="Arial" panose="020B0604020202020204" pitchFamily="34" charset="0"/>
                <a:cs typeface="Arial" panose="020B0604020202020204" pitchFamily="34" charset="0"/>
              </a:rPr>
              <a:t>IFA conducted a national audit of publicly funded adult vaccination schedules across Canada, alongside a multi-stakeholder Think Tank involving CSOs, healthcare professionals, health economists, immunization experts, public health leaders, and policymakers.</a:t>
            </a:r>
            <a:r>
              <a:rPr lang="en-US" sz="1100" b="1" baseline="30000" dirty="0">
                <a:solidFill>
                  <a:srgbClr val="135B7D"/>
                </a:solidFill>
                <a:latin typeface="Arial" panose="020B0604020202020204" pitchFamily="34" charset="0"/>
                <a:cs typeface="Arial" panose="020B0604020202020204" pitchFamily="34" charset="0"/>
              </a:rPr>
              <a:t>(3)</a:t>
            </a:r>
            <a:r>
              <a:rPr lang="en-CA" sz="1100" b="1" dirty="0">
                <a:solidFill>
                  <a:srgbClr val="135B7D"/>
                </a:solidFill>
                <a:latin typeface="Arial" panose="020B0604020202020204" pitchFamily="34" charset="0"/>
                <a:cs typeface="Arial" panose="020B0604020202020204" pitchFamily="34" charset="0"/>
              </a:rPr>
              <a:t>​ </a:t>
            </a:r>
          </a:p>
          <a:p>
            <a:pPr fontAlgn="base"/>
            <a:endParaRPr lang="en-CA" sz="1100" b="1" dirty="0">
              <a:solidFill>
                <a:srgbClr val="135B7D"/>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A6C725B3-8D7D-D8FC-135F-3B2A0FA3D683}"/>
              </a:ext>
            </a:extLst>
          </p:cNvPr>
          <p:cNvSpPr txBox="1"/>
          <p:nvPr/>
        </p:nvSpPr>
        <p:spPr>
          <a:xfrm>
            <a:off x="171000" y="1738177"/>
            <a:ext cx="438912" cy="261610"/>
          </a:xfrm>
          <a:prstGeom prst="rect">
            <a:avLst/>
          </a:prstGeom>
          <a:noFill/>
        </p:spPr>
        <p:txBody>
          <a:bodyPr wrap="square">
            <a:spAutoFit/>
          </a:bodyPr>
          <a:lstStyle/>
          <a:p>
            <a:pPr algn="l"/>
            <a:r>
              <a:rPr sz="1100" b="1" dirty="0">
                <a:solidFill>
                  <a:srgbClr val="E45458"/>
                </a:solidFill>
                <a:latin typeface="Arial" panose="020B0604020202020204" pitchFamily="34" charset="0"/>
                <a:cs typeface="Arial" panose="020B0604020202020204" pitchFamily="34" charset="0"/>
              </a:rPr>
              <a:t>0</a:t>
            </a:r>
            <a:r>
              <a:rPr lang="en-CA" sz="1100" b="1" dirty="0">
                <a:solidFill>
                  <a:srgbClr val="E45458"/>
                </a:solidFill>
                <a:latin typeface="Arial" panose="020B0604020202020204" pitchFamily="34" charset="0"/>
                <a:cs typeface="Arial" panose="020B0604020202020204" pitchFamily="34" charset="0"/>
              </a:rPr>
              <a:t>3</a:t>
            </a:r>
            <a:endParaRPr sz="1100" b="1" dirty="0">
              <a:solidFill>
                <a:srgbClr val="E45458"/>
              </a:solidFill>
              <a:latin typeface="Arial" panose="020B0604020202020204" pitchFamily="34" charset="0"/>
              <a:cs typeface="Arial" panose="020B0604020202020204" pitchFamily="34" charset="0"/>
            </a:endParaRPr>
          </a:p>
        </p:txBody>
      </p:sp>
      <p:sp>
        <p:nvSpPr>
          <p:cNvPr id="52" name="Rounded Rectangle 51">
            <a:extLst>
              <a:ext uri="{FF2B5EF4-FFF2-40B4-BE49-F238E27FC236}">
                <a16:creationId xmlns:a16="http://schemas.microsoft.com/office/drawing/2014/main" id="{668733B1-6FD4-5529-7A80-C37EF3D1735E}"/>
              </a:ext>
            </a:extLst>
          </p:cNvPr>
          <p:cNvSpPr/>
          <p:nvPr/>
        </p:nvSpPr>
        <p:spPr>
          <a:xfrm>
            <a:off x="796856" y="2430911"/>
            <a:ext cx="5652204" cy="821971"/>
          </a:xfrm>
          <a:prstGeom prst="roundRect">
            <a:avLst/>
          </a:prstGeom>
          <a:solidFill>
            <a:srgbClr val="145B7D"/>
          </a:solidFill>
          <a:ln>
            <a:solidFill>
              <a:srgbClr val="145B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DDEEC5CC-6CF2-9113-8D58-78629FDF397C}"/>
              </a:ext>
            </a:extLst>
          </p:cNvPr>
          <p:cNvSpPr txBox="1"/>
          <p:nvPr/>
        </p:nvSpPr>
        <p:spPr>
          <a:xfrm>
            <a:off x="960474" y="2483441"/>
            <a:ext cx="5246931" cy="769441"/>
          </a:xfrm>
          <a:prstGeom prst="rect">
            <a:avLst/>
          </a:prstGeom>
          <a:noFill/>
          <a:ln>
            <a:noFill/>
          </a:ln>
        </p:spPr>
        <p:txBody>
          <a:bodyPr wrap="square">
            <a:spAutoFit/>
          </a:bodyPr>
          <a:lstStyle/>
          <a:p>
            <a:r>
              <a:rPr lang="en-US" sz="1100" dirty="0">
                <a:solidFill>
                  <a:schemeClr val="bg1"/>
                </a:solidFill>
                <a:latin typeface="Arial" panose="020B0604020202020204" pitchFamily="34" charset="0"/>
                <a:cs typeface="Arial" panose="020B0604020202020204" pitchFamily="34" charset="0"/>
              </a:rPr>
              <a:t>The audit found that access to recommended vaccines often depends on where a person lives, creating inequities, contributing to public confusion, and making it more difficult for healthcare providers to deliver consistent, evidence-based recommendations.</a:t>
            </a:r>
            <a:r>
              <a:rPr lang="en-US" sz="1100" baseline="30000" dirty="0">
                <a:solidFill>
                  <a:schemeClr val="bg1"/>
                </a:solidFill>
                <a:latin typeface="Arial" panose="020B0604020202020204" pitchFamily="34" charset="0"/>
                <a:cs typeface="Arial" panose="020B0604020202020204" pitchFamily="34" charset="0"/>
              </a:rPr>
              <a:t>(3)​ </a:t>
            </a:r>
          </a:p>
        </p:txBody>
      </p:sp>
    </p:spTree>
    <p:extLst>
      <p:ext uri="{BB962C8B-B14F-4D97-AF65-F5344CB8AC3E}">
        <p14:creationId xmlns:p14="http://schemas.microsoft.com/office/powerpoint/2010/main" val="3351804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BE739-E37C-AEC5-EB5F-52B02E98DD7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03CE3E8-B76B-BA4E-D085-519EB17E14B7}"/>
              </a:ext>
            </a:extLst>
          </p:cNvPr>
          <p:cNvSpPr>
            <a:spLocks noGrp="1" noRot="1" noMove="1" noResize="1" noEditPoints="1" noAdjustHandles="1" noChangeArrowheads="1" noChangeShapeType="1"/>
          </p:cNvSpPr>
          <p:nvPr/>
        </p:nvSpPr>
        <p:spPr>
          <a:xfrm>
            <a:off x="0" y="-53340"/>
            <a:ext cx="6858000" cy="9959340"/>
          </a:xfrm>
          <a:prstGeom prst="rect">
            <a:avLst/>
          </a:prstGeom>
          <a:solidFill>
            <a:srgbClr val="F3F7F8"/>
          </a:solidFill>
          <a:ln w="7620">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FAE0499A-3608-901B-43BF-B34017C3A8EF}"/>
              </a:ext>
            </a:extLst>
          </p:cNvPr>
          <p:cNvSpPr txBox="1"/>
          <p:nvPr/>
        </p:nvSpPr>
        <p:spPr>
          <a:xfrm>
            <a:off x="502920" y="444589"/>
            <a:ext cx="4831080" cy="523220"/>
          </a:xfrm>
          <a:prstGeom prst="rect">
            <a:avLst/>
          </a:prstGeom>
          <a:noFill/>
          <a:ln>
            <a:noFill/>
          </a:ln>
        </p:spPr>
        <p:txBody>
          <a:bodyPr wrap="square" anchor="t">
            <a:spAutoFit/>
          </a:bodyPr>
          <a:lstStyle/>
          <a:p>
            <a:pPr algn="l"/>
            <a:r>
              <a:rPr lang="en-CA" sz="2800" b="1" i="0" dirty="0">
                <a:solidFill>
                  <a:srgbClr val="145B7D"/>
                </a:solidFill>
                <a:latin typeface="Arial" panose="020B0604020202020204" pitchFamily="34" charset="0"/>
                <a:cs typeface="Arial" panose="020B0604020202020204" pitchFamily="34" charset="0"/>
              </a:rPr>
              <a:t>Key advocacy messages</a:t>
            </a:r>
            <a:endParaRPr sz="2800" b="1" i="0" dirty="0">
              <a:solidFill>
                <a:srgbClr val="145B7D"/>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2FE47DBE-838A-4D7B-1E7C-72B929505A08}"/>
              </a:ext>
            </a:extLst>
          </p:cNvPr>
          <p:cNvSpPr txBox="1"/>
          <p:nvPr/>
        </p:nvSpPr>
        <p:spPr>
          <a:xfrm>
            <a:off x="502920" y="1034851"/>
            <a:ext cx="5303520" cy="430887"/>
          </a:xfrm>
          <a:prstGeom prst="rect">
            <a:avLst/>
          </a:prstGeom>
          <a:noFill/>
          <a:ln>
            <a:noFill/>
          </a:ln>
        </p:spPr>
        <p:txBody>
          <a:bodyPr wrap="square">
            <a:spAutoFit/>
          </a:bodyPr>
          <a:lstStyle/>
          <a:p>
            <a:r>
              <a:rPr lang="en-US" sz="1100" dirty="0">
                <a:solidFill>
                  <a:srgbClr val="607985"/>
                </a:solidFill>
                <a:latin typeface="Arial" panose="020B0604020202020204" pitchFamily="34" charset="0"/>
                <a:cs typeface="Arial" panose="020B0604020202020204" pitchFamily="34" charset="0"/>
              </a:rPr>
              <a:t>These messages provide a common foundation for advocacy and can be adapted to different audiences and priorities.</a:t>
            </a:r>
            <a:r>
              <a:rPr lang="en-US" sz="1100" baseline="30000" dirty="0">
                <a:solidFill>
                  <a:srgbClr val="607985"/>
                </a:solidFill>
                <a:latin typeface="Arial" panose="020B0604020202020204" pitchFamily="34" charset="0"/>
                <a:cs typeface="Arial" panose="020B0604020202020204" pitchFamily="34" charset="0"/>
              </a:rPr>
              <a:t>(3,7) </a:t>
            </a:r>
            <a:r>
              <a:rPr lang="en-CA" sz="1100" baseline="30000" dirty="0">
                <a:solidFill>
                  <a:srgbClr val="607985"/>
                </a:solidFill>
                <a:latin typeface="Arial" panose="020B0604020202020204" pitchFamily="34" charset="0"/>
                <a:cs typeface="Arial" panose="020B0604020202020204" pitchFamily="34" charset="0"/>
              </a:rPr>
              <a:t>​</a:t>
            </a:r>
            <a:endParaRPr sz="1100" b="0" baseline="30000" dirty="0">
              <a:solidFill>
                <a:srgbClr val="607985"/>
              </a:solidFill>
              <a:latin typeface="Arial" panose="020B0604020202020204" pitchFamily="34" charset="0"/>
              <a:cs typeface="Arial" panose="020B0604020202020204" pitchFamily="34" charset="0"/>
            </a:endParaRPr>
          </a:p>
        </p:txBody>
      </p:sp>
      <p:sp>
        <p:nvSpPr>
          <p:cNvPr id="5" name="Rounded Rectangle 4">
            <a:extLst>
              <a:ext uri="{FF2B5EF4-FFF2-40B4-BE49-F238E27FC236}">
                <a16:creationId xmlns:a16="http://schemas.microsoft.com/office/drawing/2014/main" id="{C243185F-5C81-CEE0-D21B-2BA2AC14E29A}"/>
              </a:ext>
            </a:extLst>
          </p:cNvPr>
          <p:cNvSpPr/>
          <p:nvPr/>
        </p:nvSpPr>
        <p:spPr>
          <a:xfrm>
            <a:off x="536799" y="1877827"/>
            <a:ext cx="5780314" cy="938862"/>
          </a:xfrm>
          <a:prstGeom prst="roundRect">
            <a:avLst/>
          </a:prstGeom>
          <a:solidFill>
            <a:srgbClr val="DDEEF2"/>
          </a:solidFill>
          <a:ln>
            <a:solidFill>
              <a:srgbClr val="DDEE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23FB99BA-F5B7-0C61-BCCF-A0D406C0FB8C}"/>
              </a:ext>
            </a:extLst>
          </p:cNvPr>
          <p:cNvSpPr txBox="1"/>
          <p:nvPr/>
        </p:nvSpPr>
        <p:spPr>
          <a:xfrm>
            <a:off x="725628" y="2018678"/>
            <a:ext cx="5467796" cy="600164"/>
          </a:xfrm>
          <a:prstGeom prst="rect">
            <a:avLst/>
          </a:prstGeom>
          <a:noFill/>
        </p:spPr>
        <p:txBody>
          <a:bodyPr wrap="square">
            <a:spAutoFit/>
          </a:bodyPr>
          <a:lstStyle/>
          <a:p>
            <a:pPr lvl="0" fontAlgn="base"/>
            <a:r>
              <a:rPr lang="en-CA" sz="1100" b="1" dirty="0">
                <a:solidFill>
                  <a:srgbClr val="135B7D"/>
                </a:solidFill>
                <a:latin typeface="Arial" panose="020B0604020202020204" pitchFamily="34" charset="0"/>
                <a:cs typeface="Arial" panose="020B0604020202020204" pitchFamily="34" charset="0"/>
              </a:rPr>
              <a:t>Where someone lives should not determine their access to recommended adult vaccines. </a:t>
            </a:r>
            <a:r>
              <a:rPr lang="en-CA" sz="1100" dirty="0">
                <a:latin typeface="Arial" panose="020B0604020202020204" pitchFamily="34" charset="0"/>
                <a:cs typeface="Arial" panose="020B0604020202020204" pitchFamily="34" charset="0"/>
              </a:rPr>
              <a:t>Canadians continue to face different eligibility criteria, funding policies, and access pathways across provinces and territories, creating barriers to access.</a:t>
            </a:r>
            <a:r>
              <a:rPr lang="en-US" sz="1100" b="1" dirty="0">
                <a:latin typeface="Arial" panose="020B0604020202020204" pitchFamily="34" charset="0"/>
                <a:cs typeface="Arial" panose="020B0604020202020204" pitchFamily="34" charset="0"/>
              </a:rPr>
              <a:t>​</a:t>
            </a:r>
          </a:p>
        </p:txBody>
      </p:sp>
      <p:sp>
        <p:nvSpPr>
          <p:cNvPr id="10" name="Rounded Rectangle 9">
            <a:extLst>
              <a:ext uri="{FF2B5EF4-FFF2-40B4-BE49-F238E27FC236}">
                <a16:creationId xmlns:a16="http://schemas.microsoft.com/office/drawing/2014/main" id="{36F628D8-0FEC-C8C2-ED4F-FAB4242BCFE6}"/>
              </a:ext>
            </a:extLst>
          </p:cNvPr>
          <p:cNvSpPr/>
          <p:nvPr/>
        </p:nvSpPr>
        <p:spPr>
          <a:xfrm>
            <a:off x="536799" y="3231621"/>
            <a:ext cx="5780314" cy="1109965"/>
          </a:xfrm>
          <a:prstGeom prst="roundRect">
            <a:avLst/>
          </a:prstGeom>
          <a:solidFill>
            <a:srgbClr val="DDEEF2"/>
          </a:solidFill>
          <a:ln>
            <a:solidFill>
              <a:srgbClr val="DDEE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37803FC1-66AF-E809-BA37-8219E6DF8F07}"/>
              </a:ext>
            </a:extLst>
          </p:cNvPr>
          <p:cNvSpPr txBox="1"/>
          <p:nvPr/>
        </p:nvSpPr>
        <p:spPr>
          <a:xfrm>
            <a:off x="723584" y="3314051"/>
            <a:ext cx="5467796" cy="938719"/>
          </a:xfrm>
          <a:prstGeom prst="rect">
            <a:avLst/>
          </a:prstGeom>
          <a:noFill/>
        </p:spPr>
        <p:txBody>
          <a:bodyPr wrap="square">
            <a:spAutoFit/>
          </a:bodyPr>
          <a:lstStyle/>
          <a:p>
            <a:pPr lvl="0" fontAlgn="base"/>
            <a:r>
              <a:rPr lang="en-CA" sz="1100" b="1" dirty="0">
                <a:solidFill>
                  <a:srgbClr val="135B7D"/>
                </a:solidFill>
                <a:latin typeface="Arial" panose="020B0604020202020204" pitchFamily="34" charset="0"/>
                <a:cs typeface="Arial" panose="020B0604020202020204" pitchFamily="34" charset="0"/>
              </a:rPr>
              <a:t>National recommendations should translate into equitable access across Canada</a:t>
            </a:r>
            <a:r>
              <a:rPr lang="en-CA" sz="1100" dirty="0">
                <a:solidFill>
                  <a:srgbClr val="135B7D"/>
                </a:solidFill>
                <a:latin typeface="Arial" panose="020B0604020202020204" pitchFamily="34" charset="0"/>
                <a:cs typeface="Arial" panose="020B0604020202020204" pitchFamily="34" charset="0"/>
              </a:rPr>
              <a:t>. </a:t>
            </a:r>
            <a:r>
              <a:rPr lang="en-CA" sz="1100" dirty="0">
                <a:latin typeface="Arial" panose="020B0604020202020204" pitchFamily="34" charset="0"/>
                <a:cs typeface="Arial" panose="020B0604020202020204" pitchFamily="34" charset="0"/>
              </a:rPr>
              <a:t>Aligning provincial and territorial programs with NACI recommendations and standardizing the vaccine access process across Canada would help provide more consistent, evidence-based protection for adults across the country and reduce health inequities. </a:t>
            </a:r>
            <a:r>
              <a:rPr lang="en-US" sz="1100" b="1" dirty="0">
                <a:latin typeface="Arial" panose="020B0604020202020204" pitchFamily="34" charset="0"/>
                <a:cs typeface="Arial" panose="020B0604020202020204" pitchFamily="34" charset="0"/>
              </a:rPr>
              <a:t>​</a:t>
            </a:r>
          </a:p>
        </p:txBody>
      </p:sp>
      <p:sp>
        <p:nvSpPr>
          <p:cNvPr id="12" name="Rounded Rectangle 11">
            <a:extLst>
              <a:ext uri="{FF2B5EF4-FFF2-40B4-BE49-F238E27FC236}">
                <a16:creationId xmlns:a16="http://schemas.microsoft.com/office/drawing/2014/main" id="{26D55A69-F80B-DC96-8B07-C432D90F924A}"/>
              </a:ext>
            </a:extLst>
          </p:cNvPr>
          <p:cNvSpPr/>
          <p:nvPr/>
        </p:nvSpPr>
        <p:spPr>
          <a:xfrm>
            <a:off x="536799" y="4754023"/>
            <a:ext cx="5780314" cy="937191"/>
          </a:xfrm>
          <a:prstGeom prst="roundRect">
            <a:avLst/>
          </a:prstGeom>
          <a:solidFill>
            <a:srgbClr val="DDEEF2"/>
          </a:solidFill>
          <a:ln>
            <a:solidFill>
              <a:srgbClr val="DDEE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549DD7E1-80B2-0AB6-9F70-7265914466F3}"/>
              </a:ext>
            </a:extLst>
          </p:cNvPr>
          <p:cNvSpPr txBox="1"/>
          <p:nvPr/>
        </p:nvSpPr>
        <p:spPr>
          <a:xfrm>
            <a:off x="723584" y="4836453"/>
            <a:ext cx="5467796" cy="769441"/>
          </a:xfrm>
          <a:prstGeom prst="rect">
            <a:avLst/>
          </a:prstGeom>
          <a:noFill/>
        </p:spPr>
        <p:txBody>
          <a:bodyPr wrap="square">
            <a:spAutoFit/>
          </a:bodyPr>
          <a:lstStyle/>
          <a:p>
            <a:pPr lvl="0" fontAlgn="base"/>
            <a:r>
              <a:rPr lang="en-CA" sz="1100" b="1" dirty="0">
                <a:solidFill>
                  <a:srgbClr val="135B7D"/>
                </a:solidFill>
                <a:latin typeface="Arial" panose="020B0604020202020204" pitchFamily="34" charset="0"/>
                <a:cs typeface="Arial" panose="020B0604020202020204" pitchFamily="34" charset="0"/>
              </a:rPr>
              <a:t>Adult immunization should be supported through a life-course approach to prevention</a:t>
            </a:r>
            <a:r>
              <a:rPr lang="en-CA" sz="1100" b="1" dirty="0">
                <a:latin typeface="Arial" panose="020B0604020202020204" pitchFamily="34" charset="0"/>
                <a:cs typeface="Arial" panose="020B0604020202020204" pitchFamily="34" charset="0"/>
              </a:rPr>
              <a:t>. </a:t>
            </a:r>
            <a:r>
              <a:rPr lang="en-CA" sz="1100" dirty="0">
                <a:latin typeface="Arial" panose="020B0604020202020204" pitchFamily="34" charset="0"/>
                <a:cs typeface="Arial" panose="020B0604020202020204" pitchFamily="34" charset="0"/>
              </a:rPr>
              <a:t>Vaccination is not only a childhood intervention - it is an essential component of healthy ageing that helps maintain health, independence, and functional ability throughout adulthood. </a:t>
            </a:r>
            <a:r>
              <a:rPr lang="en-US" sz="1100" b="1" dirty="0">
                <a:latin typeface="Arial" panose="020B0604020202020204" pitchFamily="34" charset="0"/>
                <a:cs typeface="Arial" panose="020B0604020202020204" pitchFamily="34" charset="0"/>
              </a:rPr>
              <a:t>​</a:t>
            </a:r>
          </a:p>
        </p:txBody>
      </p:sp>
      <p:sp>
        <p:nvSpPr>
          <p:cNvPr id="14" name="Rounded Rectangle 13">
            <a:extLst>
              <a:ext uri="{FF2B5EF4-FFF2-40B4-BE49-F238E27FC236}">
                <a16:creationId xmlns:a16="http://schemas.microsoft.com/office/drawing/2014/main" id="{8A319A24-A5E7-8C68-CB12-8C5E8B0D76E0}"/>
              </a:ext>
            </a:extLst>
          </p:cNvPr>
          <p:cNvSpPr/>
          <p:nvPr/>
        </p:nvSpPr>
        <p:spPr>
          <a:xfrm>
            <a:off x="536799" y="6103651"/>
            <a:ext cx="5780314" cy="780392"/>
          </a:xfrm>
          <a:prstGeom prst="roundRect">
            <a:avLst/>
          </a:prstGeom>
          <a:solidFill>
            <a:srgbClr val="DDEEF2"/>
          </a:solidFill>
          <a:ln>
            <a:solidFill>
              <a:srgbClr val="DDEE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2943A71-167D-E315-26BC-A8501AE348F9}"/>
              </a:ext>
            </a:extLst>
          </p:cNvPr>
          <p:cNvSpPr txBox="1"/>
          <p:nvPr/>
        </p:nvSpPr>
        <p:spPr>
          <a:xfrm>
            <a:off x="723584" y="6186080"/>
            <a:ext cx="5467796" cy="600164"/>
          </a:xfrm>
          <a:prstGeom prst="rect">
            <a:avLst/>
          </a:prstGeom>
          <a:noFill/>
        </p:spPr>
        <p:txBody>
          <a:bodyPr wrap="square">
            <a:spAutoFit/>
          </a:bodyPr>
          <a:lstStyle/>
          <a:p>
            <a:pPr lvl="0" fontAlgn="base"/>
            <a:r>
              <a:rPr lang="en-CA" sz="1100" b="1" dirty="0">
                <a:solidFill>
                  <a:srgbClr val="135B7D"/>
                </a:solidFill>
                <a:latin typeface="Arial" panose="020B0604020202020204" pitchFamily="34" charset="0"/>
                <a:cs typeface="Arial" panose="020B0604020202020204" pitchFamily="34" charset="0"/>
              </a:rPr>
              <a:t>Older adults, caregivers, civil society, and communities should help shape immunization policy. </a:t>
            </a:r>
            <a:r>
              <a:rPr lang="en-CA" sz="1100" dirty="0">
                <a:latin typeface="Arial" panose="020B0604020202020204" pitchFamily="34" charset="0"/>
                <a:cs typeface="Arial" panose="020B0604020202020204" pitchFamily="34" charset="0"/>
              </a:rPr>
              <a:t>Meaningful engagement helps ensure policies and programs reflect community needs, improve accessibility, and build public confidence.</a:t>
            </a:r>
            <a:r>
              <a:rPr lang="en-US" sz="1100" b="1" dirty="0">
                <a:latin typeface="Arial" panose="020B0604020202020204" pitchFamily="34" charset="0"/>
                <a:cs typeface="Arial" panose="020B0604020202020204" pitchFamily="34" charset="0"/>
              </a:rPr>
              <a:t>​</a:t>
            </a:r>
          </a:p>
        </p:txBody>
      </p:sp>
      <p:sp>
        <p:nvSpPr>
          <p:cNvPr id="22" name="TextBox 21">
            <a:extLst>
              <a:ext uri="{FF2B5EF4-FFF2-40B4-BE49-F238E27FC236}">
                <a16:creationId xmlns:a16="http://schemas.microsoft.com/office/drawing/2014/main" id="{8813209A-0B59-9BB3-413A-7F5129E3BBF9}"/>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STRENGTHENING ADVOCACY FOR ADULT VACCINATION</a:t>
            </a:r>
          </a:p>
        </p:txBody>
      </p:sp>
      <p:sp>
        <p:nvSpPr>
          <p:cNvPr id="6" name="TextBox 5">
            <a:extLst>
              <a:ext uri="{FF2B5EF4-FFF2-40B4-BE49-F238E27FC236}">
                <a16:creationId xmlns:a16="http://schemas.microsoft.com/office/drawing/2014/main" id="{F5DD5B29-816D-59BB-5C49-C65314C0F7E5}"/>
              </a:ext>
            </a:extLst>
          </p:cNvPr>
          <p:cNvSpPr txBox="1"/>
          <p:nvPr/>
        </p:nvSpPr>
        <p:spPr>
          <a:xfrm>
            <a:off x="6129020" y="9592056"/>
            <a:ext cx="320040" cy="228600"/>
          </a:xfrm>
          <a:prstGeom prst="rect">
            <a:avLst/>
          </a:prstGeom>
          <a:noFill/>
          <a:ln>
            <a:noFill/>
          </a:ln>
        </p:spPr>
        <p:txBody>
          <a:bodyPr wrap="square" anchor="t">
            <a:spAutoFit/>
          </a:bodyPr>
          <a:lstStyle/>
          <a:p>
            <a:pPr algn="r"/>
            <a:r>
              <a:rPr sz="850" b="1" i="0" dirty="0">
                <a:solidFill>
                  <a:srgbClr val="145B7D"/>
                </a:solidFill>
                <a:latin typeface="Arial" panose="020B0604020202020204" pitchFamily="34" charset="0"/>
                <a:cs typeface="Arial" panose="020B0604020202020204" pitchFamily="34" charset="0"/>
              </a:rPr>
              <a:t>0</a:t>
            </a:r>
            <a:r>
              <a:rPr lang="en-CA" sz="850" b="1" i="0" dirty="0">
                <a:solidFill>
                  <a:srgbClr val="145B7D"/>
                </a:solidFill>
                <a:latin typeface="Arial" panose="020B0604020202020204" pitchFamily="34" charset="0"/>
                <a:cs typeface="Arial" panose="020B0604020202020204" pitchFamily="34" charset="0"/>
              </a:rPr>
              <a:t>9</a:t>
            </a:r>
            <a:endParaRPr sz="850" b="1" i="0" dirty="0">
              <a:solidFill>
                <a:srgbClr val="145B7D"/>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92B19ACC-323A-736C-9E1D-97C91E70B8DD}"/>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03A8C96D-E4F6-8CD9-D5A1-4404BD4A2BE5}"/>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
        <p:nvSpPr>
          <p:cNvPr id="16" name="Rounded Rectangle 15">
            <a:extLst>
              <a:ext uri="{FF2B5EF4-FFF2-40B4-BE49-F238E27FC236}">
                <a16:creationId xmlns:a16="http://schemas.microsoft.com/office/drawing/2014/main" id="{4C049A01-6DE7-DEB2-5619-91792936C1D7}"/>
              </a:ext>
            </a:extLst>
          </p:cNvPr>
          <p:cNvSpPr/>
          <p:nvPr/>
        </p:nvSpPr>
        <p:spPr>
          <a:xfrm>
            <a:off x="536799" y="7296480"/>
            <a:ext cx="5780314" cy="1322587"/>
          </a:xfrm>
          <a:prstGeom prst="roundRect">
            <a:avLst/>
          </a:prstGeom>
          <a:solidFill>
            <a:srgbClr val="DDEEF2"/>
          </a:solidFill>
          <a:ln>
            <a:solidFill>
              <a:srgbClr val="DDEE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B2BEA1CB-0581-7494-45BB-D9C52E8D9032}"/>
              </a:ext>
            </a:extLst>
          </p:cNvPr>
          <p:cNvSpPr txBox="1"/>
          <p:nvPr/>
        </p:nvSpPr>
        <p:spPr>
          <a:xfrm>
            <a:off x="723584" y="7378910"/>
            <a:ext cx="5467796" cy="1107996"/>
          </a:xfrm>
          <a:prstGeom prst="rect">
            <a:avLst/>
          </a:prstGeom>
          <a:noFill/>
        </p:spPr>
        <p:txBody>
          <a:bodyPr wrap="square">
            <a:spAutoFit/>
          </a:bodyPr>
          <a:lstStyle/>
          <a:p>
            <a:pPr lvl="0" fontAlgn="base"/>
            <a:r>
              <a:rPr lang="en-CA" sz="1100" b="1" dirty="0">
                <a:solidFill>
                  <a:srgbClr val="135B7D"/>
                </a:solidFill>
                <a:latin typeface="Arial" panose="020B0604020202020204" pitchFamily="34" charset="0"/>
                <a:cs typeface="Arial" panose="020B0604020202020204" pitchFamily="34" charset="0"/>
              </a:rPr>
              <a:t>Eligibility for publicly funded adult vaccines should be consistent across all vaccination providers</a:t>
            </a:r>
            <a:r>
              <a:rPr lang="en-CA" sz="1100" b="1" dirty="0">
                <a:latin typeface="Arial" panose="020B0604020202020204" pitchFamily="34" charset="0"/>
                <a:cs typeface="Arial" panose="020B0604020202020204" pitchFamily="34" charset="0"/>
              </a:rPr>
              <a:t>. </a:t>
            </a:r>
            <a:r>
              <a:rPr lang="en-CA" sz="1100" dirty="0">
                <a:latin typeface="Arial" panose="020B0604020202020204" pitchFamily="34" charset="0"/>
                <a:cs typeface="Arial" panose="020B0604020202020204" pitchFamily="34" charset="0"/>
              </a:rPr>
              <a:t>Adults who are eligible for publicly funded vaccines should be able to access them through pharmacies, primary care, public health, and other authorized vaccination providers, without additional restrictions based on age or underlying health conditions. Aligning eligibility across providers would help reduce barriers and support more equitable access to recommended adult vaccines. </a:t>
            </a:r>
            <a:r>
              <a:rPr lang="en-US" sz="11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751850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A11F9-A667-63BE-6B53-EF2B2D074B3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DD28157-576C-442F-596E-8E7203658C38}"/>
              </a:ext>
            </a:extLst>
          </p:cNvPr>
          <p:cNvSpPr>
            <a:spLocks noGrp="1" noRot="1" noMove="1" noResize="1" noEditPoints="1" noAdjustHandles="1" noChangeArrowheads="1" noChangeShapeType="1"/>
          </p:cNvSpPr>
          <p:nvPr/>
        </p:nvSpPr>
        <p:spPr>
          <a:xfrm>
            <a:off x="0" y="-53340"/>
            <a:ext cx="6858000" cy="9959340"/>
          </a:xfrm>
          <a:prstGeom prst="rect">
            <a:avLst/>
          </a:prstGeom>
          <a:solidFill>
            <a:srgbClr val="F3F7F8"/>
          </a:solidFill>
          <a:ln w="7620">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6" name="Rounded Rectangle 15">
            <a:extLst>
              <a:ext uri="{FF2B5EF4-FFF2-40B4-BE49-F238E27FC236}">
                <a16:creationId xmlns:a16="http://schemas.microsoft.com/office/drawing/2014/main" id="{4364EB81-7108-8CF5-DAD9-80162F40E1D8}"/>
              </a:ext>
            </a:extLst>
          </p:cNvPr>
          <p:cNvSpPr/>
          <p:nvPr/>
        </p:nvSpPr>
        <p:spPr>
          <a:xfrm>
            <a:off x="538843" y="375763"/>
            <a:ext cx="5780314" cy="948555"/>
          </a:xfrm>
          <a:prstGeom prst="roundRect">
            <a:avLst/>
          </a:prstGeom>
          <a:solidFill>
            <a:srgbClr val="DDEEF2"/>
          </a:solidFill>
          <a:ln>
            <a:solidFill>
              <a:srgbClr val="DDEE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8B201344-1ADA-7BEB-A351-259FB05936EB}"/>
              </a:ext>
            </a:extLst>
          </p:cNvPr>
          <p:cNvSpPr txBox="1"/>
          <p:nvPr/>
        </p:nvSpPr>
        <p:spPr>
          <a:xfrm>
            <a:off x="725628" y="458193"/>
            <a:ext cx="5467796" cy="769441"/>
          </a:xfrm>
          <a:prstGeom prst="rect">
            <a:avLst/>
          </a:prstGeom>
          <a:noFill/>
        </p:spPr>
        <p:txBody>
          <a:bodyPr wrap="square">
            <a:spAutoFit/>
          </a:bodyPr>
          <a:lstStyle/>
          <a:p>
            <a:pPr lvl="0" fontAlgn="base"/>
            <a:r>
              <a:rPr lang="en-CA" sz="1100" b="1" dirty="0">
                <a:solidFill>
                  <a:srgbClr val="135B7D"/>
                </a:solidFill>
                <a:latin typeface="Arial" panose="020B0604020202020204" pitchFamily="34" charset="0"/>
                <a:cs typeface="Arial" panose="020B0604020202020204" pitchFamily="34" charset="0"/>
              </a:rPr>
              <a:t>Clear, consistent vaccination schedules make vaccination easier for everyone. </a:t>
            </a:r>
            <a:r>
              <a:rPr lang="en-CA" sz="1100" dirty="0">
                <a:latin typeface="Arial" panose="020B0604020202020204" pitchFamily="34" charset="0"/>
                <a:cs typeface="Arial" panose="020B0604020202020204" pitchFamily="34" charset="0"/>
              </a:rPr>
              <a:t>Consistent age recommendations, eligibility criteria, and opportunities to receive vaccines together help healthcare providers deliver clear recommendations and improve public understanding. </a:t>
            </a:r>
            <a:r>
              <a:rPr lang="en-US" sz="1100" b="1" dirty="0">
                <a:latin typeface="Arial" panose="020B0604020202020204" pitchFamily="34" charset="0"/>
                <a:cs typeface="Arial" panose="020B0604020202020204" pitchFamily="34" charset="0"/>
              </a:rPr>
              <a:t>​</a:t>
            </a:r>
          </a:p>
        </p:txBody>
      </p:sp>
      <p:sp>
        <p:nvSpPr>
          <p:cNvPr id="20" name="Rounded Rectangle 19">
            <a:extLst>
              <a:ext uri="{FF2B5EF4-FFF2-40B4-BE49-F238E27FC236}">
                <a16:creationId xmlns:a16="http://schemas.microsoft.com/office/drawing/2014/main" id="{B83ACB0E-8DC5-8D38-7917-82C1C66DCD07}"/>
              </a:ext>
            </a:extLst>
          </p:cNvPr>
          <p:cNvSpPr/>
          <p:nvPr/>
        </p:nvSpPr>
        <p:spPr>
          <a:xfrm>
            <a:off x="540887" y="1721974"/>
            <a:ext cx="5780314" cy="905569"/>
          </a:xfrm>
          <a:prstGeom prst="roundRect">
            <a:avLst/>
          </a:prstGeom>
          <a:solidFill>
            <a:srgbClr val="DDEEF2"/>
          </a:solidFill>
          <a:ln>
            <a:solidFill>
              <a:srgbClr val="DDEE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22898419-0FCC-05A8-2BE6-1C27C4E93405}"/>
              </a:ext>
            </a:extLst>
          </p:cNvPr>
          <p:cNvSpPr txBox="1"/>
          <p:nvPr/>
        </p:nvSpPr>
        <p:spPr>
          <a:xfrm>
            <a:off x="727672" y="1804404"/>
            <a:ext cx="5467796" cy="769441"/>
          </a:xfrm>
          <a:prstGeom prst="rect">
            <a:avLst/>
          </a:prstGeom>
          <a:noFill/>
        </p:spPr>
        <p:txBody>
          <a:bodyPr wrap="square">
            <a:spAutoFit/>
          </a:bodyPr>
          <a:lstStyle/>
          <a:p>
            <a:pPr lvl="0" fontAlgn="base"/>
            <a:r>
              <a:rPr lang="en-CA" sz="1100" b="1" dirty="0">
                <a:solidFill>
                  <a:srgbClr val="135B7D"/>
                </a:solidFill>
                <a:latin typeface="Arial" panose="020B0604020202020204" pitchFamily="34" charset="0"/>
                <a:cs typeface="Arial" panose="020B0604020202020204" pitchFamily="34" charset="0"/>
              </a:rPr>
              <a:t>Every interaction with the health system should be an opportunity to vaccinate</a:t>
            </a:r>
            <a:r>
              <a:rPr lang="en-CA" sz="1100" dirty="0">
                <a:solidFill>
                  <a:srgbClr val="135B7D"/>
                </a:solidFill>
                <a:latin typeface="Arial" panose="020B0604020202020204" pitchFamily="34" charset="0"/>
                <a:cs typeface="Arial" panose="020B0604020202020204" pitchFamily="34" charset="0"/>
              </a:rPr>
              <a:t>. </a:t>
            </a:r>
            <a:r>
              <a:rPr lang="en-CA" sz="1100" dirty="0">
                <a:latin typeface="Arial" panose="020B0604020202020204" pitchFamily="34" charset="0"/>
                <a:cs typeface="Arial" panose="020B0604020202020204" pitchFamily="34" charset="0"/>
              </a:rPr>
              <a:t>Expanding access through pharmacies, primary care, public health, and community services, helps reduce missed opportunities and improves equitable access for adults. </a:t>
            </a:r>
            <a:r>
              <a:rPr lang="en-US" sz="1100" b="1" dirty="0">
                <a:latin typeface="Arial" panose="020B0604020202020204" pitchFamily="34" charset="0"/>
                <a:cs typeface="Arial" panose="020B0604020202020204" pitchFamily="34" charset="0"/>
              </a:rPr>
              <a:t>​</a:t>
            </a:r>
          </a:p>
        </p:txBody>
      </p:sp>
      <p:sp>
        <p:nvSpPr>
          <p:cNvPr id="22" name="TextBox 21">
            <a:extLst>
              <a:ext uri="{FF2B5EF4-FFF2-40B4-BE49-F238E27FC236}">
                <a16:creationId xmlns:a16="http://schemas.microsoft.com/office/drawing/2014/main" id="{BB5E8548-0172-75CD-0FDB-B1BA190AE624}"/>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STRENGTHENING ADVOCACY FOR ADULT VACCINATION</a:t>
            </a:r>
          </a:p>
        </p:txBody>
      </p:sp>
      <p:sp>
        <p:nvSpPr>
          <p:cNvPr id="26" name="Rounded Rectangle 25">
            <a:extLst>
              <a:ext uri="{FF2B5EF4-FFF2-40B4-BE49-F238E27FC236}">
                <a16:creationId xmlns:a16="http://schemas.microsoft.com/office/drawing/2014/main" id="{F0DEAB47-8036-1D51-92FF-230186F575FE}"/>
              </a:ext>
            </a:extLst>
          </p:cNvPr>
          <p:cNvSpPr/>
          <p:nvPr/>
        </p:nvSpPr>
        <p:spPr>
          <a:xfrm>
            <a:off x="538842" y="3099632"/>
            <a:ext cx="5780314" cy="1109965"/>
          </a:xfrm>
          <a:prstGeom prst="roundRect">
            <a:avLst/>
          </a:prstGeom>
          <a:solidFill>
            <a:srgbClr val="DDEEF2"/>
          </a:solidFill>
          <a:ln>
            <a:solidFill>
              <a:srgbClr val="DDEE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1F284192-1255-56F0-A569-F613FFE84AD7}"/>
              </a:ext>
            </a:extLst>
          </p:cNvPr>
          <p:cNvSpPr txBox="1"/>
          <p:nvPr/>
        </p:nvSpPr>
        <p:spPr>
          <a:xfrm>
            <a:off x="725627" y="3263839"/>
            <a:ext cx="5467796" cy="769441"/>
          </a:xfrm>
          <a:prstGeom prst="rect">
            <a:avLst/>
          </a:prstGeom>
          <a:noFill/>
        </p:spPr>
        <p:txBody>
          <a:bodyPr wrap="square">
            <a:spAutoFit/>
          </a:bodyPr>
          <a:lstStyle/>
          <a:p>
            <a:pPr lvl="0" fontAlgn="base"/>
            <a:r>
              <a:rPr lang="en-CA" sz="1100" b="1" dirty="0">
                <a:solidFill>
                  <a:srgbClr val="135B7D"/>
                </a:solidFill>
                <a:latin typeface="Arial" panose="020B0604020202020204" pitchFamily="34" charset="0"/>
                <a:cs typeface="Arial" panose="020B0604020202020204" pitchFamily="34" charset="0"/>
              </a:rPr>
              <a:t>Adult immunization is an important part of healthy ageing and longevity. </a:t>
            </a:r>
            <a:r>
              <a:rPr lang="en-CA" sz="1100" dirty="0">
                <a:latin typeface="Arial" panose="020B0604020202020204" pitchFamily="34" charset="0"/>
                <a:cs typeface="Arial" panose="020B0604020202020204" pitchFamily="34" charset="0"/>
              </a:rPr>
              <a:t>Preventing vaccine-preventable diseases helps older adults maintain their health, functional ability, independence, and participation in their communities while reducing avoidable hospitalizations and longer-term health impacts.</a:t>
            </a:r>
            <a:r>
              <a:rPr lang="en-US" sz="1100" b="1" dirty="0">
                <a:latin typeface="Arial" panose="020B0604020202020204" pitchFamily="34" charset="0"/>
                <a:cs typeface="Arial" panose="020B0604020202020204" pitchFamily="34" charset="0"/>
              </a:rPr>
              <a:t>​</a:t>
            </a:r>
          </a:p>
        </p:txBody>
      </p:sp>
      <p:sp>
        <p:nvSpPr>
          <p:cNvPr id="8" name="Rounded Rectangle 7">
            <a:extLst>
              <a:ext uri="{FF2B5EF4-FFF2-40B4-BE49-F238E27FC236}">
                <a16:creationId xmlns:a16="http://schemas.microsoft.com/office/drawing/2014/main" id="{E971125E-456A-73D0-BC3A-9A9C5D5D75C9}"/>
              </a:ext>
            </a:extLst>
          </p:cNvPr>
          <p:cNvSpPr/>
          <p:nvPr/>
        </p:nvSpPr>
        <p:spPr>
          <a:xfrm>
            <a:off x="538843" y="4607961"/>
            <a:ext cx="5780314" cy="905569"/>
          </a:xfrm>
          <a:prstGeom prst="roundRect">
            <a:avLst/>
          </a:prstGeom>
          <a:solidFill>
            <a:srgbClr val="DDEEF2"/>
          </a:solidFill>
          <a:ln>
            <a:solidFill>
              <a:srgbClr val="DDEE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C991E911-8BD7-09AF-E130-731349ED2A74}"/>
              </a:ext>
            </a:extLst>
          </p:cNvPr>
          <p:cNvSpPr txBox="1"/>
          <p:nvPr/>
        </p:nvSpPr>
        <p:spPr>
          <a:xfrm>
            <a:off x="725628" y="4772168"/>
            <a:ext cx="5467796" cy="600164"/>
          </a:xfrm>
          <a:prstGeom prst="rect">
            <a:avLst/>
          </a:prstGeom>
          <a:noFill/>
        </p:spPr>
        <p:txBody>
          <a:bodyPr wrap="square">
            <a:spAutoFit/>
          </a:bodyPr>
          <a:lstStyle/>
          <a:p>
            <a:pPr lvl="0" fontAlgn="base"/>
            <a:r>
              <a:rPr lang="en-CA" sz="1100" b="1" dirty="0">
                <a:solidFill>
                  <a:srgbClr val="135B7D"/>
                </a:solidFill>
                <a:latin typeface="Arial" panose="020B0604020202020204" pitchFamily="34" charset="0"/>
                <a:cs typeface="Arial" panose="020B0604020202020204" pitchFamily="34" charset="0"/>
              </a:rPr>
              <a:t>Sustainable investment in adult immunization supports healthier populations and more resilient health systems</a:t>
            </a:r>
            <a:r>
              <a:rPr lang="en-CA" sz="1100" dirty="0">
                <a:solidFill>
                  <a:srgbClr val="135B7D"/>
                </a:solidFill>
                <a:latin typeface="Arial" panose="020B0604020202020204" pitchFamily="34" charset="0"/>
                <a:cs typeface="Arial" panose="020B0604020202020204" pitchFamily="34" charset="0"/>
              </a:rPr>
              <a:t>. </a:t>
            </a:r>
            <a:r>
              <a:rPr lang="en-CA" sz="1100" dirty="0">
                <a:latin typeface="Arial" panose="020B0604020202020204" pitchFamily="34" charset="0"/>
                <a:cs typeface="Arial" panose="020B0604020202020204" pitchFamily="34" charset="0"/>
              </a:rPr>
              <a:t>Public funding for recommended vaccines improves equitable access and reduces the burden of vaccine-preventable diseases. </a:t>
            </a:r>
            <a:r>
              <a:rPr lang="en-US" sz="1100" b="1" dirty="0">
                <a:latin typeface="Arial" panose="020B0604020202020204" pitchFamily="34" charset="0"/>
                <a:cs typeface="Arial" panose="020B0604020202020204" pitchFamily="34" charset="0"/>
              </a:rPr>
              <a:t>​</a:t>
            </a:r>
          </a:p>
        </p:txBody>
      </p:sp>
      <p:sp>
        <p:nvSpPr>
          <p:cNvPr id="18" name="Rounded Rectangle 17">
            <a:extLst>
              <a:ext uri="{FF2B5EF4-FFF2-40B4-BE49-F238E27FC236}">
                <a16:creationId xmlns:a16="http://schemas.microsoft.com/office/drawing/2014/main" id="{8D9C0633-EE10-93B1-603E-D6FBD6BB530D}"/>
              </a:ext>
            </a:extLst>
          </p:cNvPr>
          <p:cNvSpPr/>
          <p:nvPr/>
        </p:nvSpPr>
        <p:spPr>
          <a:xfrm>
            <a:off x="246889" y="5892447"/>
            <a:ext cx="530352" cy="100584"/>
          </a:xfrm>
          <a:prstGeom prst="roundRect">
            <a:avLst/>
          </a:prstGeom>
          <a:solidFill>
            <a:srgbClr val="73AFC1"/>
          </a:solidFill>
          <a:ln>
            <a:solidFill>
              <a:srgbClr val="73AFC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9" name="Rounded Rectangle 18">
            <a:extLst>
              <a:ext uri="{FF2B5EF4-FFF2-40B4-BE49-F238E27FC236}">
                <a16:creationId xmlns:a16="http://schemas.microsoft.com/office/drawing/2014/main" id="{29B03F3D-138B-40FD-CD8E-7E71AAFBD31B}"/>
              </a:ext>
            </a:extLst>
          </p:cNvPr>
          <p:cNvSpPr/>
          <p:nvPr/>
        </p:nvSpPr>
        <p:spPr>
          <a:xfrm>
            <a:off x="1042417" y="5892447"/>
            <a:ext cx="804672" cy="100584"/>
          </a:xfrm>
          <a:prstGeom prst="roundRect">
            <a:avLst/>
          </a:prstGeom>
          <a:solidFill>
            <a:srgbClr val="2C8DA5"/>
          </a:solidFill>
          <a:ln>
            <a:solidFill>
              <a:srgbClr val="2C8D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8" name="Rounded Rectangle 27">
            <a:extLst>
              <a:ext uri="{FF2B5EF4-FFF2-40B4-BE49-F238E27FC236}">
                <a16:creationId xmlns:a16="http://schemas.microsoft.com/office/drawing/2014/main" id="{B06ACFC0-0381-B9DE-D805-B2B95235A5F2}"/>
              </a:ext>
            </a:extLst>
          </p:cNvPr>
          <p:cNvSpPr/>
          <p:nvPr/>
        </p:nvSpPr>
        <p:spPr>
          <a:xfrm>
            <a:off x="1837945" y="5892447"/>
            <a:ext cx="438912" cy="100584"/>
          </a:xfrm>
          <a:prstGeom prst="roundRect">
            <a:avLst/>
          </a:prstGeom>
          <a:solidFill>
            <a:srgbClr val="2C8DA5"/>
          </a:solidFill>
          <a:ln>
            <a:solidFill>
              <a:srgbClr val="2C8D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9" name="Rounded Rectangle 28">
            <a:extLst>
              <a:ext uri="{FF2B5EF4-FFF2-40B4-BE49-F238E27FC236}">
                <a16:creationId xmlns:a16="http://schemas.microsoft.com/office/drawing/2014/main" id="{E52D678D-D213-1AF8-6D88-F61CBAF53002}"/>
              </a:ext>
            </a:extLst>
          </p:cNvPr>
          <p:cNvSpPr/>
          <p:nvPr/>
        </p:nvSpPr>
        <p:spPr>
          <a:xfrm>
            <a:off x="2633473" y="5892447"/>
            <a:ext cx="658368" cy="100584"/>
          </a:xfrm>
          <a:prstGeom prst="roundRect">
            <a:avLst/>
          </a:prstGeom>
          <a:solidFill>
            <a:srgbClr val="73AFC1"/>
          </a:solidFill>
          <a:ln>
            <a:solidFill>
              <a:srgbClr val="73AFC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0" name="Rounded Rectangle 29">
            <a:extLst>
              <a:ext uri="{FF2B5EF4-FFF2-40B4-BE49-F238E27FC236}">
                <a16:creationId xmlns:a16="http://schemas.microsoft.com/office/drawing/2014/main" id="{D72DA44C-D9C7-8D29-B20E-D6BA35575153}"/>
              </a:ext>
            </a:extLst>
          </p:cNvPr>
          <p:cNvSpPr/>
          <p:nvPr/>
        </p:nvSpPr>
        <p:spPr>
          <a:xfrm>
            <a:off x="3429000" y="5892447"/>
            <a:ext cx="566928" cy="100584"/>
          </a:xfrm>
          <a:prstGeom prst="roundRect">
            <a:avLst/>
          </a:prstGeom>
          <a:solidFill>
            <a:srgbClr val="2C8DA5"/>
          </a:solidFill>
          <a:ln>
            <a:solidFill>
              <a:srgbClr val="2C8D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1" name="Rounded Rectangle 30">
            <a:extLst>
              <a:ext uri="{FF2B5EF4-FFF2-40B4-BE49-F238E27FC236}">
                <a16:creationId xmlns:a16="http://schemas.microsoft.com/office/drawing/2014/main" id="{B5D7DD84-1E90-96AF-994C-DD240BE65A4E}"/>
              </a:ext>
            </a:extLst>
          </p:cNvPr>
          <p:cNvSpPr/>
          <p:nvPr/>
        </p:nvSpPr>
        <p:spPr>
          <a:xfrm>
            <a:off x="4224529" y="5892447"/>
            <a:ext cx="868680" cy="100584"/>
          </a:xfrm>
          <a:prstGeom prst="roundRect">
            <a:avLst/>
          </a:prstGeom>
          <a:solidFill>
            <a:srgbClr val="2C8DA5"/>
          </a:solidFill>
          <a:ln>
            <a:solidFill>
              <a:srgbClr val="2C8D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2" name="Rounded Rectangle 31">
            <a:extLst>
              <a:ext uri="{FF2B5EF4-FFF2-40B4-BE49-F238E27FC236}">
                <a16:creationId xmlns:a16="http://schemas.microsoft.com/office/drawing/2014/main" id="{9CEBD0DD-D3C1-EAF2-8C57-9C843A9A9885}"/>
              </a:ext>
            </a:extLst>
          </p:cNvPr>
          <p:cNvSpPr/>
          <p:nvPr/>
        </p:nvSpPr>
        <p:spPr>
          <a:xfrm>
            <a:off x="5020057" y="5892447"/>
            <a:ext cx="502920" cy="100584"/>
          </a:xfrm>
          <a:prstGeom prst="roundRect">
            <a:avLst/>
          </a:prstGeom>
          <a:solidFill>
            <a:srgbClr val="73AFC1"/>
          </a:solidFill>
          <a:ln>
            <a:solidFill>
              <a:srgbClr val="73AFC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3" name="Rounded Rectangle 32">
            <a:extLst>
              <a:ext uri="{FF2B5EF4-FFF2-40B4-BE49-F238E27FC236}">
                <a16:creationId xmlns:a16="http://schemas.microsoft.com/office/drawing/2014/main" id="{372F24E0-9005-A573-C334-DBDEF8EC3692}"/>
              </a:ext>
            </a:extLst>
          </p:cNvPr>
          <p:cNvSpPr/>
          <p:nvPr/>
        </p:nvSpPr>
        <p:spPr>
          <a:xfrm>
            <a:off x="5815585" y="5892447"/>
            <a:ext cx="713232" cy="100584"/>
          </a:xfrm>
          <a:prstGeom prst="roundRect">
            <a:avLst/>
          </a:prstGeom>
          <a:solidFill>
            <a:srgbClr val="2C8DA5"/>
          </a:solidFill>
          <a:ln>
            <a:solidFill>
              <a:srgbClr val="2C8D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B64C2F19-D949-80F0-66E6-B6E29BB1A38B}"/>
              </a:ext>
            </a:extLst>
          </p:cNvPr>
          <p:cNvSpPr txBox="1"/>
          <p:nvPr/>
        </p:nvSpPr>
        <p:spPr>
          <a:xfrm>
            <a:off x="551179" y="6213857"/>
            <a:ext cx="5767977" cy="2292935"/>
          </a:xfrm>
          <a:prstGeom prst="rect">
            <a:avLst/>
          </a:prstGeom>
          <a:noFill/>
          <a:ln>
            <a:noFill/>
          </a:ln>
        </p:spPr>
        <p:txBody>
          <a:bodyPr wrap="square">
            <a:spAutoFit/>
          </a:bodyPr>
          <a:lstStyle/>
          <a:p>
            <a:pPr fontAlgn="base"/>
            <a:r>
              <a:rPr lang="en-US" sz="1100" b="1" dirty="0">
                <a:solidFill>
                  <a:srgbClr val="E45458"/>
                </a:solidFill>
                <a:latin typeface="Arial" panose="020B0604020202020204" pitchFamily="34" charset="0"/>
                <a:cs typeface="Arial" panose="020B0604020202020204" pitchFamily="34" charset="0"/>
              </a:rPr>
              <a:t>In using these key messages, make sure to connect them to your organization’s priorities </a:t>
            </a:r>
            <a:r>
              <a:rPr lang="en-US" sz="1100" b="1" dirty="0">
                <a:solidFill>
                  <a:srgbClr val="E45458"/>
                </a:solidFill>
                <a:latin typeface="Arial" panose="020B0604020202020204" pitchFamily="34" charset="0"/>
                <a:cs typeface="Arial" panose="020B0604020202020204" pitchFamily="34" charset="0"/>
                <a:sym typeface="Wingdings" pitchFamily="2" charset="2"/>
              </a:rPr>
              <a:t></a:t>
            </a:r>
            <a:r>
              <a:rPr lang="en-US" sz="1100" b="1" dirty="0">
                <a:solidFill>
                  <a:srgbClr val="E45458"/>
                </a:solidFill>
                <a:latin typeface="Arial" panose="020B0604020202020204" pitchFamily="34" charset="0"/>
                <a:cs typeface="Arial" panose="020B0604020202020204" pitchFamily="34" charset="0"/>
              </a:rPr>
              <a:t> adult immunization intersects with a range of cross-cutting priorities :​</a:t>
            </a:r>
          </a:p>
          <a:p>
            <a:pPr lvl="0" fontAlgn="base"/>
            <a:endParaRPr lang="en-CA" sz="1100" b="1" dirty="0">
              <a:solidFill>
                <a:srgbClr val="607985"/>
              </a:solidFill>
              <a:latin typeface="Arial" panose="020B0604020202020204" pitchFamily="34" charset="0"/>
              <a:cs typeface="Arial" panose="020B0604020202020204" pitchFamily="34" charset="0"/>
            </a:endParaRPr>
          </a:p>
          <a:p>
            <a:pPr marL="228600" lvl="0" indent="-228600" fontAlgn="base">
              <a:buFont typeface="+mj-lt"/>
              <a:buAutoNum type="arabicPeriod"/>
            </a:pPr>
            <a:r>
              <a:rPr lang="en-CA" sz="1100" b="1" dirty="0">
                <a:solidFill>
                  <a:srgbClr val="607985"/>
                </a:solidFill>
                <a:latin typeface="Arial" panose="020B0604020202020204" pitchFamily="34" charset="0"/>
                <a:cs typeface="Arial" panose="020B0604020202020204" pitchFamily="34" charset="0"/>
              </a:rPr>
              <a:t>Healthy ageing: </a:t>
            </a:r>
            <a:r>
              <a:rPr lang="en-CA" sz="1100" dirty="0">
                <a:solidFill>
                  <a:srgbClr val="607985"/>
                </a:solidFill>
                <a:latin typeface="Arial" panose="020B0604020202020204" pitchFamily="34" charset="0"/>
                <a:cs typeface="Arial" panose="020B0604020202020204" pitchFamily="34" charset="0"/>
              </a:rPr>
              <a:t>Prevention, functional ability, independence, quality of life. </a:t>
            </a:r>
            <a:r>
              <a:rPr lang="en-US" sz="1100" dirty="0">
                <a:solidFill>
                  <a:srgbClr val="607985"/>
                </a:solidFill>
                <a:latin typeface="Arial" panose="020B0604020202020204" pitchFamily="34" charset="0"/>
                <a:cs typeface="Arial" panose="020B0604020202020204" pitchFamily="34" charset="0"/>
              </a:rPr>
              <a:t>​</a:t>
            </a:r>
          </a:p>
          <a:p>
            <a:pPr marL="228600" lvl="0" indent="-228600" fontAlgn="base">
              <a:buFont typeface="+mj-lt"/>
              <a:buAutoNum type="arabicPeriod"/>
            </a:pPr>
            <a:r>
              <a:rPr lang="en-CA" sz="1100" b="1" dirty="0">
                <a:solidFill>
                  <a:srgbClr val="607985"/>
                </a:solidFill>
                <a:latin typeface="Arial" panose="020B0604020202020204" pitchFamily="34" charset="0"/>
                <a:cs typeface="Arial" panose="020B0604020202020204" pitchFamily="34" charset="0"/>
              </a:rPr>
              <a:t>Noncommunicable diseases and chronic conditions</a:t>
            </a:r>
            <a:r>
              <a:rPr lang="en-CA" sz="1100" dirty="0">
                <a:solidFill>
                  <a:srgbClr val="607985"/>
                </a:solidFill>
                <a:latin typeface="Arial" panose="020B0604020202020204" pitchFamily="34" charset="0"/>
                <a:cs typeface="Arial" panose="020B0604020202020204" pitchFamily="34" charset="0"/>
              </a:rPr>
              <a:t>: Prevention and protection for people living with chronic conditions. </a:t>
            </a:r>
            <a:r>
              <a:rPr lang="en-US" sz="1100" dirty="0">
                <a:solidFill>
                  <a:srgbClr val="607985"/>
                </a:solidFill>
                <a:latin typeface="Arial" panose="020B0604020202020204" pitchFamily="34" charset="0"/>
                <a:cs typeface="Arial" panose="020B0604020202020204" pitchFamily="34" charset="0"/>
              </a:rPr>
              <a:t>​</a:t>
            </a:r>
          </a:p>
          <a:p>
            <a:pPr marL="228600" lvl="0" indent="-228600" fontAlgn="base">
              <a:buFont typeface="+mj-lt"/>
              <a:buAutoNum type="arabicPeriod"/>
            </a:pPr>
            <a:r>
              <a:rPr lang="en-CA" sz="1100" b="1" dirty="0">
                <a:solidFill>
                  <a:srgbClr val="607985"/>
                </a:solidFill>
                <a:latin typeface="Arial" panose="020B0604020202020204" pitchFamily="34" charset="0"/>
                <a:cs typeface="Arial" panose="020B0604020202020204" pitchFamily="34" charset="0"/>
              </a:rPr>
              <a:t>Caregiving</a:t>
            </a:r>
            <a:r>
              <a:rPr lang="en-CA" sz="1100" dirty="0">
                <a:solidFill>
                  <a:srgbClr val="607985"/>
                </a:solidFill>
                <a:latin typeface="Arial" panose="020B0604020202020204" pitchFamily="34" charset="0"/>
                <a:cs typeface="Arial" panose="020B0604020202020204" pitchFamily="34" charset="0"/>
              </a:rPr>
              <a:t>: Supporting older adults, caregivers, and families.</a:t>
            </a:r>
            <a:r>
              <a:rPr lang="en-US" sz="1100" dirty="0">
                <a:solidFill>
                  <a:srgbClr val="607985"/>
                </a:solidFill>
                <a:latin typeface="Arial" panose="020B0604020202020204" pitchFamily="34" charset="0"/>
                <a:cs typeface="Arial" panose="020B0604020202020204" pitchFamily="34" charset="0"/>
              </a:rPr>
              <a:t>​</a:t>
            </a:r>
          </a:p>
          <a:p>
            <a:pPr marL="228600" lvl="0" indent="-228600" fontAlgn="base">
              <a:buFont typeface="+mj-lt"/>
              <a:buAutoNum type="arabicPeriod"/>
            </a:pPr>
            <a:r>
              <a:rPr lang="en-CA" sz="1100" b="1" dirty="0">
                <a:solidFill>
                  <a:srgbClr val="607985"/>
                </a:solidFill>
                <a:latin typeface="Arial" panose="020B0604020202020204" pitchFamily="34" charset="0"/>
                <a:cs typeface="Arial" panose="020B0604020202020204" pitchFamily="34" charset="0"/>
              </a:rPr>
              <a:t>Health and care systems: </a:t>
            </a:r>
            <a:r>
              <a:rPr lang="en-CA" sz="1100" dirty="0">
                <a:solidFill>
                  <a:srgbClr val="607985"/>
                </a:solidFill>
                <a:latin typeface="Arial" panose="020B0604020202020204" pitchFamily="34" charset="0"/>
                <a:cs typeface="Arial" panose="020B0604020202020204" pitchFamily="34" charset="0"/>
              </a:rPr>
              <a:t>Reducing preventable illness and pressure on health and care systems.</a:t>
            </a:r>
            <a:r>
              <a:rPr lang="en-US" sz="1100" dirty="0">
                <a:solidFill>
                  <a:srgbClr val="607985"/>
                </a:solidFill>
                <a:latin typeface="Arial" panose="020B0604020202020204" pitchFamily="34" charset="0"/>
                <a:cs typeface="Arial" panose="020B0604020202020204" pitchFamily="34" charset="0"/>
              </a:rPr>
              <a:t>​</a:t>
            </a:r>
          </a:p>
          <a:p>
            <a:pPr marL="228600" lvl="0" indent="-228600" fontAlgn="base">
              <a:buFont typeface="+mj-lt"/>
              <a:buAutoNum type="arabicPeriod"/>
            </a:pPr>
            <a:endParaRPr lang="en-US" sz="1100" dirty="0">
              <a:solidFill>
                <a:srgbClr val="607985"/>
              </a:solidFill>
              <a:latin typeface="Arial" panose="020B0604020202020204" pitchFamily="34" charset="0"/>
              <a:cs typeface="Arial" panose="020B0604020202020204" pitchFamily="34" charset="0"/>
            </a:endParaRPr>
          </a:p>
          <a:p>
            <a:pPr fontAlgn="base"/>
            <a:r>
              <a:rPr lang="en-US" sz="1100" b="1" dirty="0">
                <a:solidFill>
                  <a:srgbClr val="E45458"/>
                </a:solidFill>
                <a:latin typeface="Arial" panose="020B0604020202020204" pitchFamily="34" charset="0"/>
                <a:cs typeface="Arial" panose="020B0604020202020204" pitchFamily="34" charset="0"/>
              </a:rPr>
              <a:t>Use the key data and evidence provided in the </a:t>
            </a:r>
            <a:r>
              <a:rPr lang="en-US" sz="1100" b="1" i="1" u="sng" dirty="0">
                <a:solidFill>
                  <a:srgbClr val="E45458"/>
                </a:solidFill>
                <a:latin typeface="Arial" panose="020B0604020202020204" pitchFamily="34" charset="0"/>
                <a:cs typeface="Arial" panose="020B0604020202020204" pitchFamily="34" charset="0"/>
              </a:rPr>
              <a:t>Evidence and Advocacy </a:t>
            </a:r>
            <a:r>
              <a:rPr lang="en-US" sz="1100" b="1" dirty="0">
                <a:solidFill>
                  <a:srgbClr val="E45458"/>
                </a:solidFill>
                <a:latin typeface="Arial" panose="020B0604020202020204" pitchFamily="34" charset="0"/>
                <a:cs typeface="Arial" panose="020B0604020202020204" pitchFamily="34" charset="0"/>
              </a:rPr>
              <a:t>section to strengthen your advocacy messages and support your case for action.</a:t>
            </a:r>
          </a:p>
          <a:p>
            <a:pPr lvl="0" fontAlgn="base"/>
            <a:endParaRPr lang="en-US" sz="1100" dirty="0">
              <a:solidFill>
                <a:srgbClr val="607985"/>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35E7241B-F09C-197B-D9BE-407424ECFE4C}"/>
              </a:ext>
            </a:extLst>
          </p:cNvPr>
          <p:cNvSpPr txBox="1"/>
          <p:nvPr/>
        </p:nvSpPr>
        <p:spPr>
          <a:xfrm>
            <a:off x="6129020" y="9592056"/>
            <a:ext cx="320040" cy="228600"/>
          </a:xfrm>
          <a:prstGeom prst="rect">
            <a:avLst/>
          </a:prstGeom>
          <a:noFill/>
          <a:ln>
            <a:noFill/>
          </a:ln>
        </p:spPr>
        <p:txBody>
          <a:bodyPr wrap="square" anchor="t">
            <a:spAutoFit/>
          </a:bodyPr>
          <a:lstStyle/>
          <a:p>
            <a:pPr algn="r"/>
            <a:r>
              <a:rPr lang="en-CA" sz="850" b="1" i="0" dirty="0">
                <a:solidFill>
                  <a:srgbClr val="145B7D"/>
                </a:solidFill>
                <a:latin typeface="Arial" panose="020B0604020202020204" pitchFamily="34" charset="0"/>
                <a:cs typeface="Arial" panose="020B0604020202020204" pitchFamily="34" charset="0"/>
              </a:rPr>
              <a:t>1</a:t>
            </a:r>
            <a:r>
              <a:rPr sz="850" b="1" i="0" dirty="0">
                <a:solidFill>
                  <a:srgbClr val="145B7D"/>
                </a:solidFill>
                <a:latin typeface="Arial" panose="020B0604020202020204" pitchFamily="34" charset="0"/>
                <a:cs typeface="Arial" panose="020B0604020202020204" pitchFamily="34" charset="0"/>
              </a:rPr>
              <a:t>0</a:t>
            </a:r>
          </a:p>
        </p:txBody>
      </p:sp>
      <p:sp>
        <p:nvSpPr>
          <p:cNvPr id="4" name="Rectangle 3">
            <a:extLst>
              <a:ext uri="{FF2B5EF4-FFF2-40B4-BE49-F238E27FC236}">
                <a16:creationId xmlns:a16="http://schemas.microsoft.com/office/drawing/2014/main" id="{27E8769F-A90C-2CC6-17E6-92E71E253633}"/>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6E8D5A29-EDEA-9044-E81F-D60CC04ED4F7}"/>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Tree>
    <p:extLst>
      <p:ext uri="{BB962C8B-B14F-4D97-AF65-F5344CB8AC3E}">
        <p14:creationId xmlns:p14="http://schemas.microsoft.com/office/powerpoint/2010/main" val="4074251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418BB-CD29-3DB6-EA46-A82F2969A47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B4382C66-A467-D91C-D140-38DDA2A3D616}"/>
              </a:ext>
            </a:extLst>
          </p:cNvPr>
          <p:cNvSpPr txBox="1"/>
          <p:nvPr/>
        </p:nvSpPr>
        <p:spPr>
          <a:xfrm>
            <a:off x="411480" y="1605124"/>
            <a:ext cx="6035040" cy="566928"/>
          </a:xfrm>
          <a:prstGeom prst="rect">
            <a:avLst/>
          </a:prstGeom>
          <a:noFill/>
        </p:spPr>
        <p:txBody>
          <a:bodyPr wrap="square">
            <a:spAutoFit/>
          </a:bodyPr>
          <a:lstStyle/>
          <a:p>
            <a:pPr algn="l"/>
            <a:r>
              <a:rPr lang="en-CA" sz="3100" b="1" dirty="0">
                <a:solidFill>
                  <a:srgbClr val="145B7D"/>
                </a:solidFill>
                <a:latin typeface="Arial" panose="020B0604020202020204" pitchFamily="34" charset="0"/>
                <a:cs typeface="Arial" panose="020B0604020202020204" pitchFamily="34" charset="0"/>
              </a:rPr>
              <a:t>Communication</a:t>
            </a:r>
            <a:endParaRPr sz="3100" b="1" dirty="0">
              <a:solidFill>
                <a:srgbClr val="145B7D"/>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87FFF20-50DE-8E78-EC0D-5A041AD4CAAC}"/>
              </a:ext>
            </a:extLst>
          </p:cNvPr>
          <p:cNvSpPr txBox="1"/>
          <p:nvPr/>
        </p:nvSpPr>
        <p:spPr>
          <a:xfrm>
            <a:off x="411480" y="2190340"/>
            <a:ext cx="5943600" cy="507831"/>
          </a:xfrm>
          <a:prstGeom prst="rect">
            <a:avLst/>
          </a:prstGeom>
          <a:noFill/>
        </p:spPr>
        <p:txBody>
          <a:bodyPr wrap="square">
            <a:spAutoFit/>
          </a:bodyPr>
          <a:lstStyle/>
          <a:p>
            <a:pPr algn="l"/>
            <a:r>
              <a:rPr lang="en-CA" sz="2700" b="1" dirty="0">
                <a:solidFill>
                  <a:srgbClr val="24404F"/>
                </a:solidFill>
                <a:latin typeface="Arial" panose="020B0604020202020204" pitchFamily="34" charset="0"/>
                <a:cs typeface="Arial" panose="020B0604020202020204" pitchFamily="34" charset="0"/>
              </a:rPr>
              <a:t>Tools and resources</a:t>
            </a:r>
            <a:endParaRPr sz="2700" b="1" dirty="0">
              <a:solidFill>
                <a:srgbClr val="24404F"/>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3AEF1D35-3C60-8725-267A-6D5D116926FF}"/>
              </a:ext>
            </a:extLst>
          </p:cNvPr>
          <p:cNvSpPr txBox="1"/>
          <p:nvPr/>
        </p:nvSpPr>
        <p:spPr>
          <a:xfrm>
            <a:off x="411480" y="3561940"/>
            <a:ext cx="5394960" cy="461665"/>
          </a:xfrm>
          <a:prstGeom prst="rect">
            <a:avLst/>
          </a:prstGeom>
          <a:noFill/>
        </p:spPr>
        <p:txBody>
          <a:bodyPr wrap="square">
            <a:spAutoFit/>
          </a:bodyPr>
          <a:lstStyle/>
          <a:p>
            <a:r>
              <a:rPr lang="en-CA" sz="1200" dirty="0">
                <a:solidFill>
                  <a:srgbClr val="607985"/>
                </a:solidFill>
                <a:latin typeface="Arial" panose="020B0604020202020204" pitchFamily="34" charset="0"/>
                <a:cs typeface="Arial" panose="020B0604020202020204" pitchFamily="34" charset="0"/>
              </a:rPr>
              <a:t>Practical, ready-to-adapt resources for communicating adult immunization clearly and consistently.</a:t>
            </a:r>
          </a:p>
        </p:txBody>
      </p:sp>
      <p:sp>
        <p:nvSpPr>
          <p:cNvPr id="11" name="Rectangle 10">
            <a:extLst>
              <a:ext uri="{FF2B5EF4-FFF2-40B4-BE49-F238E27FC236}">
                <a16:creationId xmlns:a16="http://schemas.microsoft.com/office/drawing/2014/main" id="{41CF8F11-7542-2555-D7AF-DE2364259FBF}"/>
              </a:ext>
            </a:extLst>
          </p:cNvPr>
          <p:cNvSpPr/>
          <p:nvPr/>
        </p:nvSpPr>
        <p:spPr>
          <a:xfrm>
            <a:off x="411480" y="4540348"/>
            <a:ext cx="6035040" cy="100370"/>
          </a:xfrm>
          <a:prstGeom prst="rect">
            <a:avLst/>
          </a:prstGeom>
          <a:solidFill>
            <a:srgbClr val="E45458"/>
          </a:solidFill>
          <a:ln w="7620">
            <a:solidFill>
              <a:srgbClr val="E454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7" name="Rounded Rectangle 26">
            <a:extLst>
              <a:ext uri="{FF2B5EF4-FFF2-40B4-BE49-F238E27FC236}">
                <a16:creationId xmlns:a16="http://schemas.microsoft.com/office/drawing/2014/main" id="{718AD1C4-9891-E2FA-2D42-291D1D8F01D5}"/>
              </a:ext>
            </a:extLst>
          </p:cNvPr>
          <p:cNvSpPr/>
          <p:nvPr/>
        </p:nvSpPr>
        <p:spPr>
          <a:xfrm>
            <a:off x="4837176" y="1769716"/>
            <a:ext cx="502920" cy="502920"/>
          </a:xfrm>
          <a:prstGeom prst="roundRect">
            <a:avLst/>
          </a:prstGeom>
          <a:solidFill>
            <a:srgbClr val="E45458"/>
          </a:solidFill>
          <a:ln>
            <a:solidFill>
              <a:srgbClr val="E454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8" name="Rounded Rectangle 27">
            <a:extLst>
              <a:ext uri="{FF2B5EF4-FFF2-40B4-BE49-F238E27FC236}">
                <a16:creationId xmlns:a16="http://schemas.microsoft.com/office/drawing/2014/main" id="{5C212FE6-BDEF-C2DD-DE8D-2FF01081ED32}"/>
              </a:ext>
            </a:extLst>
          </p:cNvPr>
          <p:cNvSpPr/>
          <p:nvPr/>
        </p:nvSpPr>
        <p:spPr>
          <a:xfrm>
            <a:off x="5230368" y="2162908"/>
            <a:ext cx="502920" cy="502920"/>
          </a:xfrm>
          <a:prstGeom prst="roundRect">
            <a:avLst/>
          </a:prstGeom>
          <a:solidFill>
            <a:srgbClr val="DDEEF2"/>
          </a:solidFill>
          <a:ln>
            <a:solidFill>
              <a:srgbClr val="DDEE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9" name="Rounded Rectangle 28">
            <a:extLst>
              <a:ext uri="{FF2B5EF4-FFF2-40B4-BE49-F238E27FC236}">
                <a16:creationId xmlns:a16="http://schemas.microsoft.com/office/drawing/2014/main" id="{771DC7FE-6CD5-980F-8CD7-62FCDDDCD6E1}"/>
              </a:ext>
            </a:extLst>
          </p:cNvPr>
          <p:cNvSpPr/>
          <p:nvPr/>
        </p:nvSpPr>
        <p:spPr>
          <a:xfrm>
            <a:off x="4654296" y="2482948"/>
            <a:ext cx="292608" cy="292608"/>
          </a:xfrm>
          <a:prstGeom prst="roundRect">
            <a:avLst/>
          </a:prstGeom>
          <a:solidFill>
            <a:srgbClr val="2C8DA5"/>
          </a:solidFill>
          <a:ln>
            <a:solidFill>
              <a:srgbClr val="2C8D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D0A9A604-9E88-0B29-6839-A386657857C5}"/>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STRENGTHENING ADVOCACY FOR ADULT VACCINATION</a:t>
            </a:r>
          </a:p>
        </p:txBody>
      </p:sp>
      <p:sp>
        <p:nvSpPr>
          <p:cNvPr id="2" name="Rounded Rectangle 1">
            <a:extLst>
              <a:ext uri="{FF2B5EF4-FFF2-40B4-BE49-F238E27FC236}">
                <a16:creationId xmlns:a16="http://schemas.microsoft.com/office/drawing/2014/main" id="{72B67EA6-61C5-2D5A-A620-C7E510BFF714}"/>
              </a:ext>
            </a:extLst>
          </p:cNvPr>
          <p:cNvSpPr/>
          <p:nvPr/>
        </p:nvSpPr>
        <p:spPr>
          <a:xfrm>
            <a:off x="411480" y="348163"/>
            <a:ext cx="1828800" cy="384048"/>
          </a:xfrm>
          <a:prstGeom prst="roundRect">
            <a:avLst/>
          </a:prstGeom>
          <a:solidFill>
            <a:srgbClr val="F3F6F7"/>
          </a:solidFill>
          <a:ln w="76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9913212F-DF46-6FA9-8B45-79C63847FB90}"/>
              </a:ext>
            </a:extLst>
          </p:cNvPr>
          <p:cNvSpPr txBox="1"/>
          <p:nvPr/>
        </p:nvSpPr>
        <p:spPr>
          <a:xfrm>
            <a:off x="521208" y="476179"/>
            <a:ext cx="1600200" cy="192360"/>
          </a:xfrm>
          <a:prstGeom prst="rect">
            <a:avLst/>
          </a:prstGeom>
          <a:noFill/>
        </p:spPr>
        <p:txBody>
          <a:bodyPr wrap="square">
            <a:spAutoFit/>
          </a:bodyPr>
          <a:lstStyle/>
          <a:p>
            <a:pPr algn="ctr"/>
            <a:r>
              <a:rPr sz="650" b="1">
                <a:solidFill>
                  <a:srgbClr val="607985"/>
                </a:solidFill>
                <a:latin typeface="Arial" panose="020B0604020202020204" pitchFamily="34" charset="0"/>
                <a:cs typeface="Arial" panose="020B0604020202020204" pitchFamily="34" charset="0"/>
              </a:rPr>
              <a:t>YOUR ORGANIZATION’S LOGO</a:t>
            </a:r>
          </a:p>
        </p:txBody>
      </p:sp>
      <p:sp>
        <p:nvSpPr>
          <p:cNvPr id="4" name="TextBox 3">
            <a:extLst>
              <a:ext uri="{FF2B5EF4-FFF2-40B4-BE49-F238E27FC236}">
                <a16:creationId xmlns:a16="http://schemas.microsoft.com/office/drawing/2014/main" id="{4DA09D03-F8BF-E2DA-2937-24A89BFE17FB}"/>
              </a:ext>
            </a:extLst>
          </p:cNvPr>
          <p:cNvSpPr txBox="1"/>
          <p:nvPr/>
        </p:nvSpPr>
        <p:spPr>
          <a:xfrm>
            <a:off x="411480" y="5029338"/>
            <a:ext cx="438912" cy="261610"/>
          </a:xfrm>
          <a:prstGeom prst="rect">
            <a:avLst/>
          </a:prstGeom>
          <a:noFill/>
        </p:spPr>
        <p:txBody>
          <a:bodyPr wrap="square">
            <a:spAutoFit/>
          </a:bodyPr>
          <a:lstStyle/>
          <a:p>
            <a:pPr algn="l"/>
            <a:r>
              <a:rPr sz="1100" b="1">
                <a:solidFill>
                  <a:srgbClr val="E45458"/>
                </a:solidFill>
                <a:latin typeface="Arial" panose="020B0604020202020204" pitchFamily="34" charset="0"/>
                <a:cs typeface="Arial" panose="020B0604020202020204" pitchFamily="34" charset="0"/>
              </a:rPr>
              <a:t>01</a:t>
            </a:r>
          </a:p>
        </p:txBody>
      </p:sp>
      <p:sp>
        <p:nvSpPr>
          <p:cNvPr id="5" name="TextBox 4">
            <a:extLst>
              <a:ext uri="{FF2B5EF4-FFF2-40B4-BE49-F238E27FC236}">
                <a16:creationId xmlns:a16="http://schemas.microsoft.com/office/drawing/2014/main" id="{EE153ADE-9BEF-1224-7897-CBE55CFF9B07}"/>
              </a:ext>
            </a:extLst>
          </p:cNvPr>
          <p:cNvSpPr txBox="1"/>
          <p:nvPr/>
        </p:nvSpPr>
        <p:spPr>
          <a:xfrm>
            <a:off x="896111" y="5011050"/>
            <a:ext cx="1794537" cy="261610"/>
          </a:xfrm>
          <a:prstGeom prst="rect">
            <a:avLst/>
          </a:prstGeom>
          <a:noFill/>
        </p:spPr>
        <p:txBody>
          <a:bodyPr wrap="square">
            <a:spAutoFit/>
          </a:bodyPr>
          <a:lstStyle/>
          <a:p>
            <a:pPr algn="l"/>
            <a:r>
              <a:rPr lang="en-CA" sz="1100" b="1" dirty="0">
                <a:solidFill>
                  <a:srgbClr val="145B7D"/>
                </a:solidFill>
                <a:latin typeface="Arial" panose="020B0604020202020204" pitchFamily="34" charset="0"/>
                <a:cs typeface="Arial" panose="020B0604020202020204" pitchFamily="34" charset="0"/>
              </a:rPr>
              <a:t>NEWSLETTER</a:t>
            </a:r>
            <a:endParaRPr sz="1100" b="1" dirty="0">
              <a:solidFill>
                <a:srgbClr val="145B7D"/>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495A40F-18FA-0363-30C1-15D0CCAA58D7}"/>
              </a:ext>
            </a:extLst>
          </p:cNvPr>
          <p:cNvSpPr txBox="1"/>
          <p:nvPr/>
        </p:nvSpPr>
        <p:spPr>
          <a:xfrm>
            <a:off x="2253996" y="5014604"/>
            <a:ext cx="2834640" cy="261610"/>
          </a:xfrm>
          <a:prstGeom prst="rect">
            <a:avLst/>
          </a:prstGeom>
          <a:noFill/>
        </p:spPr>
        <p:txBody>
          <a:bodyPr wrap="square">
            <a:spAutoFit/>
          </a:bodyPr>
          <a:lstStyle/>
          <a:p>
            <a:pPr algn="l"/>
            <a:r>
              <a:rPr sz="1100" b="0" dirty="0">
                <a:solidFill>
                  <a:srgbClr val="24404F"/>
                </a:solidFill>
                <a:latin typeface="Arial" panose="020B0604020202020204" pitchFamily="34" charset="0"/>
                <a:cs typeface="Arial" panose="020B0604020202020204" pitchFamily="34" charset="0"/>
              </a:rPr>
              <a:t>Ready-to-use </a:t>
            </a:r>
            <a:r>
              <a:rPr lang="en-CA" sz="1100" dirty="0">
                <a:solidFill>
                  <a:srgbClr val="24404F"/>
                </a:solidFill>
                <a:latin typeface="Arial" panose="020B0604020202020204" pitchFamily="34" charset="0"/>
                <a:cs typeface="Arial" panose="020B0604020202020204" pitchFamily="34" charset="0"/>
              </a:rPr>
              <a:t>newsletter template</a:t>
            </a:r>
            <a:endParaRPr sz="1100" b="0" dirty="0">
              <a:solidFill>
                <a:srgbClr val="24404F"/>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744B30A8-EB40-FC6B-5B0A-F6CC516C00C4}"/>
              </a:ext>
            </a:extLst>
          </p:cNvPr>
          <p:cNvSpPr/>
          <p:nvPr/>
        </p:nvSpPr>
        <p:spPr>
          <a:xfrm>
            <a:off x="896112" y="5422530"/>
            <a:ext cx="4297680" cy="13716"/>
          </a:xfrm>
          <a:prstGeom prst="rect">
            <a:avLst/>
          </a:prstGeom>
          <a:solidFill>
            <a:srgbClr val="D5E2E6"/>
          </a:solidFill>
          <a:ln w="76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DD17A552-5CF5-CB03-8884-63F762981316}"/>
              </a:ext>
            </a:extLst>
          </p:cNvPr>
          <p:cNvSpPr txBox="1"/>
          <p:nvPr/>
        </p:nvSpPr>
        <p:spPr>
          <a:xfrm>
            <a:off x="411480" y="5815722"/>
            <a:ext cx="438912" cy="261610"/>
          </a:xfrm>
          <a:prstGeom prst="rect">
            <a:avLst/>
          </a:prstGeom>
          <a:noFill/>
        </p:spPr>
        <p:txBody>
          <a:bodyPr wrap="square">
            <a:spAutoFit/>
          </a:bodyPr>
          <a:lstStyle/>
          <a:p>
            <a:pPr algn="l"/>
            <a:r>
              <a:rPr sz="1100" b="1">
                <a:solidFill>
                  <a:srgbClr val="E45458"/>
                </a:solidFill>
                <a:latin typeface="Arial" panose="020B0604020202020204" pitchFamily="34" charset="0"/>
                <a:cs typeface="Arial" panose="020B0604020202020204" pitchFamily="34" charset="0"/>
              </a:rPr>
              <a:t>02</a:t>
            </a:r>
          </a:p>
        </p:txBody>
      </p:sp>
      <p:sp>
        <p:nvSpPr>
          <p:cNvPr id="35" name="TextBox 34">
            <a:extLst>
              <a:ext uri="{FF2B5EF4-FFF2-40B4-BE49-F238E27FC236}">
                <a16:creationId xmlns:a16="http://schemas.microsoft.com/office/drawing/2014/main" id="{38AB3F99-67E0-5ACE-31EA-D3491CB34401}"/>
              </a:ext>
            </a:extLst>
          </p:cNvPr>
          <p:cNvSpPr txBox="1"/>
          <p:nvPr/>
        </p:nvSpPr>
        <p:spPr>
          <a:xfrm>
            <a:off x="896112" y="5797434"/>
            <a:ext cx="1325880" cy="261610"/>
          </a:xfrm>
          <a:prstGeom prst="rect">
            <a:avLst/>
          </a:prstGeom>
          <a:noFill/>
        </p:spPr>
        <p:txBody>
          <a:bodyPr wrap="square">
            <a:spAutoFit/>
          </a:bodyPr>
          <a:lstStyle/>
          <a:p>
            <a:pPr algn="l"/>
            <a:r>
              <a:rPr lang="en-CA" sz="1100" b="1" dirty="0">
                <a:solidFill>
                  <a:srgbClr val="145B7D"/>
                </a:solidFill>
                <a:latin typeface="Arial" panose="020B0604020202020204" pitchFamily="34" charset="0"/>
                <a:cs typeface="Arial" panose="020B0604020202020204" pitchFamily="34" charset="0"/>
              </a:rPr>
              <a:t>SOCIAL MEDIA</a:t>
            </a:r>
            <a:endParaRPr sz="1100" b="1" dirty="0">
              <a:solidFill>
                <a:srgbClr val="145B7D"/>
              </a:solidFill>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F74F1A35-D2B3-76E9-9830-5A68B0DB6A30}"/>
              </a:ext>
            </a:extLst>
          </p:cNvPr>
          <p:cNvSpPr txBox="1"/>
          <p:nvPr/>
        </p:nvSpPr>
        <p:spPr>
          <a:xfrm>
            <a:off x="2267712" y="5779146"/>
            <a:ext cx="2834640" cy="430887"/>
          </a:xfrm>
          <a:prstGeom prst="rect">
            <a:avLst/>
          </a:prstGeom>
          <a:noFill/>
        </p:spPr>
        <p:txBody>
          <a:bodyPr wrap="square">
            <a:spAutoFit/>
          </a:bodyPr>
          <a:lstStyle/>
          <a:p>
            <a:r>
              <a:rPr lang="en-CA" sz="1100" dirty="0">
                <a:solidFill>
                  <a:srgbClr val="24404F"/>
                </a:solidFill>
                <a:latin typeface="Arial" panose="020B0604020202020204" pitchFamily="34" charset="0"/>
                <a:cs typeface="Arial" panose="020B0604020202020204" pitchFamily="34" charset="0"/>
              </a:rPr>
              <a:t>Ready-to-use advocacy posts and social media tiles</a:t>
            </a:r>
          </a:p>
        </p:txBody>
      </p:sp>
      <p:sp>
        <p:nvSpPr>
          <p:cNvPr id="37" name="Rectangle 36">
            <a:extLst>
              <a:ext uri="{FF2B5EF4-FFF2-40B4-BE49-F238E27FC236}">
                <a16:creationId xmlns:a16="http://schemas.microsoft.com/office/drawing/2014/main" id="{2AB4A5E9-F463-105B-6F50-6CED8383AFB9}"/>
              </a:ext>
            </a:extLst>
          </p:cNvPr>
          <p:cNvSpPr/>
          <p:nvPr/>
        </p:nvSpPr>
        <p:spPr>
          <a:xfrm>
            <a:off x="896112" y="6208914"/>
            <a:ext cx="4297680" cy="13716"/>
          </a:xfrm>
          <a:prstGeom prst="rect">
            <a:avLst/>
          </a:prstGeom>
          <a:solidFill>
            <a:srgbClr val="D5E2E6"/>
          </a:solidFill>
          <a:ln w="76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0104B535-FD43-00EB-8B9D-E7C805FA2942}"/>
              </a:ext>
            </a:extLst>
          </p:cNvPr>
          <p:cNvSpPr txBox="1"/>
          <p:nvPr/>
        </p:nvSpPr>
        <p:spPr>
          <a:xfrm>
            <a:off x="411479" y="6602106"/>
            <a:ext cx="438911" cy="261610"/>
          </a:xfrm>
          <a:prstGeom prst="rect">
            <a:avLst/>
          </a:prstGeom>
          <a:noFill/>
        </p:spPr>
        <p:txBody>
          <a:bodyPr wrap="square">
            <a:spAutoFit/>
          </a:bodyPr>
          <a:lstStyle/>
          <a:p>
            <a:pPr algn="l"/>
            <a:r>
              <a:rPr sz="1100" b="1">
                <a:solidFill>
                  <a:srgbClr val="E45458"/>
                </a:solidFill>
                <a:latin typeface="Arial" panose="020B0604020202020204" pitchFamily="34" charset="0"/>
                <a:cs typeface="Arial" panose="020B0604020202020204" pitchFamily="34" charset="0"/>
              </a:rPr>
              <a:t>03</a:t>
            </a:r>
          </a:p>
        </p:txBody>
      </p:sp>
      <p:sp>
        <p:nvSpPr>
          <p:cNvPr id="39" name="TextBox 38">
            <a:extLst>
              <a:ext uri="{FF2B5EF4-FFF2-40B4-BE49-F238E27FC236}">
                <a16:creationId xmlns:a16="http://schemas.microsoft.com/office/drawing/2014/main" id="{A0D36E76-1451-2BDE-1F9C-A1EA62D4BFD1}"/>
              </a:ext>
            </a:extLst>
          </p:cNvPr>
          <p:cNvSpPr txBox="1"/>
          <p:nvPr/>
        </p:nvSpPr>
        <p:spPr>
          <a:xfrm>
            <a:off x="896112" y="6583818"/>
            <a:ext cx="1325880" cy="261610"/>
          </a:xfrm>
          <a:prstGeom prst="rect">
            <a:avLst/>
          </a:prstGeom>
          <a:noFill/>
        </p:spPr>
        <p:txBody>
          <a:bodyPr wrap="square">
            <a:spAutoFit/>
          </a:bodyPr>
          <a:lstStyle/>
          <a:p>
            <a:pPr algn="l"/>
            <a:r>
              <a:rPr lang="en-CA" sz="1100" b="1" dirty="0">
                <a:solidFill>
                  <a:srgbClr val="145B7D"/>
                </a:solidFill>
                <a:latin typeface="Arial" panose="020B0604020202020204" pitchFamily="34" charset="0"/>
                <a:cs typeface="Arial" panose="020B0604020202020204" pitchFamily="34" charset="0"/>
              </a:rPr>
              <a:t>OUTREACH</a:t>
            </a:r>
            <a:endParaRPr sz="1100" b="1" dirty="0">
              <a:solidFill>
                <a:srgbClr val="145B7D"/>
              </a:solidFill>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8C2BBC08-B403-80A5-25E4-74FC7E76B338}"/>
              </a:ext>
            </a:extLst>
          </p:cNvPr>
          <p:cNvSpPr txBox="1"/>
          <p:nvPr/>
        </p:nvSpPr>
        <p:spPr>
          <a:xfrm>
            <a:off x="2267712" y="6565530"/>
            <a:ext cx="2834640" cy="261610"/>
          </a:xfrm>
          <a:prstGeom prst="rect">
            <a:avLst/>
          </a:prstGeom>
          <a:noFill/>
        </p:spPr>
        <p:txBody>
          <a:bodyPr wrap="square">
            <a:spAutoFit/>
          </a:bodyPr>
          <a:lstStyle/>
          <a:p>
            <a:r>
              <a:rPr lang="en-CA" sz="1100" dirty="0">
                <a:solidFill>
                  <a:srgbClr val="24404F"/>
                </a:solidFill>
                <a:latin typeface="Arial" panose="020B0604020202020204" pitchFamily="34" charset="0"/>
                <a:cs typeface="Arial" panose="020B0604020202020204" pitchFamily="34" charset="0"/>
              </a:rPr>
              <a:t>Partner email template</a:t>
            </a:r>
          </a:p>
        </p:txBody>
      </p:sp>
      <p:sp>
        <p:nvSpPr>
          <p:cNvPr id="41" name="Rectangle 40">
            <a:extLst>
              <a:ext uri="{FF2B5EF4-FFF2-40B4-BE49-F238E27FC236}">
                <a16:creationId xmlns:a16="http://schemas.microsoft.com/office/drawing/2014/main" id="{612E4BC1-D8DB-64DD-DE0F-42BC824C868B}"/>
              </a:ext>
            </a:extLst>
          </p:cNvPr>
          <p:cNvSpPr/>
          <p:nvPr/>
        </p:nvSpPr>
        <p:spPr>
          <a:xfrm>
            <a:off x="896112" y="6995298"/>
            <a:ext cx="4297680" cy="13716"/>
          </a:xfrm>
          <a:prstGeom prst="rect">
            <a:avLst/>
          </a:prstGeom>
          <a:solidFill>
            <a:srgbClr val="D5E2E6"/>
          </a:solidFill>
          <a:ln w="76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42" name="Rounded Rectangle 41">
            <a:extLst>
              <a:ext uri="{FF2B5EF4-FFF2-40B4-BE49-F238E27FC236}">
                <a16:creationId xmlns:a16="http://schemas.microsoft.com/office/drawing/2014/main" id="{27CC772F-D80C-F6B8-5E91-80CC5A1EA756}"/>
              </a:ext>
            </a:extLst>
          </p:cNvPr>
          <p:cNvSpPr/>
          <p:nvPr/>
        </p:nvSpPr>
        <p:spPr>
          <a:xfrm>
            <a:off x="502920" y="7788587"/>
            <a:ext cx="5946140" cy="786384"/>
          </a:xfrm>
          <a:prstGeom prst="roundRect">
            <a:avLst/>
          </a:prstGeom>
          <a:solidFill>
            <a:srgbClr val="145B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7FCB04A8-6682-3AEE-497F-A4586C8E412C}"/>
              </a:ext>
            </a:extLst>
          </p:cNvPr>
          <p:cNvSpPr txBox="1"/>
          <p:nvPr/>
        </p:nvSpPr>
        <p:spPr>
          <a:xfrm>
            <a:off x="749808" y="7935665"/>
            <a:ext cx="1280160" cy="507831"/>
          </a:xfrm>
          <a:prstGeom prst="rect">
            <a:avLst/>
          </a:prstGeom>
          <a:noFill/>
          <a:ln>
            <a:noFill/>
          </a:ln>
        </p:spPr>
        <p:txBody>
          <a:bodyPr wrap="square" anchor="t">
            <a:spAutoFit/>
          </a:bodyPr>
          <a:lstStyle/>
          <a:p>
            <a:pPr algn="l"/>
            <a:r>
              <a:rPr lang="en-CA" sz="900" b="1" i="0" dirty="0">
                <a:solidFill>
                  <a:schemeClr val="bg1"/>
                </a:solidFill>
                <a:latin typeface="Arial" panose="020B0604020202020204" pitchFamily="34" charset="0"/>
                <a:cs typeface="Arial" panose="020B0604020202020204" pitchFamily="34" charset="0"/>
              </a:rPr>
              <a:t>MAKE THE MESSAGE YOUR OWN</a:t>
            </a:r>
            <a:endParaRPr sz="900" b="1" i="0" dirty="0">
              <a:solidFill>
                <a:schemeClr val="bg1"/>
              </a:solidFill>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F0A85673-FE79-5844-764E-E5E15978614E}"/>
              </a:ext>
            </a:extLst>
          </p:cNvPr>
          <p:cNvSpPr txBox="1"/>
          <p:nvPr/>
        </p:nvSpPr>
        <p:spPr>
          <a:xfrm>
            <a:off x="2029968" y="7950946"/>
            <a:ext cx="4099052" cy="461665"/>
          </a:xfrm>
          <a:prstGeom prst="rect">
            <a:avLst/>
          </a:prstGeom>
          <a:noFill/>
          <a:ln>
            <a:noFill/>
          </a:ln>
        </p:spPr>
        <p:txBody>
          <a:bodyPr wrap="square" anchor="t">
            <a:spAutoFit/>
          </a:bodyPr>
          <a:lstStyle/>
          <a:p>
            <a:r>
              <a:rPr lang="en-CA" sz="1200" b="1" dirty="0">
                <a:solidFill>
                  <a:srgbClr val="FFFFFF"/>
                </a:solidFill>
                <a:latin typeface="Arial" panose="020B0604020202020204" pitchFamily="34" charset="0"/>
                <a:cs typeface="Arial" panose="020B0604020202020204" pitchFamily="34" charset="0"/>
              </a:rPr>
              <a:t>Adapt the language, branding and call to action for your audience.</a:t>
            </a:r>
          </a:p>
        </p:txBody>
      </p:sp>
      <p:sp>
        <p:nvSpPr>
          <p:cNvPr id="12" name="TextBox 11">
            <a:extLst>
              <a:ext uri="{FF2B5EF4-FFF2-40B4-BE49-F238E27FC236}">
                <a16:creationId xmlns:a16="http://schemas.microsoft.com/office/drawing/2014/main" id="{50B1E6E4-ECE3-8809-71FC-3C91F7CBCAF1}"/>
              </a:ext>
            </a:extLst>
          </p:cNvPr>
          <p:cNvSpPr txBox="1"/>
          <p:nvPr/>
        </p:nvSpPr>
        <p:spPr>
          <a:xfrm>
            <a:off x="6129020" y="9592056"/>
            <a:ext cx="320040" cy="228600"/>
          </a:xfrm>
          <a:prstGeom prst="rect">
            <a:avLst/>
          </a:prstGeom>
          <a:noFill/>
          <a:ln>
            <a:noFill/>
          </a:ln>
        </p:spPr>
        <p:txBody>
          <a:bodyPr wrap="square" anchor="t">
            <a:spAutoFit/>
          </a:bodyPr>
          <a:lstStyle/>
          <a:p>
            <a:pPr algn="r"/>
            <a:r>
              <a:rPr lang="en-CA" sz="850" b="1" i="0" dirty="0">
                <a:solidFill>
                  <a:srgbClr val="145B7D"/>
                </a:solidFill>
                <a:latin typeface="Arial" panose="020B0604020202020204" pitchFamily="34" charset="0"/>
                <a:cs typeface="Arial" panose="020B0604020202020204" pitchFamily="34" charset="0"/>
              </a:rPr>
              <a:t>11</a:t>
            </a:r>
            <a:endParaRPr sz="850" b="1" i="0" dirty="0">
              <a:solidFill>
                <a:srgbClr val="145B7D"/>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D8F35A2F-1F7C-5C97-1DC4-A3235FD0F584}"/>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65933943-38CD-8BEA-365A-FA80DFFCF962}"/>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Tree>
    <p:extLst>
      <p:ext uri="{BB962C8B-B14F-4D97-AF65-F5344CB8AC3E}">
        <p14:creationId xmlns:p14="http://schemas.microsoft.com/office/powerpoint/2010/main" val="1995661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AA77E-2994-1E23-426B-E0C4515947E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C8234C1-69ED-DF80-754A-D64DCF126C0C}"/>
              </a:ext>
            </a:extLst>
          </p:cNvPr>
          <p:cNvSpPr>
            <a:spLocks noGrp="1" noRot="1" noMove="1" noResize="1" noEditPoints="1" noAdjustHandles="1" noChangeArrowheads="1" noChangeShapeType="1"/>
          </p:cNvSpPr>
          <p:nvPr/>
        </p:nvSpPr>
        <p:spPr>
          <a:xfrm>
            <a:off x="0" y="-53340"/>
            <a:ext cx="6858000" cy="9959340"/>
          </a:xfrm>
          <a:prstGeom prst="rect">
            <a:avLst/>
          </a:prstGeom>
          <a:solidFill>
            <a:srgbClr val="F3F7F8"/>
          </a:solidFill>
          <a:ln w="7620">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B6D06B62-03F7-978F-9155-56EB87C18E72}"/>
              </a:ext>
            </a:extLst>
          </p:cNvPr>
          <p:cNvSpPr/>
          <p:nvPr/>
        </p:nvSpPr>
        <p:spPr>
          <a:xfrm>
            <a:off x="502920" y="2317043"/>
            <a:ext cx="5925312" cy="47899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C18043A-F114-EFD1-1488-382E5C7AC172}"/>
              </a:ext>
            </a:extLst>
          </p:cNvPr>
          <p:cNvSpPr txBox="1"/>
          <p:nvPr/>
        </p:nvSpPr>
        <p:spPr>
          <a:xfrm>
            <a:off x="502920" y="444589"/>
            <a:ext cx="4831080" cy="523220"/>
          </a:xfrm>
          <a:prstGeom prst="rect">
            <a:avLst/>
          </a:prstGeom>
          <a:noFill/>
          <a:ln>
            <a:noFill/>
          </a:ln>
        </p:spPr>
        <p:txBody>
          <a:bodyPr wrap="square" anchor="t">
            <a:spAutoFit/>
          </a:bodyPr>
          <a:lstStyle/>
          <a:p>
            <a:pPr algn="l"/>
            <a:r>
              <a:rPr lang="en-CA" sz="2800" b="1" i="0" dirty="0">
                <a:solidFill>
                  <a:srgbClr val="145B7D"/>
                </a:solidFill>
                <a:latin typeface="Arial" panose="020B0604020202020204" pitchFamily="34" charset="0"/>
                <a:cs typeface="Arial" panose="020B0604020202020204" pitchFamily="34" charset="0"/>
              </a:rPr>
              <a:t>Newsletter template</a:t>
            </a:r>
            <a:endParaRPr sz="2800" b="1" i="0" dirty="0">
              <a:solidFill>
                <a:srgbClr val="145B7D"/>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156D2729-B5D5-2FF3-71F1-EDC568299AD6}"/>
              </a:ext>
            </a:extLst>
          </p:cNvPr>
          <p:cNvSpPr txBox="1"/>
          <p:nvPr/>
        </p:nvSpPr>
        <p:spPr>
          <a:xfrm>
            <a:off x="502920" y="1034851"/>
            <a:ext cx="5303520" cy="600164"/>
          </a:xfrm>
          <a:prstGeom prst="rect">
            <a:avLst/>
          </a:prstGeom>
          <a:noFill/>
          <a:ln>
            <a:noFill/>
          </a:ln>
        </p:spPr>
        <p:txBody>
          <a:bodyPr wrap="square">
            <a:spAutoFit/>
          </a:bodyPr>
          <a:lstStyle/>
          <a:p>
            <a:r>
              <a:rPr lang="en-US" sz="1100" dirty="0">
                <a:solidFill>
                  <a:srgbClr val="607985"/>
                </a:solidFill>
                <a:latin typeface="Arial" panose="020B0604020202020204" pitchFamily="34" charset="0"/>
                <a:cs typeface="Arial" panose="020B0604020202020204" pitchFamily="34" charset="0"/>
              </a:rPr>
              <a:t>Use this template as a starting point for your organization's newsletter or member communications. Adapt the language as needed to align with your organization's voice and include your own call to action or resources. </a:t>
            </a:r>
            <a:r>
              <a:rPr lang="en-CA" sz="1100" dirty="0">
                <a:solidFill>
                  <a:srgbClr val="607985"/>
                </a:solidFill>
                <a:latin typeface="Arial" panose="020B0604020202020204" pitchFamily="34" charset="0"/>
                <a:cs typeface="Arial" panose="020B0604020202020204" pitchFamily="34" charset="0"/>
              </a:rPr>
              <a:t>​</a:t>
            </a:r>
            <a:endParaRPr sz="1100" dirty="0">
              <a:solidFill>
                <a:srgbClr val="607985"/>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D940713A-F49E-6CEE-70EC-A967514CBA8C}"/>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STRENGTHENING ADVOCACY FOR ADULT VACCINATION</a:t>
            </a:r>
          </a:p>
        </p:txBody>
      </p:sp>
      <p:sp>
        <p:nvSpPr>
          <p:cNvPr id="6" name="Rounded Rectangle 5">
            <a:extLst>
              <a:ext uri="{FF2B5EF4-FFF2-40B4-BE49-F238E27FC236}">
                <a16:creationId xmlns:a16="http://schemas.microsoft.com/office/drawing/2014/main" id="{09CD7F53-82F8-0A14-D147-5FF23E744D50}"/>
              </a:ext>
            </a:extLst>
          </p:cNvPr>
          <p:cNvSpPr/>
          <p:nvPr/>
        </p:nvSpPr>
        <p:spPr>
          <a:xfrm>
            <a:off x="502920" y="2056000"/>
            <a:ext cx="5925312" cy="438912"/>
          </a:xfrm>
          <a:prstGeom prst="roundRect">
            <a:avLst/>
          </a:prstGeom>
          <a:solidFill>
            <a:srgbClr val="145B7D"/>
          </a:solidFill>
          <a:ln>
            <a:solidFill>
              <a:srgbClr val="145B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6BB54A26-F4BE-0E1D-23A7-EDBE856D5A17}"/>
              </a:ext>
            </a:extLst>
          </p:cNvPr>
          <p:cNvSpPr txBox="1"/>
          <p:nvPr/>
        </p:nvSpPr>
        <p:spPr>
          <a:xfrm>
            <a:off x="713232" y="2197436"/>
            <a:ext cx="3474720" cy="207749"/>
          </a:xfrm>
          <a:prstGeom prst="rect">
            <a:avLst/>
          </a:prstGeom>
          <a:noFill/>
        </p:spPr>
        <p:txBody>
          <a:bodyPr wrap="square">
            <a:spAutoFit/>
          </a:bodyPr>
          <a:lstStyle/>
          <a:p>
            <a:pPr algn="l"/>
            <a:r>
              <a:rPr sz="750" b="1" i="0" dirty="0">
                <a:solidFill>
                  <a:srgbClr val="FFFFFF"/>
                </a:solidFill>
                <a:latin typeface="Arial" panose="020B0604020202020204" pitchFamily="34" charset="0"/>
                <a:cs typeface="Arial" panose="020B0604020202020204" pitchFamily="34" charset="0"/>
              </a:rPr>
              <a:t>YOUR ORGANIZATION  |  NEWSLETTER</a:t>
            </a:r>
          </a:p>
        </p:txBody>
      </p:sp>
      <p:sp>
        <p:nvSpPr>
          <p:cNvPr id="9" name="TextBox 8">
            <a:extLst>
              <a:ext uri="{FF2B5EF4-FFF2-40B4-BE49-F238E27FC236}">
                <a16:creationId xmlns:a16="http://schemas.microsoft.com/office/drawing/2014/main" id="{600D548C-CCF5-4A6F-6427-B5A9EED2BED2}"/>
              </a:ext>
            </a:extLst>
          </p:cNvPr>
          <p:cNvSpPr txBox="1"/>
          <p:nvPr/>
        </p:nvSpPr>
        <p:spPr>
          <a:xfrm>
            <a:off x="5146040" y="2202304"/>
            <a:ext cx="1143000" cy="203133"/>
          </a:xfrm>
          <a:prstGeom prst="rect">
            <a:avLst/>
          </a:prstGeom>
          <a:noFill/>
        </p:spPr>
        <p:txBody>
          <a:bodyPr wrap="square">
            <a:spAutoFit/>
          </a:bodyPr>
          <a:lstStyle/>
          <a:p>
            <a:pPr algn="r"/>
            <a:r>
              <a:rPr sz="720" b="1" i="0">
                <a:solidFill>
                  <a:srgbClr val="E7F1F3"/>
                </a:solidFill>
                <a:latin typeface="Arial" panose="020B0604020202020204" pitchFamily="34" charset="0"/>
                <a:cs typeface="Arial" panose="020B0604020202020204" pitchFamily="34" charset="0"/>
              </a:rPr>
              <a:t>MONTH  •  YEAR</a:t>
            </a:r>
          </a:p>
        </p:txBody>
      </p:sp>
      <p:sp>
        <p:nvSpPr>
          <p:cNvPr id="16" name="TextBox 15">
            <a:extLst>
              <a:ext uri="{FF2B5EF4-FFF2-40B4-BE49-F238E27FC236}">
                <a16:creationId xmlns:a16="http://schemas.microsoft.com/office/drawing/2014/main" id="{27BCDA74-4877-5510-9813-8875EF476B49}"/>
              </a:ext>
            </a:extLst>
          </p:cNvPr>
          <p:cNvSpPr txBox="1"/>
          <p:nvPr/>
        </p:nvSpPr>
        <p:spPr>
          <a:xfrm>
            <a:off x="502920" y="2636348"/>
            <a:ext cx="5440680" cy="338554"/>
          </a:xfrm>
          <a:prstGeom prst="rect">
            <a:avLst/>
          </a:prstGeom>
          <a:noFill/>
        </p:spPr>
        <p:txBody>
          <a:bodyPr wrap="square">
            <a:spAutoFit/>
          </a:bodyPr>
          <a:lstStyle/>
          <a:p>
            <a:pPr algn="l"/>
            <a:r>
              <a:rPr sz="1600" b="1" i="0" dirty="0">
                <a:solidFill>
                  <a:srgbClr val="145B7D"/>
                </a:solidFill>
                <a:latin typeface="Arial" panose="020B0604020202020204" pitchFamily="34" charset="0"/>
                <a:cs typeface="Arial" panose="020B0604020202020204" pitchFamily="34" charset="0"/>
              </a:rPr>
              <a:t>Strengthening Adult Immunization Across Canada</a:t>
            </a:r>
          </a:p>
        </p:txBody>
      </p:sp>
      <p:sp>
        <p:nvSpPr>
          <p:cNvPr id="17" name="TextBox 16">
            <a:extLst>
              <a:ext uri="{FF2B5EF4-FFF2-40B4-BE49-F238E27FC236}">
                <a16:creationId xmlns:a16="http://schemas.microsoft.com/office/drawing/2014/main" id="{490A90B4-E46B-F4A4-8E5E-743F8A563C5E}"/>
              </a:ext>
            </a:extLst>
          </p:cNvPr>
          <p:cNvSpPr txBox="1"/>
          <p:nvPr/>
        </p:nvSpPr>
        <p:spPr>
          <a:xfrm>
            <a:off x="502920" y="3020396"/>
            <a:ext cx="5212080" cy="246221"/>
          </a:xfrm>
          <a:prstGeom prst="rect">
            <a:avLst/>
          </a:prstGeom>
          <a:noFill/>
        </p:spPr>
        <p:txBody>
          <a:bodyPr wrap="square">
            <a:spAutoFit/>
          </a:bodyPr>
          <a:lstStyle/>
          <a:p>
            <a:pPr algn="l"/>
            <a:r>
              <a:rPr sz="1000" b="1" i="0" dirty="0">
                <a:solidFill>
                  <a:srgbClr val="E45458"/>
                </a:solidFill>
                <a:latin typeface="Arial" panose="020B0604020202020204" pitchFamily="34" charset="0"/>
                <a:cs typeface="Arial" panose="020B0604020202020204" pitchFamily="34" charset="0"/>
              </a:rPr>
              <a:t>Advancing prevention, equity, and healthy ageing</a:t>
            </a:r>
          </a:p>
        </p:txBody>
      </p:sp>
      <p:sp>
        <p:nvSpPr>
          <p:cNvPr id="18" name="TextBox 17">
            <a:extLst>
              <a:ext uri="{FF2B5EF4-FFF2-40B4-BE49-F238E27FC236}">
                <a16:creationId xmlns:a16="http://schemas.microsoft.com/office/drawing/2014/main" id="{57369D88-8C70-B60A-37C0-D4A7A50416BF}"/>
              </a:ext>
            </a:extLst>
          </p:cNvPr>
          <p:cNvSpPr txBox="1"/>
          <p:nvPr/>
        </p:nvSpPr>
        <p:spPr>
          <a:xfrm>
            <a:off x="502920" y="3360011"/>
            <a:ext cx="5786120" cy="3647152"/>
          </a:xfrm>
          <a:prstGeom prst="rect">
            <a:avLst/>
          </a:prstGeom>
          <a:noFill/>
        </p:spPr>
        <p:txBody>
          <a:bodyPr wrap="square">
            <a:spAutoFit/>
          </a:bodyPr>
          <a:lstStyle/>
          <a:p>
            <a:pPr fontAlgn="base"/>
            <a:r>
              <a:rPr lang="en-US" sz="1100" dirty="0">
                <a:latin typeface="Arial" panose="020B0604020202020204" pitchFamily="34" charset="0"/>
                <a:cs typeface="Arial" panose="020B0604020202020204" pitchFamily="34" charset="0"/>
              </a:rPr>
              <a:t>As Canada's population ages and the prevalence of chronic conditions continues to rise, protecting adults against vaccine-preventable diseases is an increasingly important part of healthy ageing and disease prevention. Adult immunization helps reduce the risk of serious illness, supports independence and quality of life, and contributes to more resilient health and care systems. ​</a:t>
            </a:r>
          </a:p>
          <a:p>
            <a:pPr fontAlgn="base"/>
            <a:endParaRPr lang="en-US" sz="1100" dirty="0">
              <a:latin typeface="Arial" panose="020B0604020202020204" pitchFamily="34" charset="0"/>
              <a:cs typeface="Arial" panose="020B0604020202020204" pitchFamily="34" charset="0"/>
            </a:endParaRPr>
          </a:p>
          <a:p>
            <a:pPr fontAlgn="base"/>
            <a:r>
              <a:rPr lang="en-US" sz="1100" dirty="0">
                <a:latin typeface="Arial" panose="020B0604020202020204" pitchFamily="34" charset="0"/>
                <a:cs typeface="Arial" panose="020B0604020202020204" pitchFamily="34" charset="0"/>
              </a:rPr>
              <a:t>Despite national recommendations, access to publicly funded adult vaccines continues to vary across provinces and territories. Differences in funding, eligibility, and implementation create barriers, meaning where someone lives can influence their access to recommended vaccines.​</a:t>
            </a:r>
          </a:p>
          <a:p>
            <a:pPr fontAlgn="base"/>
            <a:endParaRPr lang="en-US" sz="1100" dirty="0">
              <a:latin typeface="Arial" panose="020B0604020202020204" pitchFamily="34" charset="0"/>
              <a:cs typeface="Arial" panose="020B0604020202020204" pitchFamily="34" charset="0"/>
            </a:endParaRPr>
          </a:p>
          <a:p>
            <a:pPr fontAlgn="base"/>
            <a:r>
              <a:rPr lang="en-US" sz="1100" dirty="0">
                <a:latin typeface="Arial" panose="020B0604020202020204" pitchFamily="34" charset="0"/>
                <a:cs typeface="Arial" panose="020B0604020202020204" pitchFamily="34" charset="0"/>
              </a:rPr>
              <a:t>A coordinated, life-course approach to adult immunization can help address these challenges. Sustainable investment, equitable access to recommended vaccines, clearer vaccination pathways, and greater alignment across jurisdictions can strengthen prevention and improve access for adults across Canada.​</a:t>
            </a:r>
          </a:p>
          <a:p>
            <a:pPr fontAlgn="base"/>
            <a:endParaRPr lang="en-US" sz="1100" dirty="0">
              <a:latin typeface="Arial" panose="020B0604020202020204" pitchFamily="34" charset="0"/>
              <a:cs typeface="Arial" panose="020B0604020202020204" pitchFamily="34" charset="0"/>
            </a:endParaRPr>
          </a:p>
          <a:p>
            <a:pPr fontAlgn="base"/>
            <a:r>
              <a:rPr lang="en-US" sz="1100" dirty="0">
                <a:latin typeface="Arial" panose="020B0604020202020204" pitchFamily="34" charset="0"/>
                <a:cs typeface="Arial" panose="020B0604020202020204" pitchFamily="34" charset="0"/>
              </a:rPr>
              <a:t>Strengthening adult immunization also supports broader priorities, including healthy ageing and longevity, chronic disease prevention, respiratory health, caregiving, long-term care, and public health. By working together to advance equitable access and evidence-informed policy, we can help ensure adults across Canada benefit from recommended vaccines throughout the life course.​</a:t>
            </a:r>
          </a:p>
        </p:txBody>
      </p:sp>
      <p:sp>
        <p:nvSpPr>
          <p:cNvPr id="19" name="Rounded Rectangle 18">
            <a:extLst>
              <a:ext uri="{FF2B5EF4-FFF2-40B4-BE49-F238E27FC236}">
                <a16:creationId xmlns:a16="http://schemas.microsoft.com/office/drawing/2014/main" id="{CA52D170-8C70-0D8C-3298-405DD8C5F517}"/>
              </a:ext>
            </a:extLst>
          </p:cNvPr>
          <p:cNvSpPr/>
          <p:nvPr/>
        </p:nvSpPr>
        <p:spPr>
          <a:xfrm>
            <a:off x="502920" y="7339489"/>
            <a:ext cx="5925312" cy="993501"/>
          </a:xfrm>
          <a:prstGeom prst="roundRect">
            <a:avLst/>
          </a:prstGeom>
          <a:solidFill>
            <a:srgbClr val="E45458"/>
          </a:solidFill>
          <a:ln>
            <a:solidFill>
              <a:srgbClr val="E454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62A92F67-CDE9-4F26-AC72-182CFBFE28C1}"/>
              </a:ext>
            </a:extLst>
          </p:cNvPr>
          <p:cNvSpPr txBox="1"/>
          <p:nvPr/>
        </p:nvSpPr>
        <p:spPr>
          <a:xfrm>
            <a:off x="713232" y="7609002"/>
            <a:ext cx="1737360" cy="369332"/>
          </a:xfrm>
          <a:prstGeom prst="rect">
            <a:avLst/>
          </a:prstGeom>
          <a:noFill/>
        </p:spPr>
        <p:txBody>
          <a:bodyPr wrap="square">
            <a:spAutoFit/>
          </a:bodyPr>
          <a:lstStyle/>
          <a:p>
            <a:pPr algn="l"/>
            <a:r>
              <a:rPr lang="en-CA" sz="900" b="1" i="0" dirty="0">
                <a:solidFill>
                  <a:srgbClr val="FFFFFF"/>
                </a:solidFill>
                <a:latin typeface="Arial" panose="020B0604020202020204" pitchFamily="34" charset="0"/>
                <a:cs typeface="Arial" panose="020B0604020202020204" pitchFamily="34" charset="0"/>
              </a:rPr>
              <a:t>SUGGESTED </a:t>
            </a:r>
          </a:p>
          <a:p>
            <a:pPr algn="l"/>
            <a:r>
              <a:rPr lang="en-CA" sz="900" b="1" i="0" dirty="0">
                <a:solidFill>
                  <a:srgbClr val="FFFFFF"/>
                </a:solidFill>
                <a:latin typeface="Arial" panose="020B0604020202020204" pitchFamily="34" charset="0"/>
                <a:cs typeface="Arial" panose="020B0604020202020204" pitchFamily="34" charset="0"/>
              </a:rPr>
              <a:t>CALL-TO-ACTION</a:t>
            </a:r>
            <a:endParaRPr sz="900" b="1" i="0" dirty="0">
              <a:solidFill>
                <a:srgbClr val="FFFFFF"/>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4AD14987-6136-A15A-8203-A65841D84B8A}"/>
              </a:ext>
            </a:extLst>
          </p:cNvPr>
          <p:cNvSpPr txBox="1"/>
          <p:nvPr/>
        </p:nvSpPr>
        <p:spPr>
          <a:xfrm>
            <a:off x="2017986" y="7460212"/>
            <a:ext cx="4111034" cy="769441"/>
          </a:xfrm>
          <a:prstGeom prst="rect">
            <a:avLst/>
          </a:prstGeom>
          <a:noFill/>
        </p:spPr>
        <p:txBody>
          <a:bodyPr wrap="square">
            <a:spAutoFit/>
          </a:bodyPr>
          <a:lstStyle/>
          <a:p>
            <a:pPr algn="l"/>
            <a:r>
              <a:rPr sz="1100" i="0" dirty="0">
                <a:solidFill>
                  <a:srgbClr val="FFFFFF"/>
                </a:solidFill>
                <a:latin typeface="Arial" panose="020B0604020202020204" pitchFamily="34" charset="0"/>
                <a:cs typeface="Arial" panose="020B0604020202020204" pitchFamily="34" charset="0"/>
              </a:rPr>
              <a:t>Link to a resource • share the harmonization report • </a:t>
            </a:r>
            <a:endParaRPr lang="en-CA" sz="1100" i="0" dirty="0">
              <a:solidFill>
                <a:srgbClr val="FFFFFF"/>
              </a:solidFill>
              <a:latin typeface="Arial" panose="020B0604020202020204" pitchFamily="34" charset="0"/>
              <a:cs typeface="Arial" panose="020B0604020202020204" pitchFamily="34" charset="0"/>
            </a:endParaRPr>
          </a:p>
          <a:p>
            <a:r>
              <a:rPr sz="1100" i="0" dirty="0">
                <a:solidFill>
                  <a:srgbClr val="FFFFFF"/>
                </a:solidFill>
                <a:latin typeface="Arial" panose="020B0604020202020204" pitchFamily="34" charset="0"/>
                <a:cs typeface="Arial" panose="020B0604020202020204" pitchFamily="34" charset="0"/>
              </a:rPr>
              <a:t>promote an event • </a:t>
            </a:r>
            <a:r>
              <a:rPr lang="en-CA" sz="1100" i="0" dirty="0">
                <a:solidFill>
                  <a:srgbClr val="FFFFFF"/>
                </a:solidFill>
                <a:latin typeface="Arial" panose="020B0604020202020204" pitchFamily="34" charset="0"/>
                <a:cs typeface="Arial" panose="020B0604020202020204" pitchFamily="34" charset="0"/>
              </a:rPr>
              <a:t>learn more about </a:t>
            </a:r>
            <a:r>
              <a:rPr lang="en-CA" sz="1100" dirty="0">
                <a:solidFill>
                  <a:srgbClr val="FFFFFF"/>
                </a:solidFill>
                <a:latin typeface="Arial" panose="020B0604020202020204" pitchFamily="34" charset="0"/>
                <a:cs typeface="Arial" panose="020B0604020202020204" pitchFamily="34" charset="0"/>
              </a:rPr>
              <a:t>adult immunization •  join an advocacy initiative • engage with policymakers • participate in an event </a:t>
            </a:r>
            <a:endParaRPr sz="1100" i="0" dirty="0">
              <a:solidFill>
                <a:srgbClr val="FFFFFF"/>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10E9050B-6D18-D5C6-01C2-25EAC29A581E}"/>
              </a:ext>
            </a:extLst>
          </p:cNvPr>
          <p:cNvSpPr txBox="1"/>
          <p:nvPr/>
        </p:nvSpPr>
        <p:spPr>
          <a:xfrm>
            <a:off x="6129020" y="9592056"/>
            <a:ext cx="320040" cy="228600"/>
          </a:xfrm>
          <a:prstGeom prst="rect">
            <a:avLst/>
          </a:prstGeom>
          <a:noFill/>
          <a:ln>
            <a:noFill/>
          </a:ln>
        </p:spPr>
        <p:txBody>
          <a:bodyPr wrap="square" anchor="t">
            <a:spAutoFit/>
          </a:bodyPr>
          <a:lstStyle/>
          <a:p>
            <a:pPr algn="r"/>
            <a:r>
              <a:rPr lang="en-CA" sz="850" b="1" i="0" dirty="0">
                <a:solidFill>
                  <a:srgbClr val="145B7D"/>
                </a:solidFill>
                <a:latin typeface="Arial" panose="020B0604020202020204" pitchFamily="34" charset="0"/>
                <a:cs typeface="Arial" panose="020B0604020202020204" pitchFamily="34" charset="0"/>
              </a:rPr>
              <a:t>12</a:t>
            </a:r>
            <a:endParaRPr sz="850" b="1" i="0" dirty="0">
              <a:solidFill>
                <a:srgbClr val="145B7D"/>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0F397126-DDD0-BE30-69DE-D96A2AD2C618}"/>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8C2E8023-D3DC-2397-15D6-B88718E3693B}"/>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Tree>
    <p:extLst>
      <p:ext uri="{BB962C8B-B14F-4D97-AF65-F5344CB8AC3E}">
        <p14:creationId xmlns:p14="http://schemas.microsoft.com/office/powerpoint/2010/main" val="136588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BEBA5-E947-6F1F-FD93-96D0D6AD220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C52D1E1-B645-1BB2-AD75-E1935E17ADE6}"/>
              </a:ext>
            </a:extLst>
          </p:cNvPr>
          <p:cNvSpPr>
            <a:spLocks noGrp="1" noRot="1" noMove="1" noResize="1" noEditPoints="1" noAdjustHandles="1" noChangeArrowheads="1" noChangeShapeType="1"/>
          </p:cNvSpPr>
          <p:nvPr/>
        </p:nvSpPr>
        <p:spPr>
          <a:xfrm>
            <a:off x="0" y="-53340"/>
            <a:ext cx="6858000" cy="9959340"/>
          </a:xfrm>
          <a:prstGeom prst="rect">
            <a:avLst/>
          </a:prstGeom>
          <a:solidFill>
            <a:srgbClr val="F3F7F8"/>
          </a:solidFill>
          <a:ln w="7620">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CE1976E-544D-0801-2E47-5DB11CC38A52}"/>
              </a:ext>
            </a:extLst>
          </p:cNvPr>
          <p:cNvSpPr txBox="1"/>
          <p:nvPr/>
        </p:nvSpPr>
        <p:spPr>
          <a:xfrm>
            <a:off x="502920" y="444589"/>
            <a:ext cx="4831080" cy="523220"/>
          </a:xfrm>
          <a:prstGeom prst="rect">
            <a:avLst/>
          </a:prstGeom>
          <a:noFill/>
          <a:ln>
            <a:noFill/>
          </a:ln>
        </p:spPr>
        <p:txBody>
          <a:bodyPr wrap="square" anchor="t">
            <a:spAutoFit/>
          </a:bodyPr>
          <a:lstStyle/>
          <a:p>
            <a:pPr algn="l"/>
            <a:r>
              <a:rPr lang="en-CA" sz="2800" b="1" i="0" dirty="0">
                <a:solidFill>
                  <a:srgbClr val="145B7D"/>
                </a:solidFill>
                <a:latin typeface="Arial" panose="020B0604020202020204" pitchFamily="34" charset="0"/>
                <a:cs typeface="Arial" panose="020B0604020202020204" pitchFamily="34" charset="0"/>
              </a:rPr>
              <a:t>Social Media posts</a:t>
            </a:r>
            <a:endParaRPr sz="2800" b="1" i="0" dirty="0">
              <a:solidFill>
                <a:srgbClr val="145B7D"/>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D588919-33BB-B398-B5BB-00022E58B9C0}"/>
              </a:ext>
            </a:extLst>
          </p:cNvPr>
          <p:cNvSpPr txBox="1"/>
          <p:nvPr/>
        </p:nvSpPr>
        <p:spPr>
          <a:xfrm>
            <a:off x="502920" y="1034851"/>
            <a:ext cx="5303520" cy="600164"/>
          </a:xfrm>
          <a:prstGeom prst="rect">
            <a:avLst/>
          </a:prstGeom>
          <a:noFill/>
          <a:ln>
            <a:noFill/>
          </a:ln>
        </p:spPr>
        <p:txBody>
          <a:bodyPr wrap="square">
            <a:spAutoFit/>
          </a:bodyPr>
          <a:lstStyle/>
          <a:p>
            <a:r>
              <a:rPr lang="en-US" sz="1100" dirty="0">
                <a:solidFill>
                  <a:srgbClr val="607985"/>
                </a:solidFill>
                <a:latin typeface="Arial" panose="020B0604020202020204" pitchFamily="34" charset="0"/>
                <a:cs typeface="Arial" panose="020B0604020202020204" pitchFamily="34" charset="0"/>
              </a:rPr>
              <a:t>The sample social media posts are designed to provide a consistent foundation for communicating about adult immunization while allowing organizations to tailor content to their own priorities, audiences, and communication style. </a:t>
            </a:r>
            <a:r>
              <a:rPr lang="en-CA" sz="1100" dirty="0">
                <a:solidFill>
                  <a:srgbClr val="607985"/>
                </a:solidFill>
                <a:latin typeface="Arial" panose="020B0604020202020204" pitchFamily="34" charset="0"/>
                <a:cs typeface="Arial" panose="020B0604020202020204" pitchFamily="34" charset="0"/>
              </a:rPr>
              <a:t>​</a:t>
            </a:r>
          </a:p>
        </p:txBody>
      </p:sp>
      <p:sp>
        <p:nvSpPr>
          <p:cNvPr id="22" name="TextBox 21">
            <a:extLst>
              <a:ext uri="{FF2B5EF4-FFF2-40B4-BE49-F238E27FC236}">
                <a16:creationId xmlns:a16="http://schemas.microsoft.com/office/drawing/2014/main" id="{64C29274-24F9-F4FA-86E0-A51C16C7FC42}"/>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STRENGTHENING ADVOCACY FOR ADULT VACCINATION</a:t>
            </a:r>
          </a:p>
        </p:txBody>
      </p:sp>
      <p:sp>
        <p:nvSpPr>
          <p:cNvPr id="5" name="Rounded Rectangle 4">
            <a:extLst>
              <a:ext uri="{FF2B5EF4-FFF2-40B4-BE49-F238E27FC236}">
                <a16:creationId xmlns:a16="http://schemas.microsoft.com/office/drawing/2014/main" id="{E40C171B-4B53-B6F2-9A95-6AAA8A335F07}"/>
              </a:ext>
            </a:extLst>
          </p:cNvPr>
          <p:cNvSpPr/>
          <p:nvPr/>
        </p:nvSpPr>
        <p:spPr>
          <a:xfrm>
            <a:off x="502920" y="2335512"/>
            <a:ext cx="5866349" cy="775387"/>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AC9B6B91-5476-2926-7FF7-2EFE4596CB23}"/>
              </a:ext>
            </a:extLst>
          </p:cNvPr>
          <p:cNvSpPr txBox="1"/>
          <p:nvPr/>
        </p:nvSpPr>
        <p:spPr>
          <a:xfrm>
            <a:off x="502920" y="1983148"/>
            <a:ext cx="2650183" cy="261610"/>
          </a:xfrm>
          <a:prstGeom prst="rect">
            <a:avLst/>
          </a:prstGeom>
          <a:noFill/>
          <a:ln>
            <a:noFill/>
          </a:ln>
        </p:spPr>
        <p:txBody>
          <a:bodyPr wrap="square">
            <a:spAutoFit/>
          </a:bodyPr>
          <a:lstStyle/>
          <a:p>
            <a:pPr algn="l"/>
            <a:r>
              <a:rPr lang="en-CA" sz="1100" b="1" dirty="0">
                <a:solidFill>
                  <a:srgbClr val="E45458"/>
                </a:solidFill>
                <a:latin typeface="Arial" panose="020B0604020202020204" pitchFamily="34" charset="0"/>
                <a:cs typeface="Arial" panose="020B0604020202020204" pitchFamily="34" charset="0"/>
              </a:rPr>
              <a:t>WHEN ADAPTING THESE POSTS:</a:t>
            </a:r>
            <a:endParaRPr sz="1100" b="1" dirty="0">
              <a:solidFill>
                <a:srgbClr val="E45458"/>
              </a:solidFill>
              <a:latin typeface="Arial" panose="020B0604020202020204" pitchFamily="34" charset="0"/>
              <a:cs typeface="Arial" panose="020B0604020202020204" pitchFamily="34" charset="0"/>
            </a:endParaRPr>
          </a:p>
        </p:txBody>
      </p:sp>
      <p:sp>
        <p:nvSpPr>
          <p:cNvPr id="10" name="Rounded Rectangle 9">
            <a:extLst>
              <a:ext uri="{FF2B5EF4-FFF2-40B4-BE49-F238E27FC236}">
                <a16:creationId xmlns:a16="http://schemas.microsoft.com/office/drawing/2014/main" id="{8A0171D9-1B92-776F-63D8-982E9CCA65A8}"/>
              </a:ext>
            </a:extLst>
          </p:cNvPr>
          <p:cNvSpPr/>
          <p:nvPr/>
        </p:nvSpPr>
        <p:spPr>
          <a:xfrm>
            <a:off x="576493" y="2462431"/>
            <a:ext cx="566928" cy="566928"/>
          </a:xfrm>
          <a:prstGeom prst="roundRect">
            <a:avLst/>
          </a:prstGeom>
          <a:solidFill>
            <a:srgbClr val="2C8D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0AA7AA1F-39BE-6AAB-9920-8AF8422E7806}"/>
              </a:ext>
            </a:extLst>
          </p:cNvPr>
          <p:cNvSpPr txBox="1"/>
          <p:nvPr/>
        </p:nvSpPr>
        <p:spPr>
          <a:xfrm>
            <a:off x="576493" y="2636167"/>
            <a:ext cx="566928" cy="215444"/>
          </a:xfrm>
          <a:prstGeom prst="rect">
            <a:avLst/>
          </a:prstGeom>
          <a:noFill/>
          <a:ln>
            <a:noFill/>
          </a:ln>
        </p:spPr>
        <p:txBody>
          <a:bodyPr wrap="square">
            <a:spAutoFit/>
          </a:bodyPr>
          <a:lstStyle/>
          <a:p>
            <a:pPr algn="ctr"/>
            <a:r>
              <a:rPr sz="800" b="1">
                <a:solidFill>
                  <a:srgbClr val="FFFFFF"/>
                </a:solidFill>
                <a:latin typeface="Arial" panose="020B0604020202020204" pitchFamily="34" charset="0"/>
                <a:cs typeface="Arial" panose="020B0604020202020204" pitchFamily="34" charset="0"/>
              </a:rPr>
              <a:t>01</a:t>
            </a:r>
          </a:p>
        </p:txBody>
      </p:sp>
      <p:sp>
        <p:nvSpPr>
          <p:cNvPr id="13" name="TextBox 12">
            <a:extLst>
              <a:ext uri="{FF2B5EF4-FFF2-40B4-BE49-F238E27FC236}">
                <a16:creationId xmlns:a16="http://schemas.microsoft.com/office/drawing/2014/main" id="{C5C3D1D9-CE74-7C7E-4088-1E2F46C85390}"/>
              </a:ext>
            </a:extLst>
          </p:cNvPr>
          <p:cNvSpPr txBox="1"/>
          <p:nvPr/>
        </p:nvSpPr>
        <p:spPr>
          <a:xfrm>
            <a:off x="1342513" y="2636167"/>
            <a:ext cx="5093120" cy="261610"/>
          </a:xfrm>
          <a:prstGeom prst="rect">
            <a:avLst/>
          </a:prstGeom>
          <a:noFill/>
          <a:ln>
            <a:noFill/>
          </a:ln>
        </p:spPr>
        <p:txBody>
          <a:bodyPr wrap="square">
            <a:spAutoFit/>
          </a:bodyPr>
          <a:lstStyle/>
          <a:p>
            <a:pPr lvl="0" fontAlgn="base"/>
            <a:r>
              <a:rPr lang="en-US" sz="1100" b="1" dirty="0">
                <a:solidFill>
                  <a:srgbClr val="135B7D"/>
                </a:solidFill>
                <a:latin typeface="Arial" panose="020B0604020202020204" pitchFamily="34" charset="0"/>
                <a:cs typeface="Arial" panose="020B0604020202020204" pitchFamily="34" charset="0"/>
              </a:rPr>
              <a:t>Tailor the messaging </a:t>
            </a:r>
            <a:r>
              <a:rPr lang="en-US" sz="1100" dirty="0">
                <a:latin typeface="Arial" panose="020B0604020202020204" pitchFamily="34" charset="0"/>
                <a:cs typeface="Arial" panose="020B0604020202020204" pitchFamily="34" charset="0"/>
              </a:rPr>
              <a:t>to reflect your organization’s voice and audience. ​</a:t>
            </a:r>
          </a:p>
        </p:txBody>
      </p:sp>
      <p:sp>
        <p:nvSpPr>
          <p:cNvPr id="26" name="Rounded Rectangle 25">
            <a:extLst>
              <a:ext uri="{FF2B5EF4-FFF2-40B4-BE49-F238E27FC236}">
                <a16:creationId xmlns:a16="http://schemas.microsoft.com/office/drawing/2014/main" id="{CB5325E8-8B8E-5453-E76C-263AFE7CFF9A}"/>
              </a:ext>
            </a:extLst>
          </p:cNvPr>
          <p:cNvSpPr/>
          <p:nvPr/>
        </p:nvSpPr>
        <p:spPr>
          <a:xfrm>
            <a:off x="466036" y="3314315"/>
            <a:ext cx="5866349" cy="775387"/>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7" name="Rounded Rectangle 26">
            <a:extLst>
              <a:ext uri="{FF2B5EF4-FFF2-40B4-BE49-F238E27FC236}">
                <a16:creationId xmlns:a16="http://schemas.microsoft.com/office/drawing/2014/main" id="{C765AF95-45B5-5BB4-571F-1C1616CA657F}"/>
              </a:ext>
            </a:extLst>
          </p:cNvPr>
          <p:cNvSpPr/>
          <p:nvPr/>
        </p:nvSpPr>
        <p:spPr>
          <a:xfrm>
            <a:off x="556742" y="3425300"/>
            <a:ext cx="566928" cy="566928"/>
          </a:xfrm>
          <a:prstGeom prst="roundRect">
            <a:avLst/>
          </a:prstGeom>
          <a:solidFill>
            <a:srgbClr val="145B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A6CE9CEC-D5CD-6900-F3EF-D29671A493F8}"/>
              </a:ext>
            </a:extLst>
          </p:cNvPr>
          <p:cNvSpPr txBox="1"/>
          <p:nvPr/>
        </p:nvSpPr>
        <p:spPr>
          <a:xfrm>
            <a:off x="556742" y="3599036"/>
            <a:ext cx="566928" cy="215444"/>
          </a:xfrm>
          <a:prstGeom prst="rect">
            <a:avLst/>
          </a:prstGeom>
          <a:noFill/>
          <a:ln>
            <a:noFill/>
          </a:ln>
        </p:spPr>
        <p:txBody>
          <a:bodyPr wrap="square">
            <a:spAutoFit/>
          </a:bodyPr>
          <a:lstStyle/>
          <a:p>
            <a:pPr algn="ctr"/>
            <a:r>
              <a:rPr sz="800" b="1">
                <a:solidFill>
                  <a:srgbClr val="FFFFFF"/>
                </a:solidFill>
                <a:latin typeface="Arial" panose="020B0604020202020204" pitchFamily="34" charset="0"/>
                <a:cs typeface="Arial" panose="020B0604020202020204" pitchFamily="34" charset="0"/>
              </a:rPr>
              <a:t>02</a:t>
            </a:r>
          </a:p>
        </p:txBody>
      </p:sp>
      <p:sp>
        <p:nvSpPr>
          <p:cNvPr id="30" name="TextBox 29">
            <a:extLst>
              <a:ext uri="{FF2B5EF4-FFF2-40B4-BE49-F238E27FC236}">
                <a16:creationId xmlns:a16="http://schemas.microsoft.com/office/drawing/2014/main" id="{41D865AC-1649-2333-3328-7916C7B90182}"/>
              </a:ext>
            </a:extLst>
          </p:cNvPr>
          <p:cNvSpPr txBox="1"/>
          <p:nvPr/>
        </p:nvSpPr>
        <p:spPr>
          <a:xfrm>
            <a:off x="1305629" y="3512329"/>
            <a:ext cx="5043891" cy="430887"/>
          </a:xfrm>
          <a:prstGeom prst="rect">
            <a:avLst/>
          </a:prstGeom>
          <a:noFill/>
          <a:ln>
            <a:noFill/>
          </a:ln>
        </p:spPr>
        <p:txBody>
          <a:bodyPr wrap="square">
            <a:spAutoFit/>
          </a:bodyPr>
          <a:lstStyle/>
          <a:p>
            <a:pPr lvl="0" fontAlgn="base"/>
            <a:r>
              <a:rPr lang="en-US" sz="1100" b="1" dirty="0">
                <a:solidFill>
                  <a:srgbClr val="135B7D"/>
                </a:solidFill>
                <a:latin typeface="Arial" panose="020B0604020202020204" pitchFamily="34" charset="0"/>
                <a:cs typeface="Arial" panose="020B0604020202020204" pitchFamily="34" charset="0"/>
              </a:rPr>
              <a:t>Add local context</a:t>
            </a:r>
            <a:r>
              <a:rPr lang="en-US" sz="1100" dirty="0">
                <a:latin typeface="Arial" panose="020B0604020202020204" pitchFamily="34" charset="0"/>
                <a:cs typeface="Arial" panose="020B0604020202020204" pitchFamily="34" charset="0"/>
              </a:rPr>
              <a:t>, examples, or relevant provincial and territorial information where appropriate. ​</a:t>
            </a:r>
          </a:p>
        </p:txBody>
      </p:sp>
      <p:sp>
        <p:nvSpPr>
          <p:cNvPr id="31" name="Rounded Rectangle 30">
            <a:extLst>
              <a:ext uri="{FF2B5EF4-FFF2-40B4-BE49-F238E27FC236}">
                <a16:creationId xmlns:a16="http://schemas.microsoft.com/office/drawing/2014/main" id="{B7613156-A9A0-8EEA-F624-A3EC42EDAA42}"/>
              </a:ext>
            </a:extLst>
          </p:cNvPr>
          <p:cNvSpPr/>
          <p:nvPr/>
        </p:nvSpPr>
        <p:spPr>
          <a:xfrm>
            <a:off x="495517" y="4287716"/>
            <a:ext cx="5866349" cy="775387"/>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2" name="Rounded Rectangle 31">
            <a:extLst>
              <a:ext uri="{FF2B5EF4-FFF2-40B4-BE49-F238E27FC236}">
                <a16:creationId xmlns:a16="http://schemas.microsoft.com/office/drawing/2014/main" id="{1C1D5559-A563-3AA8-5360-F5C404EEFB48}"/>
              </a:ext>
            </a:extLst>
          </p:cNvPr>
          <p:cNvSpPr/>
          <p:nvPr/>
        </p:nvSpPr>
        <p:spPr>
          <a:xfrm>
            <a:off x="556742" y="4395204"/>
            <a:ext cx="566928" cy="566928"/>
          </a:xfrm>
          <a:prstGeom prst="roundRect">
            <a:avLst/>
          </a:prstGeom>
          <a:solidFill>
            <a:srgbClr val="2C8D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C975FF4D-F2FE-2A1F-BF27-1FB621EB0498}"/>
              </a:ext>
            </a:extLst>
          </p:cNvPr>
          <p:cNvSpPr txBox="1"/>
          <p:nvPr/>
        </p:nvSpPr>
        <p:spPr>
          <a:xfrm>
            <a:off x="556742" y="4568940"/>
            <a:ext cx="566928" cy="215444"/>
          </a:xfrm>
          <a:prstGeom prst="rect">
            <a:avLst/>
          </a:prstGeom>
          <a:noFill/>
          <a:ln>
            <a:noFill/>
          </a:ln>
        </p:spPr>
        <p:txBody>
          <a:bodyPr wrap="square">
            <a:spAutoFit/>
          </a:bodyPr>
          <a:lstStyle/>
          <a:p>
            <a:pPr algn="ctr"/>
            <a:r>
              <a:rPr sz="800" b="1">
                <a:solidFill>
                  <a:srgbClr val="FFFFFF"/>
                </a:solidFill>
                <a:latin typeface="Arial" panose="020B0604020202020204" pitchFamily="34" charset="0"/>
                <a:cs typeface="Arial" panose="020B0604020202020204" pitchFamily="34" charset="0"/>
              </a:rPr>
              <a:t>03</a:t>
            </a:r>
          </a:p>
        </p:txBody>
      </p:sp>
      <p:sp>
        <p:nvSpPr>
          <p:cNvPr id="35" name="TextBox 34">
            <a:extLst>
              <a:ext uri="{FF2B5EF4-FFF2-40B4-BE49-F238E27FC236}">
                <a16:creationId xmlns:a16="http://schemas.microsoft.com/office/drawing/2014/main" id="{0A15DF4A-79A1-160B-8E2D-0B689564E517}"/>
              </a:ext>
            </a:extLst>
          </p:cNvPr>
          <p:cNvSpPr txBox="1"/>
          <p:nvPr/>
        </p:nvSpPr>
        <p:spPr>
          <a:xfrm>
            <a:off x="1305630" y="4465448"/>
            <a:ext cx="5093119" cy="430887"/>
          </a:xfrm>
          <a:prstGeom prst="rect">
            <a:avLst/>
          </a:prstGeom>
          <a:noFill/>
          <a:ln>
            <a:noFill/>
          </a:ln>
        </p:spPr>
        <p:txBody>
          <a:bodyPr wrap="square">
            <a:spAutoFit/>
          </a:bodyPr>
          <a:lstStyle/>
          <a:p>
            <a:pPr lvl="0" fontAlgn="base"/>
            <a:r>
              <a:rPr lang="en-US" sz="1100" dirty="0">
                <a:latin typeface="Arial" panose="020B0604020202020204" pitchFamily="34" charset="0"/>
                <a:cs typeface="Arial" panose="020B0604020202020204" pitchFamily="34" charset="0"/>
              </a:rPr>
              <a:t>Include a </a:t>
            </a:r>
            <a:r>
              <a:rPr lang="en-US" sz="1100" b="1" dirty="0">
                <a:solidFill>
                  <a:srgbClr val="135B7D"/>
                </a:solidFill>
                <a:latin typeface="Arial" panose="020B0604020202020204" pitchFamily="34" charset="0"/>
                <a:cs typeface="Arial" panose="020B0604020202020204" pitchFamily="34" charset="0"/>
              </a:rPr>
              <a:t>call to action</a:t>
            </a:r>
            <a:r>
              <a:rPr lang="en-US" sz="1100" dirty="0">
                <a:latin typeface="Arial" panose="020B0604020202020204" pitchFamily="34" charset="0"/>
                <a:cs typeface="Arial" panose="020B0604020202020204" pitchFamily="34" charset="0"/>
              </a:rPr>
              <a:t>, such as directing audiences to a resource, event, campaign, or advocacy opportunity. ​</a:t>
            </a:r>
          </a:p>
        </p:txBody>
      </p:sp>
      <p:sp>
        <p:nvSpPr>
          <p:cNvPr id="36" name="Rounded Rectangle 35">
            <a:extLst>
              <a:ext uri="{FF2B5EF4-FFF2-40B4-BE49-F238E27FC236}">
                <a16:creationId xmlns:a16="http://schemas.microsoft.com/office/drawing/2014/main" id="{BCE9FE79-50E1-0B91-B69B-083663CED6FF}"/>
              </a:ext>
            </a:extLst>
          </p:cNvPr>
          <p:cNvSpPr/>
          <p:nvPr/>
        </p:nvSpPr>
        <p:spPr>
          <a:xfrm>
            <a:off x="487373" y="5261285"/>
            <a:ext cx="5866349" cy="775387"/>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7" name="Rounded Rectangle 36">
            <a:extLst>
              <a:ext uri="{FF2B5EF4-FFF2-40B4-BE49-F238E27FC236}">
                <a16:creationId xmlns:a16="http://schemas.microsoft.com/office/drawing/2014/main" id="{492C1EE1-DB2D-36A8-4CB6-22FFA985C1C2}"/>
              </a:ext>
            </a:extLst>
          </p:cNvPr>
          <p:cNvSpPr/>
          <p:nvPr/>
        </p:nvSpPr>
        <p:spPr>
          <a:xfrm>
            <a:off x="592264" y="5377602"/>
            <a:ext cx="566928" cy="566928"/>
          </a:xfrm>
          <a:prstGeom prst="roundRect">
            <a:avLst/>
          </a:prstGeom>
          <a:solidFill>
            <a:srgbClr val="E454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ED68A98C-5C4F-813B-2FC0-AA060B784A5F}"/>
              </a:ext>
            </a:extLst>
          </p:cNvPr>
          <p:cNvSpPr txBox="1"/>
          <p:nvPr/>
        </p:nvSpPr>
        <p:spPr>
          <a:xfrm>
            <a:off x="592264" y="5551338"/>
            <a:ext cx="566928" cy="215444"/>
          </a:xfrm>
          <a:prstGeom prst="rect">
            <a:avLst/>
          </a:prstGeom>
          <a:noFill/>
          <a:ln>
            <a:noFill/>
          </a:ln>
        </p:spPr>
        <p:txBody>
          <a:bodyPr wrap="square">
            <a:spAutoFit/>
          </a:bodyPr>
          <a:lstStyle/>
          <a:p>
            <a:pPr algn="ctr"/>
            <a:r>
              <a:rPr sz="800" b="1">
                <a:solidFill>
                  <a:srgbClr val="FFFFFF"/>
                </a:solidFill>
                <a:latin typeface="Arial" panose="020B0604020202020204" pitchFamily="34" charset="0"/>
                <a:cs typeface="Arial" panose="020B0604020202020204" pitchFamily="34" charset="0"/>
              </a:rPr>
              <a:t>04</a:t>
            </a:r>
          </a:p>
        </p:txBody>
      </p:sp>
      <p:sp>
        <p:nvSpPr>
          <p:cNvPr id="40" name="TextBox 39">
            <a:extLst>
              <a:ext uri="{FF2B5EF4-FFF2-40B4-BE49-F238E27FC236}">
                <a16:creationId xmlns:a16="http://schemas.microsoft.com/office/drawing/2014/main" id="{7DE07E74-333E-960C-AFE8-82DDB193E2A6}"/>
              </a:ext>
            </a:extLst>
          </p:cNvPr>
          <p:cNvSpPr txBox="1"/>
          <p:nvPr/>
        </p:nvSpPr>
        <p:spPr>
          <a:xfrm>
            <a:off x="1305629" y="5445622"/>
            <a:ext cx="5079412" cy="430887"/>
          </a:xfrm>
          <a:prstGeom prst="rect">
            <a:avLst/>
          </a:prstGeom>
          <a:noFill/>
          <a:ln>
            <a:noFill/>
          </a:ln>
        </p:spPr>
        <p:txBody>
          <a:bodyPr wrap="square">
            <a:spAutoFit/>
          </a:bodyPr>
          <a:lstStyle/>
          <a:p>
            <a:pPr lvl="0" fontAlgn="base"/>
            <a:r>
              <a:rPr lang="en-US" sz="1100" dirty="0">
                <a:latin typeface="Arial" panose="020B0604020202020204" pitchFamily="34" charset="0"/>
                <a:cs typeface="Arial" panose="020B0604020202020204" pitchFamily="34" charset="0"/>
              </a:rPr>
              <a:t>Tag relevant partners, policymakers, health care organizations, or community groups to </a:t>
            </a:r>
            <a:r>
              <a:rPr lang="en-US" sz="1100" b="1" dirty="0">
                <a:solidFill>
                  <a:srgbClr val="135B7D"/>
                </a:solidFill>
                <a:latin typeface="Arial" panose="020B0604020202020204" pitchFamily="34" charset="0"/>
                <a:cs typeface="Arial" panose="020B0604020202020204" pitchFamily="34" charset="0"/>
              </a:rPr>
              <a:t>expand reach and encourage collaboration.</a:t>
            </a:r>
            <a:r>
              <a:rPr lang="en-US" sz="1100" dirty="0">
                <a:solidFill>
                  <a:srgbClr val="135B7D"/>
                </a:solidFill>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a:t>
            </a:r>
          </a:p>
        </p:txBody>
      </p:sp>
      <p:sp>
        <p:nvSpPr>
          <p:cNvPr id="41" name="Rounded Rectangle 40">
            <a:extLst>
              <a:ext uri="{FF2B5EF4-FFF2-40B4-BE49-F238E27FC236}">
                <a16:creationId xmlns:a16="http://schemas.microsoft.com/office/drawing/2014/main" id="{E71E116E-F91F-EF26-DD22-91975B709FBC}"/>
              </a:ext>
            </a:extLst>
          </p:cNvPr>
          <p:cNvSpPr/>
          <p:nvPr/>
        </p:nvSpPr>
        <p:spPr>
          <a:xfrm>
            <a:off x="495516" y="6278654"/>
            <a:ext cx="5866349" cy="775387"/>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42" name="Rounded Rectangle 41">
            <a:extLst>
              <a:ext uri="{FF2B5EF4-FFF2-40B4-BE49-F238E27FC236}">
                <a16:creationId xmlns:a16="http://schemas.microsoft.com/office/drawing/2014/main" id="{18AF16F1-3811-EDC2-1DED-915D551182F3}"/>
              </a:ext>
            </a:extLst>
          </p:cNvPr>
          <p:cNvSpPr/>
          <p:nvPr/>
        </p:nvSpPr>
        <p:spPr>
          <a:xfrm>
            <a:off x="561680" y="6388892"/>
            <a:ext cx="566928" cy="566928"/>
          </a:xfrm>
          <a:prstGeom prst="roundRect">
            <a:avLst/>
          </a:prstGeom>
          <a:solidFill>
            <a:srgbClr val="2C8D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AC50B9D6-F5EC-95E9-E849-0195AA00FC3D}"/>
              </a:ext>
            </a:extLst>
          </p:cNvPr>
          <p:cNvSpPr txBox="1"/>
          <p:nvPr/>
        </p:nvSpPr>
        <p:spPr>
          <a:xfrm>
            <a:off x="561680" y="6562628"/>
            <a:ext cx="566928" cy="215444"/>
          </a:xfrm>
          <a:prstGeom prst="rect">
            <a:avLst/>
          </a:prstGeom>
          <a:noFill/>
          <a:ln>
            <a:noFill/>
          </a:ln>
        </p:spPr>
        <p:txBody>
          <a:bodyPr wrap="square">
            <a:spAutoFit/>
          </a:bodyPr>
          <a:lstStyle/>
          <a:p>
            <a:pPr algn="ctr"/>
            <a:r>
              <a:rPr sz="800" b="1">
                <a:solidFill>
                  <a:srgbClr val="FFFFFF"/>
                </a:solidFill>
                <a:latin typeface="Arial" panose="020B0604020202020204" pitchFamily="34" charset="0"/>
                <a:cs typeface="Arial" panose="020B0604020202020204" pitchFamily="34" charset="0"/>
              </a:rPr>
              <a:t>05</a:t>
            </a:r>
          </a:p>
        </p:txBody>
      </p:sp>
      <p:sp>
        <p:nvSpPr>
          <p:cNvPr id="45" name="TextBox 44">
            <a:extLst>
              <a:ext uri="{FF2B5EF4-FFF2-40B4-BE49-F238E27FC236}">
                <a16:creationId xmlns:a16="http://schemas.microsoft.com/office/drawing/2014/main" id="{47ED6436-1445-3788-0CF7-9A7352095EA8}"/>
              </a:ext>
            </a:extLst>
          </p:cNvPr>
          <p:cNvSpPr txBox="1"/>
          <p:nvPr/>
        </p:nvSpPr>
        <p:spPr>
          <a:xfrm>
            <a:off x="1291536" y="6484344"/>
            <a:ext cx="4498848" cy="430887"/>
          </a:xfrm>
          <a:prstGeom prst="rect">
            <a:avLst/>
          </a:prstGeom>
          <a:noFill/>
          <a:ln>
            <a:noFill/>
          </a:ln>
        </p:spPr>
        <p:txBody>
          <a:bodyPr wrap="square">
            <a:spAutoFit/>
          </a:bodyPr>
          <a:lstStyle/>
          <a:p>
            <a:pPr lvl="0" fontAlgn="base"/>
            <a:r>
              <a:rPr lang="en-US" sz="1100" dirty="0">
                <a:latin typeface="Arial" panose="020B0604020202020204" pitchFamily="34" charset="0"/>
                <a:cs typeface="Arial" panose="020B0604020202020204" pitchFamily="34" charset="0"/>
              </a:rPr>
              <a:t>Pair posts with engaging visuals, infographics, or campaign materials to </a:t>
            </a:r>
            <a:r>
              <a:rPr lang="en-US" sz="1100" b="1" dirty="0">
                <a:solidFill>
                  <a:srgbClr val="135B7D"/>
                </a:solidFill>
                <a:latin typeface="Arial" panose="020B0604020202020204" pitchFamily="34" charset="0"/>
                <a:cs typeface="Arial" panose="020B0604020202020204" pitchFamily="34" charset="0"/>
              </a:rPr>
              <a:t>increase visibility and engagement. </a:t>
            </a:r>
            <a:r>
              <a:rPr lang="en-US" sz="1100" dirty="0">
                <a:solidFill>
                  <a:srgbClr val="135B7D"/>
                </a:solidFill>
                <a:latin typeface="Arial" panose="020B0604020202020204" pitchFamily="34" charset="0"/>
                <a:cs typeface="Arial" panose="020B0604020202020204" pitchFamily="34" charset="0"/>
              </a:rPr>
              <a:t>​</a:t>
            </a:r>
          </a:p>
        </p:txBody>
      </p:sp>
      <p:sp>
        <p:nvSpPr>
          <p:cNvPr id="46" name="Rounded Rectangle 45">
            <a:extLst>
              <a:ext uri="{FF2B5EF4-FFF2-40B4-BE49-F238E27FC236}">
                <a16:creationId xmlns:a16="http://schemas.microsoft.com/office/drawing/2014/main" id="{CA695A9D-BD9D-9318-5B09-C73572FDDF16}"/>
              </a:ext>
            </a:extLst>
          </p:cNvPr>
          <p:cNvSpPr/>
          <p:nvPr/>
        </p:nvSpPr>
        <p:spPr>
          <a:xfrm>
            <a:off x="326482" y="7527695"/>
            <a:ext cx="530352" cy="100584"/>
          </a:xfrm>
          <a:prstGeom prst="roundRect">
            <a:avLst/>
          </a:prstGeom>
          <a:solidFill>
            <a:srgbClr val="73AFC1"/>
          </a:solidFill>
          <a:ln>
            <a:solidFill>
              <a:srgbClr val="73AFC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47" name="Rounded Rectangle 46">
            <a:extLst>
              <a:ext uri="{FF2B5EF4-FFF2-40B4-BE49-F238E27FC236}">
                <a16:creationId xmlns:a16="http://schemas.microsoft.com/office/drawing/2014/main" id="{E04DBBF7-2D82-A2EF-328E-5A1C47909F91}"/>
              </a:ext>
            </a:extLst>
          </p:cNvPr>
          <p:cNvSpPr/>
          <p:nvPr/>
        </p:nvSpPr>
        <p:spPr>
          <a:xfrm>
            <a:off x="1122010" y="7527695"/>
            <a:ext cx="804672" cy="100584"/>
          </a:xfrm>
          <a:prstGeom prst="roundRect">
            <a:avLst/>
          </a:prstGeom>
          <a:solidFill>
            <a:srgbClr val="2C8DA5"/>
          </a:solidFill>
          <a:ln>
            <a:solidFill>
              <a:srgbClr val="2C8D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48" name="Rounded Rectangle 47">
            <a:extLst>
              <a:ext uri="{FF2B5EF4-FFF2-40B4-BE49-F238E27FC236}">
                <a16:creationId xmlns:a16="http://schemas.microsoft.com/office/drawing/2014/main" id="{8D54201C-43E0-8274-5C1A-D62E996B7676}"/>
              </a:ext>
            </a:extLst>
          </p:cNvPr>
          <p:cNvSpPr/>
          <p:nvPr/>
        </p:nvSpPr>
        <p:spPr>
          <a:xfrm>
            <a:off x="1917538" y="7527695"/>
            <a:ext cx="438912" cy="100584"/>
          </a:xfrm>
          <a:prstGeom prst="roundRect">
            <a:avLst/>
          </a:prstGeom>
          <a:solidFill>
            <a:srgbClr val="2C8DA5"/>
          </a:solidFill>
          <a:ln>
            <a:solidFill>
              <a:srgbClr val="2C8D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49" name="Rounded Rectangle 48">
            <a:extLst>
              <a:ext uri="{FF2B5EF4-FFF2-40B4-BE49-F238E27FC236}">
                <a16:creationId xmlns:a16="http://schemas.microsoft.com/office/drawing/2014/main" id="{13C15568-475D-96D5-4B8D-6C60E96C00D5}"/>
              </a:ext>
            </a:extLst>
          </p:cNvPr>
          <p:cNvSpPr/>
          <p:nvPr/>
        </p:nvSpPr>
        <p:spPr>
          <a:xfrm>
            <a:off x="2713066" y="7527695"/>
            <a:ext cx="658368" cy="100584"/>
          </a:xfrm>
          <a:prstGeom prst="roundRect">
            <a:avLst/>
          </a:prstGeom>
          <a:solidFill>
            <a:srgbClr val="73AFC1"/>
          </a:solidFill>
          <a:ln>
            <a:solidFill>
              <a:srgbClr val="73AFC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50" name="Rounded Rectangle 49">
            <a:extLst>
              <a:ext uri="{FF2B5EF4-FFF2-40B4-BE49-F238E27FC236}">
                <a16:creationId xmlns:a16="http://schemas.microsoft.com/office/drawing/2014/main" id="{A542D44D-80F1-25AE-D5A9-745D5B1899BA}"/>
              </a:ext>
            </a:extLst>
          </p:cNvPr>
          <p:cNvSpPr/>
          <p:nvPr/>
        </p:nvSpPr>
        <p:spPr>
          <a:xfrm>
            <a:off x="3508593" y="7527695"/>
            <a:ext cx="566928" cy="100584"/>
          </a:xfrm>
          <a:prstGeom prst="roundRect">
            <a:avLst/>
          </a:prstGeom>
          <a:solidFill>
            <a:srgbClr val="2C8DA5"/>
          </a:solidFill>
          <a:ln>
            <a:solidFill>
              <a:srgbClr val="2C8D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51" name="Rounded Rectangle 50">
            <a:extLst>
              <a:ext uri="{FF2B5EF4-FFF2-40B4-BE49-F238E27FC236}">
                <a16:creationId xmlns:a16="http://schemas.microsoft.com/office/drawing/2014/main" id="{DB9DC57B-0EDF-469A-167B-29864AA54B88}"/>
              </a:ext>
            </a:extLst>
          </p:cNvPr>
          <p:cNvSpPr/>
          <p:nvPr/>
        </p:nvSpPr>
        <p:spPr>
          <a:xfrm>
            <a:off x="4304122" y="7527695"/>
            <a:ext cx="868680" cy="100584"/>
          </a:xfrm>
          <a:prstGeom prst="roundRect">
            <a:avLst/>
          </a:prstGeom>
          <a:solidFill>
            <a:srgbClr val="2C8DA5"/>
          </a:solidFill>
          <a:ln>
            <a:solidFill>
              <a:srgbClr val="2C8D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52" name="Rounded Rectangle 51">
            <a:extLst>
              <a:ext uri="{FF2B5EF4-FFF2-40B4-BE49-F238E27FC236}">
                <a16:creationId xmlns:a16="http://schemas.microsoft.com/office/drawing/2014/main" id="{83EACE2F-07A0-505C-FD3D-FCCCA3AC66BC}"/>
              </a:ext>
            </a:extLst>
          </p:cNvPr>
          <p:cNvSpPr/>
          <p:nvPr/>
        </p:nvSpPr>
        <p:spPr>
          <a:xfrm>
            <a:off x="5099650" y="7527695"/>
            <a:ext cx="502920" cy="100584"/>
          </a:xfrm>
          <a:prstGeom prst="roundRect">
            <a:avLst/>
          </a:prstGeom>
          <a:solidFill>
            <a:srgbClr val="73AFC1"/>
          </a:solidFill>
          <a:ln>
            <a:solidFill>
              <a:srgbClr val="73AFC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53" name="Rounded Rectangle 52">
            <a:extLst>
              <a:ext uri="{FF2B5EF4-FFF2-40B4-BE49-F238E27FC236}">
                <a16:creationId xmlns:a16="http://schemas.microsoft.com/office/drawing/2014/main" id="{6FC075F8-9D92-4343-3A77-8069C2A7A3E1}"/>
              </a:ext>
            </a:extLst>
          </p:cNvPr>
          <p:cNvSpPr/>
          <p:nvPr/>
        </p:nvSpPr>
        <p:spPr>
          <a:xfrm>
            <a:off x="5895178" y="7527695"/>
            <a:ext cx="713232" cy="100584"/>
          </a:xfrm>
          <a:prstGeom prst="roundRect">
            <a:avLst/>
          </a:prstGeom>
          <a:solidFill>
            <a:srgbClr val="2C8DA5"/>
          </a:solidFill>
          <a:ln>
            <a:solidFill>
              <a:srgbClr val="2C8D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54" name="TextBox 53">
            <a:extLst>
              <a:ext uri="{FF2B5EF4-FFF2-40B4-BE49-F238E27FC236}">
                <a16:creationId xmlns:a16="http://schemas.microsoft.com/office/drawing/2014/main" id="{6CCA39D2-A60B-D505-08A5-543E9E086F99}"/>
              </a:ext>
            </a:extLst>
          </p:cNvPr>
          <p:cNvSpPr txBox="1"/>
          <p:nvPr/>
        </p:nvSpPr>
        <p:spPr>
          <a:xfrm>
            <a:off x="630772" y="7849105"/>
            <a:ext cx="5767977" cy="938719"/>
          </a:xfrm>
          <a:prstGeom prst="rect">
            <a:avLst/>
          </a:prstGeom>
          <a:noFill/>
          <a:ln>
            <a:noFill/>
          </a:ln>
        </p:spPr>
        <p:txBody>
          <a:bodyPr wrap="square">
            <a:spAutoFit/>
          </a:bodyPr>
          <a:lstStyle/>
          <a:p>
            <a:pPr fontAlgn="base"/>
            <a:r>
              <a:rPr lang="en-US" sz="1100" b="1" dirty="0">
                <a:solidFill>
                  <a:srgbClr val="E45458"/>
                </a:solidFill>
                <a:latin typeface="Arial" panose="020B0604020202020204" pitchFamily="34" charset="0"/>
                <a:cs typeface="Arial" panose="020B0604020202020204" pitchFamily="34" charset="0"/>
              </a:rPr>
              <a:t>SAMPLE HASHTAGS (ADAPT AS APPROPRIATE):</a:t>
            </a:r>
          </a:p>
          <a:p>
            <a:pPr fontAlgn="base"/>
            <a:endParaRPr lang="en-US" sz="1100" b="1" dirty="0">
              <a:solidFill>
                <a:srgbClr val="E45458"/>
              </a:solidFill>
              <a:latin typeface="Arial" panose="020B0604020202020204" pitchFamily="34" charset="0"/>
              <a:cs typeface="Arial" panose="020B0604020202020204" pitchFamily="34" charset="0"/>
            </a:endParaRPr>
          </a:p>
          <a:p>
            <a:pPr fontAlgn="base"/>
            <a:r>
              <a:rPr lang="en-US" sz="1100" b="1" dirty="0">
                <a:solidFill>
                  <a:srgbClr val="135B7D"/>
                </a:solidFill>
                <a:latin typeface="Arial" panose="020B0604020202020204" pitchFamily="34" charset="0"/>
                <a:cs typeface="Arial" panose="020B0604020202020204" pitchFamily="34" charset="0"/>
              </a:rPr>
              <a:t>#</a:t>
            </a:r>
            <a:r>
              <a:rPr lang="en-US" sz="1100" b="1" dirty="0" err="1">
                <a:solidFill>
                  <a:srgbClr val="135B7D"/>
                </a:solidFill>
                <a:latin typeface="Arial" panose="020B0604020202020204" pitchFamily="34" charset="0"/>
                <a:cs typeface="Arial" panose="020B0604020202020204" pitchFamily="34" charset="0"/>
              </a:rPr>
              <a:t>AdultImmunization</a:t>
            </a:r>
            <a:r>
              <a:rPr lang="en-US" sz="1100" b="1" dirty="0">
                <a:solidFill>
                  <a:srgbClr val="135B7D"/>
                </a:solidFill>
                <a:latin typeface="Arial" panose="020B0604020202020204" pitchFamily="34" charset="0"/>
                <a:cs typeface="Arial" panose="020B0604020202020204" pitchFamily="34" charset="0"/>
              </a:rPr>
              <a:t> #</a:t>
            </a:r>
            <a:r>
              <a:rPr lang="en-US" sz="1100" b="1" dirty="0" err="1">
                <a:solidFill>
                  <a:srgbClr val="135B7D"/>
                </a:solidFill>
                <a:latin typeface="Arial" panose="020B0604020202020204" pitchFamily="34" charset="0"/>
                <a:cs typeface="Arial" panose="020B0604020202020204" pitchFamily="34" charset="0"/>
              </a:rPr>
              <a:t>HealthyAgeing</a:t>
            </a:r>
            <a:r>
              <a:rPr lang="en-US" sz="1100" b="1" dirty="0">
                <a:solidFill>
                  <a:srgbClr val="135B7D"/>
                </a:solidFill>
                <a:latin typeface="Arial" panose="020B0604020202020204" pitchFamily="34" charset="0"/>
                <a:cs typeface="Arial" panose="020B0604020202020204" pitchFamily="34" charset="0"/>
              </a:rPr>
              <a:t> #</a:t>
            </a:r>
            <a:r>
              <a:rPr lang="en-US" sz="1100" b="1" dirty="0" err="1">
                <a:solidFill>
                  <a:srgbClr val="135B7D"/>
                </a:solidFill>
                <a:latin typeface="Arial" panose="020B0604020202020204" pitchFamily="34" charset="0"/>
                <a:cs typeface="Arial" panose="020B0604020202020204" pitchFamily="34" charset="0"/>
              </a:rPr>
              <a:t>HealthEquity#Prevention</a:t>
            </a:r>
            <a:r>
              <a:rPr lang="en-US" sz="1100" b="1" dirty="0">
                <a:solidFill>
                  <a:srgbClr val="135B7D"/>
                </a:solidFill>
                <a:latin typeface="Arial" panose="020B0604020202020204" pitchFamily="34" charset="0"/>
                <a:cs typeface="Arial" panose="020B0604020202020204" pitchFamily="34" charset="0"/>
              </a:rPr>
              <a:t> #</a:t>
            </a:r>
            <a:r>
              <a:rPr lang="en-US" sz="1100" b="1" dirty="0" err="1">
                <a:solidFill>
                  <a:srgbClr val="135B7D"/>
                </a:solidFill>
                <a:latin typeface="Arial" panose="020B0604020202020204" pitchFamily="34" charset="0"/>
                <a:cs typeface="Arial" panose="020B0604020202020204" pitchFamily="34" charset="0"/>
              </a:rPr>
              <a:t>LifeCourse</a:t>
            </a:r>
            <a:r>
              <a:rPr lang="en-US" sz="1100" b="1" dirty="0">
                <a:solidFill>
                  <a:srgbClr val="135B7D"/>
                </a:solidFill>
                <a:latin typeface="Arial" panose="020B0604020202020204" pitchFamily="34" charset="0"/>
                <a:cs typeface="Arial" panose="020B0604020202020204" pitchFamily="34" charset="0"/>
              </a:rPr>
              <a:t> #</a:t>
            </a:r>
            <a:r>
              <a:rPr lang="en-US" sz="1100" b="1" dirty="0" err="1">
                <a:solidFill>
                  <a:srgbClr val="135B7D"/>
                </a:solidFill>
                <a:latin typeface="Arial" panose="020B0604020202020204" pitchFamily="34" charset="0"/>
                <a:cs typeface="Arial" panose="020B0604020202020204" pitchFamily="34" charset="0"/>
              </a:rPr>
              <a:t>PublicHealth</a:t>
            </a:r>
            <a:r>
              <a:rPr lang="en-US" sz="1100" b="1" dirty="0">
                <a:solidFill>
                  <a:srgbClr val="135B7D"/>
                </a:solidFill>
                <a:latin typeface="Arial" panose="020B0604020202020204" pitchFamily="34" charset="0"/>
                <a:cs typeface="Arial" panose="020B0604020202020204" pitchFamily="34" charset="0"/>
              </a:rPr>
              <a:t> #</a:t>
            </a:r>
            <a:r>
              <a:rPr lang="en-US" sz="1100" b="1" dirty="0" err="1">
                <a:solidFill>
                  <a:srgbClr val="135B7D"/>
                </a:solidFill>
                <a:latin typeface="Arial" panose="020B0604020202020204" pitchFamily="34" charset="0"/>
                <a:cs typeface="Arial" panose="020B0604020202020204" pitchFamily="34" charset="0"/>
              </a:rPr>
              <a:t>Vaccination#HealthyCommunities</a:t>
            </a:r>
            <a:r>
              <a:rPr lang="en-US" sz="1100" b="1" dirty="0">
                <a:solidFill>
                  <a:srgbClr val="135B7D"/>
                </a:solidFill>
                <a:latin typeface="Arial" panose="020B0604020202020204" pitchFamily="34" charset="0"/>
                <a:cs typeface="Arial" panose="020B0604020202020204" pitchFamily="34" charset="0"/>
              </a:rPr>
              <a:t> #NCDs #</a:t>
            </a:r>
            <a:r>
              <a:rPr lang="en-US" sz="1100" b="1" dirty="0" err="1">
                <a:solidFill>
                  <a:srgbClr val="135B7D"/>
                </a:solidFill>
                <a:latin typeface="Arial" panose="020B0604020202020204" pitchFamily="34" charset="0"/>
                <a:cs typeface="Arial" panose="020B0604020202020204" pitchFamily="34" charset="0"/>
              </a:rPr>
              <a:t>LongTermCare#Caregiving</a:t>
            </a:r>
            <a:r>
              <a:rPr lang="en-US" sz="1100" b="1" dirty="0">
                <a:solidFill>
                  <a:srgbClr val="135B7D"/>
                </a:solidFill>
                <a:latin typeface="Arial" panose="020B0604020202020204" pitchFamily="34" charset="0"/>
                <a:cs typeface="Arial" panose="020B0604020202020204" pitchFamily="34" charset="0"/>
              </a:rPr>
              <a:t> #</a:t>
            </a:r>
            <a:r>
              <a:rPr lang="en-US" sz="1100" b="1" dirty="0" err="1">
                <a:solidFill>
                  <a:srgbClr val="135B7D"/>
                </a:solidFill>
                <a:latin typeface="Arial" panose="020B0604020202020204" pitchFamily="34" charset="0"/>
                <a:cs typeface="Arial" panose="020B0604020202020204" pitchFamily="34" charset="0"/>
              </a:rPr>
              <a:t>AgeingWell</a:t>
            </a:r>
            <a:r>
              <a:rPr lang="en-CA" sz="1100" b="1" dirty="0">
                <a:solidFill>
                  <a:srgbClr val="135B7D"/>
                </a:solidFill>
                <a:latin typeface="Arial" panose="020B0604020202020204" pitchFamily="34" charset="0"/>
                <a:cs typeface="Arial" panose="020B0604020202020204" pitchFamily="34" charset="0"/>
              </a:rPr>
              <a:t>​</a:t>
            </a:r>
            <a:endParaRPr lang="en-US" sz="1100" b="1" dirty="0">
              <a:solidFill>
                <a:srgbClr val="135B7D"/>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EA8FE30B-9141-82A4-38E2-53540F6B8E92}"/>
              </a:ext>
            </a:extLst>
          </p:cNvPr>
          <p:cNvSpPr txBox="1"/>
          <p:nvPr/>
        </p:nvSpPr>
        <p:spPr>
          <a:xfrm>
            <a:off x="6129020" y="9592056"/>
            <a:ext cx="320040" cy="228600"/>
          </a:xfrm>
          <a:prstGeom prst="rect">
            <a:avLst/>
          </a:prstGeom>
          <a:noFill/>
          <a:ln>
            <a:noFill/>
          </a:ln>
        </p:spPr>
        <p:txBody>
          <a:bodyPr wrap="square" anchor="t">
            <a:spAutoFit/>
          </a:bodyPr>
          <a:lstStyle/>
          <a:p>
            <a:pPr algn="r"/>
            <a:r>
              <a:rPr lang="en-CA" sz="850" b="1" i="0" dirty="0">
                <a:solidFill>
                  <a:srgbClr val="145B7D"/>
                </a:solidFill>
                <a:latin typeface="Arial" panose="020B0604020202020204" pitchFamily="34" charset="0"/>
                <a:cs typeface="Arial" panose="020B0604020202020204" pitchFamily="34" charset="0"/>
              </a:rPr>
              <a:t>13</a:t>
            </a:r>
            <a:endParaRPr sz="850" b="1" i="0" dirty="0">
              <a:solidFill>
                <a:srgbClr val="145B7D"/>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307A2F9B-18DE-90F1-34DB-5B98A36C7AB5}"/>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E9F2B9DB-3187-C16A-541E-132227B592CF}"/>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Tree>
    <p:extLst>
      <p:ext uri="{BB962C8B-B14F-4D97-AF65-F5344CB8AC3E}">
        <p14:creationId xmlns:p14="http://schemas.microsoft.com/office/powerpoint/2010/main" val="517641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ED431-655C-B2C0-B619-D38EA5D9331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CC096DC-2A55-B9B1-05F5-2078C4ECFE2C}"/>
              </a:ext>
            </a:extLst>
          </p:cNvPr>
          <p:cNvSpPr>
            <a:spLocks noGrp="1" noRot="1" noMove="1" noResize="1" noEditPoints="1" noAdjustHandles="1" noChangeArrowheads="1" noChangeShapeType="1"/>
          </p:cNvSpPr>
          <p:nvPr/>
        </p:nvSpPr>
        <p:spPr>
          <a:xfrm>
            <a:off x="0" y="-53340"/>
            <a:ext cx="6858000" cy="9959340"/>
          </a:xfrm>
          <a:prstGeom prst="rect">
            <a:avLst/>
          </a:prstGeom>
          <a:solidFill>
            <a:srgbClr val="F3F7F8"/>
          </a:solidFill>
          <a:ln w="7620">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CD60B429-B55B-6056-C73D-D70A5BF13F0A}"/>
              </a:ext>
            </a:extLst>
          </p:cNvPr>
          <p:cNvSpPr txBox="1"/>
          <p:nvPr/>
        </p:nvSpPr>
        <p:spPr>
          <a:xfrm>
            <a:off x="502920" y="444589"/>
            <a:ext cx="4831080" cy="523220"/>
          </a:xfrm>
          <a:prstGeom prst="rect">
            <a:avLst/>
          </a:prstGeom>
          <a:noFill/>
          <a:ln>
            <a:noFill/>
          </a:ln>
        </p:spPr>
        <p:txBody>
          <a:bodyPr wrap="square" anchor="t">
            <a:spAutoFit/>
          </a:bodyPr>
          <a:lstStyle/>
          <a:p>
            <a:pPr algn="l"/>
            <a:r>
              <a:rPr lang="en-CA" sz="2800" b="1" i="0" dirty="0">
                <a:solidFill>
                  <a:srgbClr val="145B7D"/>
                </a:solidFill>
                <a:latin typeface="Arial" panose="020B0604020202020204" pitchFamily="34" charset="0"/>
                <a:cs typeface="Arial" panose="020B0604020202020204" pitchFamily="34" charset="0"/>
              </a:rPr>
              <a:t>Social </a:t>
            </a:r>
            <a:r>
              <a:rPr lang="en-CA" sz="2800" b="1" dirty="0">
                <a:solidFill>
                  <a:srgbClr val="145B7D"/>
                </a:solidFill>
                <a:latin typeface="Arial" panose="020B0604020202020204" pitchFamily="34" charset="0"/>
                <a:cs typeface="Arial" panose="020B0604020202020204" pitchFamily="34" charset="0"/>
              </a:rPr>
              <a:t>m</a:t>
            </a:r>
            <a:r>
              <a:rPr lang="en-CA" sz="2800" b="1" i="0" dirty="0">
                <a:solidFill>
                  <a:srgbClr val="145B7D"/>
                </a:solidFill>
                <a:latin typeface="Arial" panose="020B0604020202020204" pitchFamily="34" charset="0"/>
                <a:cs typeface="Arial" panose="020B0604020202020204" pitchFamily="34" charset="0"/>
              </a:rPr>
              <a:t>edia templates</a:t>
            </a:r>
            <a:endParaRPr sz="2800" b="1" i="0" dirty="0">
              <a:solidFill>
                <a:srgbClr val="145B7D"/>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E4D08720-5D4F-7760-D097-9F18AC9C18FF}"/>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STRENGTHENING ADVOCACY FOR ADULT VACCINATION</a:t>
            </a:r>
          </a:p>
        </p:txBody>
      </p:sp>
      <p:sp>
        <p:nvSpPr>
          <p:cNvPr id="4" name="TextBox 3">
            <a:extLst>
              <a:ext uri="{FF2B5EF4-FFF2-40B4-BE49-F238E27FC236}">
                <a16:creationId xmlns:a16="http://schemas.microsoft.com/office/drawing/2014/main" id="{E6051313-98CF-66A4-E704-3656B6104536}"/>
              </a:ext>
            </a:extLst>
          </p:cNvPr>
          <p:cNvSpPr txBox="1"/>
          <p:nvPr/>
        </p:nvSpPr>
        <p:spPr>
          <a:xfrm>
            <a:off x="6129020" y="9592056"/>
            <a:ext cx="320040" cy="228600"/>
          </a:xfrm>
          <a:prstGeom prst="rect">
            <a:avLst/>
          </a:prstGeom>
          <a:noFill/>
          <a:ln>
            <a:noFill/>
          </a:ln>
        </p:spPr>
        <p:txBody>
          <a:bodyPr wrap="square" anchor="t">
            <a:spAutoFit/>
          </a:bodyPr>
          <a:lstStyle/>
          <a:p>
            <a:pPr algn="r"/>
            <a:r>
              <a:rPr lang="en-CA" sz="850" b="1" i="0" dirty="0">
                <a:solidFill>
                  <a:srgbClr val="145B7D"/>
                </a:solidFill>
                <a:latin typeface="Arial" panose="020B0604020202020204" pitchFamily="34" charset="0"/>
                <a:cs typeface="Arial" panose="020B0604020202020204" pitchFamily="34" charset="0"/>
              </a:rPr>
              <a:t>14</a:t>
            </a:r>
            <a:endParaRPr sz="850" b="1" i="0" dirty="0">
              <a:solidFill>
                <a:srgbClr val="145B7D"/>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9679E44F-32A4-0629-802A-E9F89291B1F9}"/>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B3FEF7A-51F3-91BF-5D59-4C7116500F81}"/>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
        <p:nvSpPr>
          <p:cNvPr id="7" name="TextBox 6">
            <a:extLst>
              <a:ext uri="{FF2B5EF4-FFF2-40B4-BE49-F238E27FC236}">
                <a16:creationId xmlns:a16="http://schemas.microsoft.com/office/drawing/2014/main" id="{D45C4BFE-0DBF-61A1-93C4-3968AD57DFDE}"/>
              </a:ext>
            </a:extLst>
          </p:cNvPr>
          <p:cNvSpPr txBox="1"/>
          <p:nvPr/>
        </p:nvSpPr>
        <p:spPr>
          <a:xfrm>
            <a:off x="551180" y="967809"/>
            <a:ext cx="5303520" cy="269304"/>
          </a:xfrm>
          <a:prstGeom prst="rect">
            <a:avLst/>
          </a:prstGeom>
          <a:noFill/>
          <a:ln>
            <a:noFill/>
          </a:ln>
        </p:spPr>
        <p:txBody>
          <a:bodyPr wrap="square">
            <a:spAutoFit/>
          </a:bodyPr>
          <a:lstStyle/>
          <a:p>
            <a:pPr algn="l"/>
            <a:r>
              <a:rPr lang="en-CA" sz="1150" b="0" dirty="0">
                <a:solidFill>
                  <a:srgbClr val="607985"/>
                </a:solidFill>
                <a:latin typeface="Arial" panose="020B0604020202020204" pitchFamily="34" charset="0"/>
                <a:cs typeface="Arial" panose="020B0604020202020204" pitchFamily="34" charset="0"/>
              </a:rPr>
              <a:t>Editable and ready-to-use social media tiles</a:t>
            </a:r>
          </a:p>
        </p:txBody>
      </p:sp>
      <p:sp>
        <p:nvSpPr>
          <p:cNvPr id="8" name="Rounded Rectangle 7">
            <a:extLst>
              <a:ext uri="{FF2B5EF4-FFF2-40B4-BE49-F238E27FC236}">
                <a16:creationId xmlns:a16="http://schemas.microsoft.com/office/drawing/2014/main" id="{EBE1272F-0D45-2FBC-2C54-032616517520}"/>
              </a:ext>
            </a:extLst>
          </p:cNvPr>
          <p:cNvSpPr/>
          <p:nvPr/>
        </p:nvSpPr>
        <p:spPr>
          <a:xfrm>
            <a:off x="551180" y="3593919"/>
            <a:ext cx="5661028" cy="1899067"/>
          </a:xfrm>
          <a:prstGeom prst="roundRect">
            <a:avLst/>
          </a:prstGeom>
          <a:solidFill>
            <a:srgbClr val="FFFFFF"/>
          </a:solidFill>
          <a:ln w="76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E5F6C50B-86D9-C0D0-24EE-E28769AE5D5C}"/>
              </a:ext>
            </a:extLst>
          </p:cNvPr>
          <p:cNvSpPr txBox="1"/>
          <p:nvPr/>
        </p:nvSpPr>
        <p:spPr>
          <a:xfrm>
            <a:off x="789620" y="3773903"/>
            <a:ext cx="1960474" cy="261610"/>
          </a:xfrm>
          <a:prstGeom prst="rect">
            <a:avLst/>
          </a:prstGeom>
          <a:noFill/>
        </p:spPr>
        <p:txBody>
          <a:bodyPr wrap="square" anchor="t">
            <a:spAutoFit/>
          </a:bodyPr>
          <a:lstStyle/>
          <a:p>
            <a:pPr algn="l"/>
            <a:r>
              <a:rPr sz="1100" b="1" dirty="0">
                <a:solidFill>
                  <a:srgbClr val="F05255"/>
                </a:solidFill>
                <a:latin typeface="Arial" panose="020B0604020202020204" pitchFamily="34" charset="0"/>
                <a:cs typeface="Arial" panose="020B0604020202020204" pitchFamily="34" charset="0"/>
              </a:rPr>
              <a:t>DESIGN DIRECTION</a:t>
            </a:r>
          </a:p>
        </p:txBody>
      </p:sp>
      <p:sp>
        <p:nvSpPr>
          <p:cNvPr id="10" name="TextBox 9">
            <a:extLst>
              <a:ext uri="{FF2B5EF4-FFF2-40B4-BE49-F238E27FC236}">
                <a16:creationId xmlns:a16="http://schemas.microsoft.com/office/drawing/2014/main" id="{AB4224E1-F412-11BD-3E11-4D9285A423F3}"/>
              </a:ext>
            </a:extLst>
          </p:cNvPr>
          <p:cNvSpPr txBox="1"/>
          <p:nvPr/>
        </p:nvSpPr>
        <p:spPr>
          <a:xfrm>
            <a:off x="789620" y="4022979"/>
            <a:ext cx="5303521" cy="1277273"/>
          </a:xfrm>
          <a:prstGeom prst="rect">
            <a:avLst/>
          </a:prstGeom>
          <a:noFill/>
        </p:spPr>
        <p:txBody>
          <a:bodyPr wrap="square" anchor="t">
            <a:spAutoFit/>
          </a:bodyPr>
          <a:lstStyle/>
          <a:p>
            <a:pPr marL="171450" indent="-171450" algn="l">
              <a:buFont typeface="Arial" panose="020B0604020202020204" pitchFamily="34" charset="0"/>
              <a:buChar char="•"/>
            </a:pPr>
            <a:r>
              <a:rPr sz="1100" b="0" dirty="0">
                <a:solidFill>
                  <a:srgbClr val="24404F"/>
                </a:solidFill>
                <a:latin typeface="Arial" panose="020B0604020202020204" pitchFamily="34" charset="0"/>
                <a:cs typeface="Arial" panose="020B0604020202020204" pitchFamily="34" charset="0"/>
              </a:rPr>
              <a:t>Cleaner hierarchy
Less text per block
Softer V4L supporting colors
Stronger single-message focus
Fully editable shapes + text</a:t>
            </a:r>
            <a:endParaRPr lang="en-CA" sz="1100" b="0" dirty="0">
              <a:solidFill>
                <a:srgbClr val="24404F"/>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CA" sz="1100" dirty="0">
                <a:solidFill>
                  <a:srgbClr val="24404F"/>
                </a:solidFill>
                <a:latin typeface="Arial" panose="020B0604020202020204" pitchFamily="34" charset="0"/>
                <a:cs typeface="Arial" panose="020B0604020202020204" pitchFamily="34" charset="0"/>
              </a:rPr>
              <a:t>The logo placeholder is intentionally placed inside the social tile so each organization can brand the asset before sharing.</a:t>
            </a:r>
          </a:p>
        </p:txBody>
      </p:sp>
      <p:sp>
        <p:nvSpPr>
          <p:cNvPr id="11" name="TextBox 10">
            <a:extLst>
              <a:ext uri="{FF2B5EF4-FFF2-40B4-BE49-F238E27FC236}">
                <a16:creationId xmlns:a16="http://schemas.microsoft.com/office/drawing/2014/main" id="{AD458836-36EF-E477-07B9-E015C42A1EED}"/>
              </a:ext>
            </a:extLst>
          </p:cNvPr>
          <p:cNvSpPr txBox="1"/>
          <p:nvPr/>
        </p:nvSpPr>
        <p:spPr>
          <a:xfrm>
            <a:off x="3642549" y="3841322"/>
            <a:ext cx="2450592" cy="261610"/>
          </a:xfrm>
          <a:prstGeom prst="rect">
            <a:avLst/>
          </a:prstGeom>
          <a:noFill/>
        </p:spPr>
        <p:txBody>
          <a:bodyPr wrap="square" anchor="t">
            <a:spAutoFit/>
          </a:bodyPr>
          <a:lstStyle/>
          <a:p>
            <a:pPr algn="l"/>
            <a:r>
              <a:rPr sz="1100" b="1" dirty="0">
                <a:solidFill>
                  <a:srgbClr val="607985"/>
                </a:solidFill>
                <a:latin typeface="Arial" panose="020B0604020202020204" pitchFamily="34" charset="0"/>
                <a:cs typeface="Arial" panose="020B0604020202020204" pitchFamily="34" charset="0"/>
              </a:rPr>
              <a:t>Suggested format: 1080 × 1080</a:t>
            </a:r>
          </a:p>
        </p:txBody>
      </p:sp>
      <p:sp>
        <p:nvSpPr>
          <p:cNvPr id="12" name="Rounded Rectangle 11">
            <a:extLst>
              <a:ext uri="{FF2B5EF4-FFF2-40B4-BE49-F238E27FC236}">
                <a16:creationId xmlns:a16="http://schemas.microsoft.com/office/drawing/2014/main" id="{77D988DD-72EF-754A-FA3F-6DFC6557A008}"/>
              </a:ext>
            </a:extLst>
          </p:cNvPr>
          <p:cNvSpPr/>
          <p:nvPr/>
        </p:nvSpPr>
        <p:spPr>
          <a:xfrm>
            <a:off x="551180" y="1444224"/>
            <a:ext cx="5661028" cy="1899067"/>
          </a:xfrm>
          <a:prstGeom prst="roundRect">
            <a:avLst/>
          </a:prstGeom>
          <a:solidFill>
            <a:srgbClr val="135B7D"/>
          </a:solidFill>
          <a:ln w="76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53D1E867-6BAF-2F3F-18A2-FF5BB0396BDA}"/>
              </a:ext>
            </a:extLst>
          </p:cNvPr>
          <p:cNvSpPr txBox="1"/>
          <p:nvPr/>
        </p:nvSpPr>
        <p:spPr>
          <a:xfrm>
            <a:off x="742313" y="1624208"/>
            <a:ext cx="4250214" cy="261610"/>
          </a:xfrm>
          <a:prstGeom prst="rect">
            <a:avLst/>
          </a:prstGeom>
          <a:noFill/>
        </p:spPr>
        <p:txBody>
          <a:bodyPr wrap="square" anchor="t">
            <a:spAutoFit/>
          </a:bodyPr>
          <a:lstStyle/>
          <a:p>
            <a:r>
              <a:rPr lang="en-CA" sz="1100" b="1" dirty="0">
                <a:solidFill>
                  <a:schemeClr val="bg1"/>
                </a:solidFill>
                <a:latin typeface="Arial" panose="020B0604020202020204" pitchFamily="34" charset="0"/>
                <a:cs typeface="Arial" panose="020B0604020202020204" pitchFamily="34" charset="0"/>
              </a:rPr>
              <a:t>HOW TO CREATE YOUR SOCIAL MEDIA TILE:</a:t>
            </a:r>
          </a:p>
        </p:txBody>
      </p:sp>
      <p:sp>
        <p:nvSpPr>
          <p:cNvPr id="14" name="TextBox 13">
            <a:extLst>
              <a:ext uri="{FF2B5EF4-FFF2-40B4-BE49-F238E27FC236}">
                <a16:creationId xmlns:a16="http://schemas.microsoft.com/office/drawing/2014/main" id="{D67A84E0-1F59-D56B-A46C-58D60E3B18E2}"/>
              </a:ext>
            </a:extLst>
          </p:cNvPr>
          <p:cNvSpPr txBox="1"/>
          <p:nvPr/>
        </p:nvSpPr>
        <p:spPr>
          <a:xfrm>
            <a:off x="777239" y="1987371"/>
            <a:ext cx="5303521" cy="1107996"/>
          </a:xfrm>
          <a:prstGeom prst="rect">
            <a:avLst/>
          </a:prstGeom>
          <a:noFill/>
        </p:spPr>
        <p:txBody>
          <a:bodyPr wrap="square" anchor="t">
            <a:spAutoFit/>
          </a:bodyPr>
          <a:lstStyle/>
          <a:p>
            <a:pPr marL="228600" lvl="0" indent="-228600">
              <a:buFont typeface="+mj-lt"/>
              <a:buAutoNum type="arabicPeriod"/>
            </a:pPr>
            <a:r>
              <a:rPr lang="en-CA" sz="1100" dirty="0">
                <a:solidFill>
                  <a:schemeClr val="bg1"/>
                </a:solidFill>
                <a:latin typeface="Arial" panose="020B0604020202020204" pitchFamily="34" charset="0"/>
                <a:cs typeface="Arial" panose="020B0604020202020204" pitchFamily="34" charset="0"/>
              </a:rPr>
              <a:t>Download the template background </a:t>
            </a:r>
            <a:r>
              <a:rPr lang="en-CA" sz="1100" b="1" dirty="0">
                <a:solidFill>
                  <a:schemeClr val="bg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here</a:t>
            </a:r>
            <a:r>
              <a:rPr lang="en-CA" sz="1100" dirty="0">
                <a:solidFill>
                  <a:schemeClr val="bg1"/>
                </a:solidFill>
                <a:latin typeface="Arial" panose="020B0604020202020204" pitchFamily="34" charset="0"/>
                <a:cs typeface="Arial" panose="020B0604020202020204" pitchFamily="34" charset="0"/>
              </a:rPr>
              <a:t>. </a:t>
            </a:r>
          </a:p>
          <a:p>
            <a:pPr marL="228600" lvl="0" indent="-228600">
              <a:buFont typeface="+mj-lt"/>
              <a:buAutoNum type="arabicPeriod"/>
            </a:pPr>
            <a:r>
              <a:rPr lang="en-CA" sz="1100" dirty="0">
                <a:solidFill>
                  <a:schemeClr val="bg1"/>
                </a:solidFill>
                <a:latin typeface="Arial" panose="020B0604020202020204" pitchFamily="34" charset="0"/>
                <a:cs typeface="Arial" panose="020B0604020202020204" pitchFamily="34" charset="0"/>
              </a:rPr>
              <a:t>Add the background to your PowerPoint slide. </a:t>
            </a:r>
          </a:p>
          <a:p>
            <a:pPr marL="228600" lvl="0" indent="-228600">
              <a:buFont typeface="+mj-lt"/>
              <a:buAutoNum type="arabicPeriod"/>
            </a:pPr>
            <a:r>
              <a:rPr lang="en-CA" sz="1100" dirty="0">
                <a:solidFill>
                  <a:schemeClr val="bg1"/>
                </a:solidFill>
                <a:latin typeface="Arial" panose="020B0604020202020204" pitchFamily="34" charset="0"/>
                <a:cs typeface="Arial" panose="020B0604020202020204" pitchFamily="34" charset="0"/>
              </a:rPr>
              <a:t>Customize your tile by adding your text, organization’s logo, and an image of your choice. </a:t>
            </a:r>
          </a:p>
          <a:p>
            <a:pPr marL="228600" lvl="0" indent="-228600">
              <a:buFont typeface="+mj-lt"/>
              <a:buAutoNum type="arabicPeriod"/>
            </a:pPr>
            <a:r>
              <a:rPr lang="en-CA" sz="1100" dirty="0">
                <a:solidFill>
                  <a:schemeClr val="bg1"/>
                </a:solidFill>
                <a:latin typeface="Arial" panose="020B0604020202020204" pitchFamily="34" charset="0"/>
                <a:cs typeface="Arial" panose="020B0604020202020204" pitchFamily="34" charset="0"/>
              </a:rPr>
              <a:t>Export the finished slide as a PNG or JPEG. </a:t>
            </a:r>
          </a:p>
          <a:p>
            <a:pPr marL="228600" lvl="0" indent="-228600">
              <a:buFont typeface="+mj-lt"/>
              <a:buAutoNum type="arabicPeriod"/>
            </a:pPr>
            <a:r>
              <a:rPr lang="en-CA" sz="1100" dirty="0">
                <a:solidFill>
                  <a:schemeClr val="bg1"/>
                </a:solidFill>
                <a:latin typeface="Arial" panose="020B0604020202020204" pitchFamily="34" charset="0"/>
                <a:cs typeface="Arial" panose="020B0604020202020204" pitchFamily="34" charset="0"/>
              </a:rPr>
              <a:t>Your social media tile is ready to share.</a:t>
            </a:r>
          </a:p>
        </p:txBody>
      </p:sp>
    </p:spTree>
    <p:extLst>
      <p:ext uri="{BB962C8B-B14F-4D97-AF65-F5344CB8AC3E}">
        <p14:creationId xmlns:p14="http://schemas.microsoft.com/office/powerpoint/2010/main" val="973769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0D276-6EE2-0B9A-804C-6C83877183A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B6D815E-40A5-AE2C-D44C-9452B53E687A}"/>
              </a:ext>
            </a:extLst>
          </p:cNvPr>
          <p:cNvSpPr>
            <a:spLocks noGrp="1" noRot="1" noMove="1" noResize="1" noEditPoints="1" noAdjustHandles="1" noChangeArrowheads="1" noChangeShapeType="1"/>
          </p:cNvSpPr>
          <p:nvPr/>
        </p:nvSpPr>
        <p:spPr>
          <a:xfrm>
            <a:off x="0" y="-53340"/>
            <a:ext cx="6858000" cy="9959340"/>
          </a:xfrm>
          <a:prstGeom prst="rect">
            <a:avLst/>
          </a:prstGeom>
          <a:solidFill>
            <a:srgbClr val="F3F7F8"/>
          </a:solidFill>
          <a:ln w="7620">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pic>
        <p:nvPicPr>
          <p:cNvPr id="23" name="Picture 22">
            <a:extLst>
              <a:ext uri="{FF2B5EF4-FFF2-40B4-BE49-F238E27FC236}">
                <a16:creationId xmlns:a16="http://schemas.microsoft.com/office/drawing/2014/main" id="{0ED4D6F5-46DE-8A41-D869-93AC05F6133C}"/>
              </a:ext>
            </a:extLst>
          </p:cNvPr>
          <p:cNvPicPr>
            <a:picLocks noChangeAspect="1"/>
          </p:cNvPicPr>
          <p:nvPr/>
        </p:nvPicPr>
        <p:blipFill>
          <a:blip r:embed="rId2"/>
          <a:stretch>
            <a:fillRect/>
          </a:stretch>
        </p:blipFill>
        <p:spPr>
          <a:xfrm>
            <a:off x="289516" y="1410551"/>
            <a:ext cx="6249448" cy="6249448"/>
          </a:xfrm>
          <a:prstGeom prst="rect">
            <a:avLst/>
          </a:prstGeom>
        </p:spPr>
      </p:pic>
      <p:sp>
        <p:nvSpPr>
          <p:cNvPr id="22" name="TextBox 21">
            <a:extLst>
              <a:ext uri="{FF2B5EF4-FFF2-40B4-BE49-F238E27FC236}">
                <a16:creationId xmlns:a16="http://schemas.microsoft.com/office/drawing/2014/main" id="{5CA87DA9-48E5-CFE3-F13B-FFFC874381E5}"/>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STRENGTHENING ADVOCACY FOR ADULT VACCINATION</a:t>
            </a:r>
          </a:p>
        </p:txBody>
      </p:sp>
      <p:sp>
        <p:nvSpPr>
          <p:cNvPr id="4" name="TextBox 3">
            <a:extLst>
              <a:ext uri="{FF2B5EF4-FFF2-40B4-BE49-F238E27FC236}">
                <a16:creationId xmlns:a16="http://schemas.microsoft.com/office/drawing/2014/main" id="{7FED5BDF-7576-C1E2-B17D-38F9C2470308}"/>
              </a:ext>
            </a:extLst>
          </p:cNvPr>
          <p:cNvSpPr txBox="1"/>
          <p:nvPr/>
        </p:nvSpPr>
        <p:spPr>
          <a:xfrm>
            <a:off x="6129020" y="9592056"/>
            <a:ext cx="320040" cy="223138"/>
          </a:xfrm>
          <a:prstGeom prst="rect">
            <a:avLst/>
          </a:prstGeom>
          <a:noFill/>
          <a:ln>
            <a:noFill/>
          </a:ln>
        </p:spPr>
        <p:txBody>
          <a:bodyPr wrap="square" anchor="t">
            <a:spAutoFit/>
          </a:bodyPr>
          <a:lstStyle/>
          <a:p>
            <a:pPr algn="r"/>
            <a:r>
              <a:rPr lang="en-CA" sz="850" b="1" dirty="0">
                <a:solidFill>
                  <a:srgbClr val="145B7D"/>
                </a:solidFill>
                <a:latin typeface="Arial" panose="020B0604020202020204" pitchFamily="34" charset="0"/>
                <a:cs typeface="Arial" panose="020B0604020202020204" pitchFamily="34" charset="0"/>
              </a:rPr>
              <a:t>15</a:t>
            </a:r>
            <a:endParaRPr sz="850" b="1" i="0" dirty="0">
              <a:solidFill>
                <a:srgbClr val="145B7D"/>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4C571DA3-A0C8-0027-3D2C-F200365FDE93}"/>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614F41F-83B7-8D78-5FA0-DE605445373F}"/>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
        <p:nvSpPr>
          <p:cNvPr id="44" name="TextBox 43">
            <a:extLst>
              <a:ext uri="{FF2B5EF4-FFF2-40B4-BE49-F238E27FC236}">
                <a16:creationId xmlns:a16="http://schemas.microsoft.com/office/drawing/2014/main" id="{AC8698B2-DE5A-6324-55BA-51279F4467C6}"/>
              </a:ext>
            </a:extLst>
          </p:cNvPr>
          <p:cNvSpPr txBox="1"/>
          <p:nvPr/>
        </p:nvSpPr>
        <p:spPr>
          <a:xfrm>
            <a:off x="5116078" y="1779619"/>
            <a:ext cx="896564" cy="207749"/>
          </a:xfrm>
          <a:prstGeom prst="rect">
            <a:avLst/>
          </a:prstGeom>
          <a:noFill/>
          <a:ln>
            <a:solidFill>
              <a:srgbClr val="F3F7F8"/>
            </a:solidFill>
          </a:ln>
        </p:spPr>
        <p:txBody>
          <a:bodyPr wrap="square" anchor="ctr">
            <a:spAutoFit/>
          </a:bodyPr>
          <a:lstStyle/>
          <a:p>
            <a:pPr algn="ctr"/>
            <a:r>
              <a:rPr sz="750" b="1" dirty="0">
                <a:solidFill>
                  <a:schemeClr val="bg1"/>
                </a:solidFill>
                <a:latin typeface="Aptos"/>
              </a:rPr>
              <a:t>YOUR LOGO</a:t>
            </a:r>
          </a:p>
        </p:txBody>
      </p:sp>
      <p:sp>
        <p:nvSpPr>
          <p:cNvPr id="24" name="TextBox 23">
            <a:extLst>
              <a:ext uri="{FF2B5EF4-FFF2-40B4-BE49-F238E27FC236}">
                <a16:creationId xmlns:a16="http://schemas.microsoft.com/office/drawing/2014/main" id="{A774AC0B-0EB7-9FC6-62EA-C287B3852033}"/>
              </a:ext>
            </a:extLst>
          </p:cNvPr>
          <p:cNvSpPr txBox="1"/>
          <p:nvPr/>
        </p:nvSpPr>
        <p:spPr>
          <a:xfrm>
            <a:off x="-2921620" y="8028878"/>
            <a:ext cx="184731" cy="369332"/>
          </a:xfrm>
          <a:prstGeom prst="rect">
            <a:avLst/>
          </a:prstGeom>
          <a:noFill/>
        </p:spPr>
        <p:txBody>
          <a:bodyPr wrap="none" rtlCol="0">
            <a:spAutoFit/>
          </a:bodyPr>
          <a:lstStyle/>
          <a:p>
            <a:endParaRPr lang="en-US"/>
          </a:p>
        </p:txBody>
      </p:sp>
      <p:sp>
        <p:nvSpPr>
          <p:cNvPr id="7" name="Rounded Rectangle 6">
            <a:extLst>
              <a:ext uri="{FF2B5EF4-FFF2-40B4-BE49-F238E27FC236}">
                <a16:creationId xmlns:a16="http://schemas.microsoft.com/office/drawing/2014/main" id="{5D565BA9-F5F4-579D-FE09-1D9CC15A796E}"/>
              </a:ext>
            </a:extLst>
          </p:cNvPr>
          <p:cNvSpPr/>
          <p:nvPr/>
        </p:nvSpPr>
        <p:spPr>
          <a:xfrm>
            <a:off x="830861" y="3408743"/>
            <a:ext cx="5272493" cy="3680750"/>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D9FD99C2-2C02-0B89-53D2-3B23611D5358}"/>
              </a:ext>
            </a:extLst>
          </p:cNvPr>
          <p:cNvPicPr>
            <a:picLocks noChangeAspect="1"/>
          </p:cNvPicPr>
          <p:nvPr/>
        </p:nvPicPr>
        <p:blipFill rotWithShape="1">
          <a:blip r:embed="rId3"/>
          <a:srcRect l="14807" r="14807"/>
          <a:stretch>
            <a:fillRect/>
          </a:stretch>
        </p:blipFill>
        <p:spPr>
          <a:xfrm>
            <a:off x="2268243" y="1672066"/>
            <a:ext cx="2321514" cy="2198828"/>
          </a:xfrm>
          <a:prstGeom prst="ellipse">
            <a:avLst/>
          </a:prstGeom>
        </p:spPr>
      </p:pic>
      <p:sp>
        <p:nvSpPr>
          <p:cNvPr id="39" name="TextBox 38">
            <a:extLst>
              <a:ext uri="{FF2B5EF4-FFF2-40B4-BE49-F238E27FC236}">
                <a16:creationId xmlns:a16="http://schemas.microsoft.com/office/drawing/2014/main" id="{18262E5F-68BE-847E-E0E6-7132B7957B19}"/>
              </a:ext>
            </a:extLst>
          </p:cNvPr>
          <p:cNvSpPr txBox="1"/>
          <p:nvPr/>
        </p:nvSpPr>
        <p:spPr>
          <a:xfrm>
            <a:off x="1430353" y="3919425"/>
            <a:ext cx="3980985" cy="830997"/>
          </a:xfrm>
          <a:prstGeom prst="rect">
            <a:avLst/>
          </a:prstGeom>
          <a:noFill/>
        </p:spPr>
        <p:txBody>
          <a:bodyPr wrap="square" anchor="t">
            <a:spAutoFit/>
          </a:bodyPr>
          <a:lstStyle/>
          <a:p>
            <a:pPr algn="ctr"/>
            <a:r>
              <a:rPr lang="en-US" sz="1600" b="1" dirty="0">
                <a:solidFill>
                  <a:srgbClr val="1E2C4C"/>
                </a:solidFill>
                <a:latin typeface="Arial" panose="020B0604020202020204" pitchFamily="34" charset="0"/>
                <a:cs typeface="Arial" panose="020B0604020202020204" pitchFamily="34" charset="0"/>
              </a:rPr>
              <a:t>Together, we can help advance equitable access to adult immunization across Canada</a:t>
            </a:r>
            <a:r>
              <a:rPr lang="en-CA" sz="1600" dirty="0">
                <a:solidFill>
                  <a:srgbClr val="1E2C4C"/>
                </a:solidFill>
                <a:latin typeface="Arial" panose="020B0604020202020204" pitchFamily="34" charset="0"/>
                <a:cs typeface="Arial" panose="020B0604020202020204" pitchFamily="34" charset="0"/>
              </a:rPr>
              <a:t>​</a:t>
            </a:r>
            <a:endParaRPr lang="en-CA" sz="1050" b="1" dirty="0">
              <a:solidFill>
                <a:srgbClr val="1E2C4C"/>
              </a:solidFill>
              <a:latin typeface="Arial" panose="020B0604020202020204" pitchFamily="34" charset="0"/>
              <a:cs typeface="Arial" panose="020B0604020202020204" pitchFamily="34" charset="0"/>
            </a:endParaRPr>
          </a:p>
        </p:txBody>
      </p:sp>
      <p:sp>
        <p:nvSpPr>
          <p:cNvPr id="45" name="Rounded Rectangle 44">
            <a:extLst>
              <a:ext uri="{FF2B5EF4-FFF2-40B4-BE49-F238E27FC236}">
                <a16:creationId xmlns:a16="http://schemas.microsoft.com/office/drawing/2014/main" id="{58E3B5E9-B0DE-5574-2C6E-DBB5B0F5D135}"/>
              </a:ext>
            </a:extLst>
          </p:cNvPr>
          <p:cNvSpPr/>
          <p:nvPr/>
        </p:nvSpPr>
        <p:spPr>
          <a:xfrm>
            <a:off x="1794812" y="4773791"/>
            <a:ext cx="3706628" cy="909648"/>
          </a:xfrm>
          <a:prstGeom prst="roundRect">
            <a:avLst/>
          </a:prstGeom>
          <a:solidFill>
            <a:srgbClr val="E9F2F0"/>
          </a:solidFill>
          <a:ln>
            <a:solidFill>
              <a:srgbClr val="E8F0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Rounded Rectangle 45">
            <a:extLst>
              <a:ext uri="{FF2B5EF4-FFF2-40B4-BE49-F238E27FC236}">
                <a16:creationId xmlns:a16="http://schemas.microsoft.com/office/drawing/2014/main" id="{FCAB1B37-4E02-5742-C244-F983393E1E2E}"/>
              </a:ext>
            </a:extLst>
          </p:cNvPr>
          <p:cNvSpPr/>
          <p:nvPr/>
        </p:nvSpPr>
        <p:spPr>
          <a:xfrm>
            <a:off x="1780052" y="5970623"/>
            <a:ext cx="3706628" cy="909648"/>
          </a:xfrm>
          <a:prstGeom prst="roundRect">
            <a:avLst/>
          </a:prstGeom>
          <a:solidFill>
            <a:srgbClr val="E8F1EF"/>
          </a:solidFill>
          <a:ln w="10160">
            <a:solidFill>
              <a:srgbClr val="D5E1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a:extLst>
              <a:ext uri="{FF2B5EF4-FFF2-40B4-BE49-F238E27FC236}">
                <a16:creationId xmlns:a16="http://schemas.microsoft.com/office/drawing/2014/main" id="{70072B04-9EFF-9270-5939-CA317ECBF040}"/>
              </a:ext>
            </a:extLst>
          </p:cNvPr>
          <p:cNvSpPr txBox="1"/>
          <p:nvPr/>
        </p:nvSpPr>
        <p:spPr>
          <a:xfrm>
            <a:off x="2397197" y="4953000"/>
            <a:ext cx="3249314" cy="600164"/>
          </a:xfrm>
          <a:prstGeom prst="rect">
            <a:avLst/>
          </a:prstGeom>
          <a:noFill/>
        </p:spPr>
        <p:txBody>
          <a:bodyPr wrap="square" anchor="ctr">
            <a:spAutoFit/>
          </a:bodyPr>
          <a:lstStyle/>
          <a:p>
            <a:r>
              <a:rPr sz="1100" dirty="0">
                <a:solidFill>
                  <a:srgbClr val="1E2C4C"/>
                </a:solidFill>
                <a:latin typeface="Arial" panose="020B0604020202020204" pitchFamily="34" charset="0"/>
                <a:cs typeface="Arial" panose="020B0604020202020204" pitchFamily="34" charset="0"/>
              </a:rPr>
              <a:t>Access to recommended adult vaccines
should not depend on where someone
lives.</a:t>
            </a:r>
          </a:p>
        </p:txBody>
      </p:sp>
      <p:sp>
        <p:nvSpPr>
          <p:cNvPr id="20" name="TextBox 19">
            <a:extLst>
              <a:ext uri="{FF2B5EF4-FFF2-40B4-BE49-F238E27FC236}">
                <a16:creationId xmlns:a16="http://schemas.microsoft.com/office/drawing/2014/main" id="{B07CBFEC-5D35-51FF-E7B6-3C8E477614DC}"/>
              </a:ext>
            </a:extLst>
          </p:cNvPr>
          <p:cNvSpPr txBox="1"/>
          <p:nvPr/>
        </p:nvSpPr>
        <p:spPr>
          <a:xfrm>
            <a:off x="2315046" y="6039943"/>
            <a:ext cx="3249314" cy="769441"/>
          </a:xfrm>
          <a:prstGeom prst="rect">
            <a:avLst/>
          </a:prstGeom>
          <a:noFill/>
        </p:spPr>
        <p:txBody>
          <a:bodyPr wrap="square" anchor="ctr">
            <a:spAutoFit/>
          </a:bodyPr>
          <a:lstStyle/>
          <a:p>
            <a:r>
              <a:rPr lang="en-US" sz="1100" dirty="0">
                <a:latin typeface="Arial" panose="020B0604020202020204" pitchFamily="34" charset="0"/>
                <a:cs typeface="Arial" panose="020B0604020202020204" pitchFamily="34" charset="0"/>
              </a:rPr>
              <a:t>Greater consistency across jurisdictions, sustainable investment, and equitable access to vaccines can help reduce barriers to vaccination and strengthen disease prevention. </a:t>
            </a:r>
            <a:r>
              <a:rPr lang="en-CA" sz="1100" dirty="0">
                <a:latin typeface="Arial" panose="020B0604020202020204" pitchFamily="34" charset="0"/>
                <a:cs typeface="Arial" panose="020B0604020202020204" pitchFamily="34" charset="0"/>
              </a:rPr>
              <a:t>​</a:t>
            </a:r>
            <a:endParaRPr sz="1100" dirty="0">
              <a:solidFill>
                <a:srgbClr val="1E2C4C"/>
              </a:solidFill>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630E9473-3540-ABBB-ACDD-9B677410E63A}"/>
              </a:ext>
            </a:extLst>
          </p:cNvPr>
          <p:cNvGrpSpPr/>
          <p:nvPr/>
        </p:nvGrpSpPr>
        <p:grpSpPr>
          <a:xfrm>
            <a:off x="1359203" y="4773792"/>
            <a:ext cx="942816" cy="909646"/>
            <a:chOff x="1165741" y="4054936"/>
            <a:chExt cx="942818" cy="898064"/>
          </a:xfrm>
        </p:grpSpPr>
        <p:sp>
          <p:nvSpPr>
            <p:cNvPr id="10" name="Rectangle 9">
              <a:extLst>
                <a:ext uri="{FF2B5EF4-FFF2-40B4-BE49-F238E27FC236}">
                  <a16:creationId xmlns:a16="http://schemas.microsoft.com/office/drawing/2014/main" id="{C58A6C08-3F7F-4725-4AD6-CC366930CD1C}"/>
                </a:ext>
              </a:extLst>
            </p:cNvPr>
            <p:cNvSpPr/>
            <p:nvPr/>
          </p:nvSpPr>
          <p:spPr>
            <a:xfrm>
              <a:off x="1601352" y="4054936"/>
              <a:ext cx="507207" cy="898064"/>
            </a:xfrm>
            <a:prstGeom prst="rect">
              <a:avLst/>
            </a:prstGeom>
            <a:solidFill>
              <a:srgbClr val="159B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EA31DA37-4459-3738-19B7-A3DD8D01AD06}"/>
                </a:ext>
              </a:extLst>
            </p:cNvPr>
            <p:cNvSpPr/>
            <p:nvPr/>
          </p:nvSpPr>
          <p:spPr>
            <a:xfrm>
              <a:off x="1165741" y="4054936"/>
              <a:ext cx="841447" cy="898063"/>
            </a:xfrm>
            <a:prstGeom prst="ellipse">
              <a:avLst/>
            </a:prstGeom>
            <a:solidFill>
              <a:srgbClr val="159B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grpSp>
      <p:grpSp>
        <p:nvGrpSpPr>
          <p:cNvPr id="12" name="Group 11">
            <a:extLst>
              <a:ext uri="{FF2B5EF4-FFF2-40B4-BE49-F238E27FC236}">
                <a16:creationId xmlns:a16="http://schemas.microsoft.com/office/drawing/2014/main" id="{23E8D34C-FCBB-1E57-A4D0-7457FE441C42}"/>
              </a:ext>
            </a:extLst>
          </p:cNvPr>
          <p:cNvGrpSpPr/>
          <p:nvPr/>
        </p:nvGrpSpPr>
        <p:grpSpPr>
          <a:xfrm>
            <a:off x="1359203" y="5970621"/>
            <a:ext cx="892924" cy="909647"/>
            <a:chOff x="1165741" y="4054936"/>
            <a:chExt cx="942818" cy="898064"/>
          </a:xfrm>
          <a:solidFill>
            <a:srgbClr val="0A5661"/>
          </a:solidFill>
        </p:grpSpPr>
        <p:sp>
          <p:nvSpPr>
            <p:cNvPr id="14" name="Rectangle 13">
              <a:extLst>
                <a:ext uri="{FF2B5EF4-FFF2-40B4-BE49-F238E27FC236}">
                  <a16:creationId xmlns:a16="http://schemas.microsoft.com/office/drawing/2014/main" id="{2D7771FF-1FA3-336B-DE5E-10D89C6D74EE}"/>
                </a:ext>
              </a:extLst>
            </p:cNvPr>
            <p:cNvSpPr/>
            <p:nvPr/>
          </p:nvSpPr>
          <p:spPr>
            <a:xfrm>
              <a:off x="1601352" y="4054936"/>
              <a:ext cx="507207" cy="898064"/>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9464C6CD-926A-509D-BE4B-DEEAA2FAB86B}"/>
                </a:ext>
              </a:extLst>
            </p:cNvPr>
            <p:cNvSpPr/>
            <p:nvPr/>
          </p:nvSpPr>
          <p:spPr>
            <a:xfrm>
              <a:off x="1165741" y="4054936"/>
              <a:ext cx="841447" cy="898063"/>
            </a:xfrm>
            <a:prstGeom prst="ellips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grpSp>
      <p:cxnSp>
        <p:nvCxnSpPr>
          <p:cNvPr id="27" name="Straight Connector 26">
            <a:extLst>
              <a:ext uri="{FF2B5EF4-FFF2-40B4-BE49-F238E27FC236}">
                <a16:creationId xmlns:a16="http://schemas.microsoft.com/office/drawing/2014/main" id="{3886108E-D417-03F0-FC31-469A39DE7A4E}"/>
              </a:ext>
            </a:extLst>
          </p:cNvPr>
          <p:cNvCxnSpPr/>
          <p:nvPr/>
        </p:nvCxnSpPr>
        <p:spPr>
          <a:xfrm>
            <a:off x="1599382" y="5814022"/>
            <a:ext cx="3811956" cy="0"/>
          </a:xfrm>
          <a:prstGeom prst="line">
            <a:avLst/>
          </a:prstGeom>
          <a:ln>
            <a:solidFill>
              <a:srgbClr val="E45458"/>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96B9A19F-4905-53CD-2576-BDBD7DA1DEC5}"/>
              </a:ext>
            </a:extLst>
          </p:cNvPr>
          <p:cNvSpPr txBox="1"/>
          <p:nvPr/>
        </p:nvSpPr>
        <p:spPr>
          <a:xfrm>
            <a:off x="662299" y="7280452"/>
            <a:ext cx="5533402" cy="215444"/>
          </a:xfrm>
          <a:prstGeom prst="rect">
            <a:avLst/>
          </a:prstGeom>
          <a:noFill/>
        </p:spPr>
        <p:txBody>
          <a:bodyPr wrap="square" anchor="ctr">
            <a:spAutoFit/>
          </a:bodyPr>
          <a:lstStyle/>
          <a:p>
            <a:pPr algn="ctr"/>
            <a:r>
              <a:rPr lang="en-CA" sz="800" b="1" dirty="0">
                <a:latin typeface="Arial" panose="020B0604020202020204" pitchFamily="34" charset="0"/>
                <a:cs typeface="Arial" panose="020B0604020202020204" pitchFamily="34" charset="0"/>
              </a:rPr>
              <a:t>LEARN MORE ABOUT </a:t>
            </a:r>
            <a:r>
              <a:rPr lang="en-CA" sz="800" b="1" dirty="0">
                <a:solidFill>
                  <a:srgbClr val="159B98"/>
                </a:solidFill>
                <a:latin typeface="Arial" panose="020B0604020202020204" pitchFamily="34" charset="0"/>
                <a:cs typeface="Arial" panose="020B0604020202020204" pitchFamily="34" charset="0"/>
              </a:rPr>
              <a:t>[TOPIC] </a:t>
            </a:r>
            <a:r>
              <a:rPr lang="en-CA" sz="800" b="1" dirty="0">
                <a:latin typeface="Arial" panose="020B0604020202020204" pitchFamily="34" charset="0"/>
                <a:cs typeface="Arial" panose="020B0604020202020204" pitchFamily="34" charset="0"/>
              </a:rPr>
              <a:t>AND EXPLORE ADDITIONAL RESOURCES: YOURWEBSITE.COM</a:t>
            </a:r>
            <a:endParaRPr lang="en-CA" sz="800" b="1" dirty="0">
              <a:solidFill>
                <a:srgbClr val="1E2C4C"/>
              </a:solidFill>
              <a:latin typeface="Arial" panose="020B0604020202020204" pitchFamily="34" charset="0"/>
              <a:cs typeface="Arial" panose="020B0604020202020204" pitchFamily="34" charset="0"/>
            </a:endParaRPr>
          </a:p>
        </p:txBody>
      </p:sp>
      <p:pic>
        <p:nvPicPr>
          <p:cNvPr id="32" name="Graphic 31" descr="Immunity with solid fill">
            <a:extLst>
              <a:ext uri="{FF2B5EF4-FFF2-40B4-BE49-F238E27FC236}">
                <a16:creationId xmlns:a16="http://schemas.microsoft.com/office/drawing/2014/main" id="{EA297E07-8881-3BB9-1240-00E5B7BA142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64219" y="4890086"/>
            <a:ext cx="630569" cy="630569"/>
          </a:xfrm>
          <a:prstGeom prst="rect">
            <a:avLst/>
          </a:prstGeom>
        </p:spPr>
      </p:pic>
      <p:pic>
        <p:nvPicPr>
          <p:cNvPr id="34" name="Graphic 33" descr="Cycle with people with solid fill">
            <a:extLst>
              <a:ext uri="{FF2B5EF4-FFF2-40B4-BE49-F238E27FC236}">
                <a16:creationId xmlns:a16="http://schemas.microsoft.com/office/drawing/2014/main" id="{0AC4FA7C-26D9-B3E0-EE74-596A0E77092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55190" y="6034929"/>
            <a:ext cx="760200" cy="760200"/>
          </a:xfrm>
          <a:prstGeom prst="rect">
            <a:avLst/>
          </a:prstGeom>
        </p:spPr>
      </p:pic>
    </p:spTree>
    <p:extLst>
      <p:ext uri="{BB962C8B-B14F-4D97-AF65-F5344CB8AC3E}">
        <p14:creationId xmlns:p14="http://schemas.microsoft.com/office/powerpoint/2010/main" val="3311631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6CBAF-11C9-8DDA-F3D6-CD1CBC59E8E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0E5506D-D85C-A1BA-0879-1AC8AA1D9DCC}"/>
              </a:ext>
            </a:extLst>
          </p:cNvPr>
          <p:cNvSpPr>
            <a:spLocks noGrp="1" noRot="1" noMove="1" noResize="1" noEditPoints="1" noAdjustHandles="1" noChangeArrowheads="1" noChangeShapeType="1"/>
          </p:cNvSpPr>
          <p:nvPr/>
        </p:nvSpPr>
        <p:spPr>
          <a:xfrm>
            <a:off x="0" y="-53340"/>
            <a:ext cx="6858000" cy="9959340"/>
          </a:xfrm>
          <a:prstGeom prst="rect">
            <a:avLst/>
          </a:prstGeom>
          <a:solidFill>
            <a:srgbClr val="F3F7F8"/>
          </a:solidFill>
          <a:ln w="7620">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pic>
        <p:nvPicPr>
          <p:cNvPr id="23" name="Picture 22">
            <a:extLst>
              <a:ext uri="{FF2B5EF4-FFF2-40B4-BE49-F238E27FC236}">
                <a16:creationId xmlns:a16="http://schemas.microsoft.com/office/drawing/2014/main" id="{F534791B-C012-E428-AC68-859FC9C7609E}"/>
              </a:ext>
            </a:extLst>
          </p:cNvPr>
          <p:cNvPicPr>
            <a:picLocks noChangeAspect="1"/>
          </p:cNvPicPr>
          <p:nvPr/>
        </p:nvPicPr>
        <p:blipFill>
          <a:blip r:embed="rId2"/>
          <a:stretch>
            <a:fillRect/>
          </a:stretch>
        </p:blipFill>
        <p:spPr>
          <a:xfrm>
            <a:off x="289516" y="1410551"/>
            <a:ext cx="6249448" cy="6249448"/>
          </a:xfrm>
          <a:prstGeom prst="rect">
            <a:avLst/>
          </a:prstGeom>
        </p:spPr>
      </p:pic>
      <p:sp>
        <p:nvSpPr>
          <p:cNvPr id="22" name="TextBox 21">
            <a:extLst>
              <a:ext uri="{FF2B5EF4-FFF2-40B4-BE49-F238E27FC236}">
                <a16:creationId xmlns:a16="http://schemas.microsoft.com/office/drawing/2014/main" id="{46254D62-BC2D-9721-1BBE-633EFFF2E92A}"/>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STRENGTHENING ADVOCACY FOR ADULT VACCINATION</a:t>
            </a:r>
          </a:p>
        </p:txBody>
      </p:sp>
      <p:sp>
        <p:nvSpPr>
          <p:cNvPr id="4" name="TextBox 3">
            <a:extLst>
              <a:ext uri="{FF2B5EF4-FFF2-40B4-BE49-F238E27FC236}">
                <a16:creationId xmlns:a16="http://schemas.microsoft.com/office/drawing/2014/main" id="{4CF07A04-9451-A13D-7A45-B8EFCCD6016D}"/>
              </a:ext>
            </a:extLst>
          </p:cNvPr>
          <p:cNvSpPr txBox="1"/>
          <p:nvPr/>
        </p:nvSpPr>
        <p:spPr>
          <a:xfrm>
            <a:off x="6129020" y="9592056"/>
            <a:ext cx="320040" cy="228600"/>
          </a:xfrm>
          <a:prstGeom prst="rect">
            <a:avLst/>
          </a:prstGeom>
          <a:noFill/>
          <a:ln>
            <a:noFill/>
          </a:ln>
        </p:spPr>
        <p:txBody>
          <a:bodyPr wrap="square" anchor="t">
            <a:spAutoFit/>
          </a:bodyPr>
          <a:lstStyle/>
          <a:p>
            <a:pPr algn="r"/>
            <a:r>
              <a:rPr lang="en-CA" sz="850" b="1" i="0" dirty="0">
                <a:solidFill>
                  <a:srgbClr val="145B7D"/>
                </a:solidFill>
                <a:latin typeface="Arial" panose="020B0604020202020204" pitchFamily="34" charset="0"/>
                <a:cs typeface="Arial" panose="020B0604020202020204" pitchFamily="34" charset="0"/>
              </a:rPr>
              <a:t>16</a:t>
            </a:r>
            <a:endParaRPr sz="850" b="1" i="0" dirty="0">
              <a:solidFill>
                <a:srgbClr val="145B7D"/>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0F1098B7-A0A4-FD30-7281-0EF01AA83E62}"/>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6B71978-C74E-A276-8FF7-4E83702FB414}"/>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
        <p:nvSpPr>
          <p:cNvPr id="44" name="TextBox 43">
            <a:extLst>
              <a:ext uri="{FF2B5EF4-FFF2-40B4-BE49-F238E27FC236}">
                <a16:creationId xmlns:a16="http://schemas.microsoft.com/office/drawing/2014/main" id="{242DC0A6-72DA-5C30-9ABD-046131A899D6}"/>
              </a:ext>
            </a:extLst>
          </p:cNvPr>
          <p:cNvSpPr txBox="1"/>
          <p:nvPr/>
        </p:nvSpPr>
        <p:spPr>
          <a:xfrm>
            <a:off x="5086378" y="1790916"/>
            <a:ext cx="896564" cy="207749"/>
          </a:xfrm>
          <a:prstGeom prst="rect">
            <a:avLst/>
          </a:prstGeom>
          <a:noFill/>
          <a:ln>
            <a:solidFill>
              <a:srgbClr val="F3F7F8"/>
            </a:solidFill>
          </a:ln>
        </p:spPr>
        <p:txBody>
          <a:bodyPr wrap="square" anchor="ctr">
            <a:spAutoFit/>
          </a:bodyPr>
          <a:lstStyle/>
          <a:p>
            <a:pPr algn="ctr"/>
            <a:r>
              <a:rPr sz="750" b="1" dirty="0">
                <a:solidFill>
                  <a:schemeClr val="bg1"/>
                </a:solidFill>
                <a:latin typeface="Aptos"/>
              </a:rPr>
              <a:t>YOUR LOGO</a:t>
            </a:r>
          </a:p>
        </p:txBody>
      </p:sp>
      <p:sp>
        <p:nvSpPr>
          <p:cNvPr id="24" name="TextBox 23">
            <a:extLst>
              <a:ext uri="{FF2B5EF4-FFF2-40B4-BE49-F238E27FC236}">
                <a16:creationId xmlns:a16="http://schemas.microsoft.com/office/drawing/2014/main" id="{18FBB767-5E39-88B9-A008-EBC030ED0BA3}"/>
              </a:ext>
            </a:extLst>
          </p:cNvPr>
          <p:cNvSpPr txBox="1"/>
          <p:nvPr/>
        </p:nvSpPr>
        <p:spPr>
          <a:xfrm>
            <a:off x="-2921620" y="8028878"/>
            <a:ext cx="184731" cy="369332"/>
          </a:xfrm>
          <a:prstGeom prst="rect">
            <a:avLst/>
          </a:prstGeom>
          <a:noFill/>
        </p:spPr>
        <p:txBody>
          <a:bodyPr wrap="none" rtlCol="0">
            <a:spAutoFit/>
          </a:bodyPr>
          <a:lstStyle/>
          <a:p>
            <a:endParaRPr lang="en-US"/>
          </a:p>
        </p:txBody>
      </p:sp>
      <p:sp>
        <p:nvSpPr>
          <p:cNvPr id="7" name="Rounded Rectangle 6">
            <a:extLst>
              <a:ext uri="{FF2B5EF4-FFF2-40B4-BE49-F238E27FC236}">
                <a16:creationId xmlns:a16="http://schemas.microsoft.com/office/drawing/2014/main" id="{D1F497D6-D616-EE41-3C07-508AF26EC1AF}"/>
              </a:ext>
            </a:extLst>
          </p:cNvPr>
          <p:cNvSpPr/>
          <p:nvPr/>
        </p:nvSpPr>
        <p:spPr>
          <a:xfrm>
            <a:off x="830861" y="3408743"/>
            <a:ext cx="5272493" cy="3680750"/>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78FC9477-3122-1C35-56E8-76E41CAC2080}"/>
              </a:ext>
            </a:extLst>
          </p:cNvPr>
          <p:cNvSpPr txBox="1"/>
          <p:nvPr/>
        </p:nvSpPr>
        <p:spPr>
          <a:xfrm>
            <a:off x="1521436" y="3923305"/>
            <a:ext cx="3891137" cy="923330"/>
          </a:xfrm>
          <a:prstGeom prst="rect">
            <a:avLst/>
          </a:prstGeom>
          <a:noFill/>
        </p:spPr>
        <p:txBody>
          <a:bodyPr wrap="square" anchor="ctr">
            <a:spAutoFit/>
          </a:bodyPr>
          <a:lstStyle/>
          <a:p>
            <a:pPr algn="ctr"/>
            <a:r>
              <a:rPr lang="en-US" b="1" dirty="0">
                <a:solidFill>
                  <a:srgbClr val="0A5661"/>
                </a:solidFill>
                <a:latin typeface="Arial" panose="020B0604020202020204" pitchFamily="34" charset="0"/>
                <a:cs typeface="Arial" panose="020B0604020202020204" pitchFamily="34" charset="0"/>
              </a:rPr>
              <a:t>Adult immunization is an important part of healthy ageing and longevity. </a:t>
            </a:r>
            <a:r>
              <a:rPr lang="en-CA" b="1" dirty="0">
                <a:solidFill>
                  <a:srgbClr val="0A5661"/>
                </a:solidFill>
                <a:latin typeface="Arial" panose="020B0604020202020204" pitchFamily="34" charset="0"/>
                <a:cs typeface="Arial" panose="020B0604020202020204" pitchFamily="34" charset="0"/>
              </a:rPr>
              <a:t>​</a:t>
            </a:r>
            <a:endParaRPr b="1" dirty="0">
              <a:solidFill>
                <a:srgbClr val="0A5661"/>
              </a:solidFill>
              <a:latin typeface="Arial" panose="020B0604020202020204" pitchFamily="34" charset="0"/>
              <a:cs typeface="Arial" panose="020B0604020202020204" pitchFamily="34" charset="0"/>
            </a:endParaRPr>
          </a:p>
        </p:txBody>
      </p:sp>
      <p:cxnSp>
        <p:nvCxnSpPr>
          <p:cNvPr id="27" name="Straight Connector 26">
            <a:extLst>
              <a:ext uri="{FF2B5EF4-FFF2-40B4-BE49-F238E27FC236}">
                <a16:creationId xmlns:a16="http://schemas.microsoft.com/office/drawing/2014/main" id="{81D78F70-9150-38DF-BE67-01C5F6C233AE}"/>
              </a:ext>
            </a:extLst>
          </p:cNvPr>
          <p:cNvCxnSpPr/>
          <p:nvPr/>
        </p:nvCxnSpPr>
        <p:spPr>
          <a:xfrm>
            <a:off x="1600618" y="5034877"/>
            <a:ext cx="3811956" cy="0"/>
          </a:xfrm>
          <a:prstGeom prst="line">
            <a:avLst/>
          </a:prstGeom>
          <a:ln w="28575">
            <a:solidFill>
              <a:srgbClr val="E45458"/>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F535D9A0-CA3C-6C32-1D3F-F65533328100}"/>
              </a:ext>
            </a:extLst>
          </p:cNvPr>
          <p:cNvSpPr txBox="1"/>
          <p:nvPr/>
        </p:nvSpPr>
        <p:spPr>
          <a:xfrm>
            <a:off x="662299" y="7280452"/>
            <a:ext cx="5533402" cy="215444"/>
          </a:xfrm>
          <a:prstGeom prst="rect">
            <a:avLst/>
          </a:prstGeom>
          <a:noFill/>
        </p:spPr>
        <p:txBody>
          <a:bodyPr wrap="square" anchor="ctr">
            <a:spAutoFit/>
          </a:bodyPr>
          <a:lstStyle/>
          <a:p>
            <a:pPr algn="ctr"/>
            <a:r>
              <a:rPr lang="en-CA" sz="800" b="1" dirty="0">
                <a:latin typeface="Arial" panose="020B0604020202020204" pitchFamily="34" charset="0"/>
                <a:cs typeface="Arial" panose="020B0604020202020204" pitchFamily="34" charset="0"/>
              </a:rPr>
              <a:t>LEARN MORE ABOUT </a:t>
            </a:r>
            <a:r>
              <a:rPr lang="en-CA" sz="800" b="1" dirty="0">
                <a:solidFill>
                  <a:srgbClr val="159B98"/>
                </a:solidFill>
                <a:latin typeface="Arial" panose="020B0604020202020204" pitchFamily="34" charset="0"/>
                <a:cs typeface="Arial" panose="020B0604020202020204" pitchFamily="34" charset="0"/>
              </a:rPr>
              <a:t>[TOPIC] </a:t>
            </a:r>
            <a:r>
              <a:rPr lang="en-CA" sz="800" b="1" dirty="0">
                <a:latin typeface="Arial" panose="020B0604020202020204" pitchFamily="34" charset="0"/>
                <a:cs typeface="Arial" panose="020B0604020202020204" pitchFamily="34" charset="0"/>
              </a:rPr>
              <a:t>AND EXPLORE ADDITIONAL RESOURCES: YOURWEBSITE.COM</a:t>
            </a:r>
            <a:endParaRPr lang="en-CA" sz="800" b="1" dirty="0">
              <a:solidFill>
                <a:srgbClr val="1E2C4C"/>
              </a:solidFill>
              <a:latin typeface="Arial" panose="020B0604020202020204" pitchFamily="34" charset="0"/>
              <a:cs typeface="Arial" panose="020B0604020202020204" pitchFamily="34" charset="0"/>
            </a:endParaRPr>
          </a:p>
        </p:txBody>
      </p:sp>
      <p:sp>
        <p:nvSpPr>
          <p:cNvPr id="3" name="Rounded Rectangle 2">
            <a:extLst>
              <a:ext uri="{FF2B5EF4-FFF2-40B4-BE49-F238E27FC236}">
                <a16:creationId xmlns:a16="http://schemas.microsoft.com/office/drawing/2014/main" id="{B993C0E0-2CFC-5320-99AA-1BBBE0C1A322}"/>
              </a:ext>
            </a:extLst>
          </p:cNvPr>
          <p:cNvSpPr/>
          <p:nvPr/>
        </p:nvSpPr>
        <p:spPr>
          <a:xfrm>
            <a:off x="1600618" y="2974914"/>
            <a:ext cx="3732977" cy="819808"/>
          </a:xfrm>
          <a:prstGeom prst="roundRect">
            <a:avLst/>
          </a:prstGeom>
          <a:solidFill>
            <a:srgbClr val="E45458"/>
          </a:solid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CDD7A2D5-5BC9-4061-5729-60EAA1F97ED0}"/>
              </a:ext>
            </a:extLst>
          </p:cNvPr>
          <p:cNvSpPr txBox="1"/>
          <p:nvPr/>
        </p:nvSpPr>
        <p:spPr>
          <a:xfrm>
            <a:off x="1653282" y="3103497"/>
            <a:ext cx="3653761" cy="523220"/>
          </a:xfrm>
          <a:prstGeom prst="rect">
            <a:avLst/>
          </a:prstGeom>
          <a:noFill/>
        </p:spPr>
        <p:txBody>
          <a:bodyPr wrap="square" anchor="t">
            <a:spAutoFit/>
          </a:bodyPr>
          <a:lstStyle/>
          <a:p>
            <a:pPr algn="ctr"/>
            <a:r>
              <a:rPr lang="en-CA" sz="2800" b="1" dirty="0">
                <a:solidFill>
                  <a:schemeClr val="bg1"/>
                </a:solidFill>
                <a:latin typeface="Arial" panose="020B0604020202020204" pitchFamily="34" charset="0"/>
                <a:cs typeface="Arial" panose="020B0604020202020204" pitchFamily="34" charset="0"/>
              </a:rPr>
              <a:t>Did you know…</a:t>
            </a:r>
            <a:endParaRPr lang="en-CA" sz="1600" b="1" dirty="0">
              <a:solidFill>
                <a:schemeClr val="bg1"/>
              </a:solidFill>
              <a:latin typeface="Arial" panose="020B0604020202020204" pitchFamily="34" charset="0"/>
              <a:cs typeface="Arial" panose="020B0604020202020204" pitchFamily="34" charset="0"/>
            </a:endParaRPr>
          </a:p>
        </p:txBody>
      </p:sp>
      <p:sp>
        <p:nvSpPr>
          <p:cNvPr id="36" name="Rounded Rectangle 35">
            <a:extLst>
              <a:ext uri="{FF2B5EF4-FFF2-40B4-BE49-F238E27FC236}">
                <a16:creationId xmlns:a16="http://schemas.microsoft.com/office/drawing/2014/main" id="{B3E77FEB-D607-28B5-DD79-A23B2DBDB406}"/>
              </a:ext>
            </a:extLst>
          </p:cNvPr>
          <p:cNvSpPr/>
          <p:nvPr/>
        </p:nvSpPr>
        <p:spPr>
          <a:xfrm>
            <a:off x="1697050" y="5287681"/>
            <a:ext cx="3876298" cy="1118594"/>
          </a:xfrm>
          <a:prstGeom prst="roundRect">
            <a:avLst/>
          </a:prstGeom>
          <a:solidFill>
            <a:srgbClr val="E8F1EF"/>
          </a:solidFill>
          <a:ln w="10160">
            <a:solidFill>
              <a:srgbClr val="D5E1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a:extLst>
              <a:ext uri="{FF2B5EF4-FFF2-40B4-BE49-F238E27FC236}">
                <a16:creationId xmlns:a16="http://schemas.microsoft.com/office/drawing/2014/main" id="{53F1073C-2FB3-8AA2-7FAC-189A5971F9C2}"/>
              </a:ext>
            </a:extLst>
          </p:cNvPr>
          <p:cNvSpPr txBox="1"/>
          <p:nvPr/>
        </p:nvSpPr>
        <p:spPr>
          <a:xfrm>
            <a:off x="2136991" y="5462257"/>
            <a:ext cx="3350169" cy="769441"/>
          </a:xfrm>
          <a:prstGeom prst="rect">
            <a:avLst/>
          </a:prstGeom>
          <a:noFill/>
        </p:spPr>
        <p:txBody>
          <a:bodyPr wrap="square" anchor="ctr">
            <a:spAutoFit/>
          </a:bodyPr>
          <a:lstStyle/>
          <a:p>
            <a:r>
              <a:rPr lang="en-CA" sz="1100" dirty="0">
                <a:latin typeface="Arial" panose="020B0604020202020204" pitchFamily="34" charset="0"/>
                <a:cs typeface="Arial" panose="020B0604020202020204" pitchFamily="34" charset="0"/>
              </a:rPr>
              <a:t>Improving access to recommended vaccines helps protect older adults and people living with chronic conditions, supports caregivers and long-term care services, and reduces pressure on health systems.</a:t>
            </a:r>
            <a:endParaRPr sz="1100" dirty="0">
              <a:solidFill>
                <a:srgbClr val="1E2C4C"/>
              </a:solidFill>
              <a:latin typeface="Arial" panose="020B0604020202020204" pitchFamily="34" charset="0"/>
              <a:cs typeface="Arial" panose="020B0604020202020204" pitchFamily="34" charset="0"/>
            </a:endParaRPr>
          </a:p>
        </p:txBody>
      </p:sp>
      <p:pic>
        <p:nvPicPr>
          <p:cNvPr id="47" name="Graphic 46" descr="Comment Important with solid fill">
            <a:extLst>
              <a:ext uri="{FF2B5EF4-FFF2-40B4-BE49-F238E27FC236}">
                <a16:creationId xmlns:a16="http://schemas.microsoft.com/office/drawing/2014/main" id="{71B09DCF-6E42-E161-985F-47F48BE862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0821" y="5359086"/>
            <a:ext cx="976170" cy="976170"/>
          </a:xfrm>
          <a:prstGeom prst="rect">
            <a:avLst/>
          </a:prstGeom>
        </p:spPr>
      </p:pic>
    </p:spTree>
    <p:extLst>
      <p:ext uri="{BB962C8B-B14F-4D97-AF65-F5344CB8AC3E}">
        <p14:creationId xmlns:p14="http://schemas.microsoft.com/office/powerpoint/2010/main" val="101335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C67A9-5037-A093-6053-27BA03A182E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282B38A-876B-FDFF-5F4A-CFB8A9457157}"/>
              </a:ext>
            </a:extLst>
          </p:cNvPr>
          <p:cNvSpPr>
            <a:spLocks noGrp="1" noRot="1" noMove="1" noResize="1" noEditPoints="1" noAdjustHandles="1" noChangeArrowheads="1" noChangeShapeType="1"/>
          </p:cNvSpPr>
          <p:nvPr/>
        </p:nvSpPr>
        <p:spPr>
          <a:xfrm>
            <a:off x="0" y="-53340"/>
            <a:ext cx="6858000" cy="9959340"/>
          </a:xfrm>
          <a:prstGeom prst="rect">
            <a:avLst/>
          </a:prstGeom>
          <a:solidFill>
            <a:srgbClr val="F3F7F8"/>
          </a:solidFill>
          <a:ln w="7620">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69D9092E-7339-6E5C-B603-928456358CF3}"/>
              </a:ext>
            </a:extLst>
          </p:cNvPr>
          <p:cNvSpPr txBox="1"/>
          <p:nvPr/>
        </p:nvSpPr>
        <p:spPr>
          <a:xfrm>
            <a:off x="502920" y="444589"/>
            <a:ext cx="4831080" cy="523220"/>
          </a:xfrm>
          <a:prstGeom prst="rect">
            <a:avLst/>
          </a:prstGeom>
          <a:noFill/>
          <a:ln>
            <a:noFill/>
          </a:ln>
        </p:spPr>
        <p:txBody>
          <a:bodyPr wrap="square" anchor="t">
            <a:spAutoFit/>
          </a:bodyPr>
          <a:lstStyle/>
          <a:p>
            <a:pPr algn="l"/>
            <a:r>
              <a:rPr lang="en-CA" sz="2800" b="1" dirty="0">
                <a:solidFill>
                  <a:srgbClr val="145B7D"/>
                </a:solidFill>
                <a:latin typeface="Arial" panose="020B0604020202020204" pitchFamily="34" charset="0"/>
                <a:cs typeface="Arial" panose="020B0604020202020204" pitchFamily="34" charset="0"/>
              </a:rPr>
              <a:t>Outreach email to partners</a:t>
            </a:r>
            <a:endParaRPr sz="2800" b="1" i="0" dirty="0">
              <a:solidFill>
                <a:srgbClr val="145B7D"/>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3F3E211E-02F9-0EF7-E1FD-FB44B14F9950}"/>
              </a:ext>
            </a:extLst>
          </p:cNvPr>
          <p:cNvSpPr txBox="1"/>
          <p:nvPr/>
        </p:nvSpPr>
        <p:spPr>
          <a:xfrm>
            <a:off x="502920" y="1034851"/>
            <a:ext cx="5303520" cy="600164"/>
          </a:xfrm>
          <a:prstGeom prst="rect">
            <a:avLst/>
          </a:prstGeom>
          <a:noFill/>
          <a:ln>
            <a:noFill/>
          </a:ln>
        </p:spPr>
        <p:txBody>
          <a:bodyPr wrap="square">
            <a:spAutoFit/>
          </a:bodyPr>
          <a:lstStyle/>
          <a:p>
            <a:r>
              <a:rPr lang="en-US" sz="1100" dirty="0">
                <a:solidFill>
                  <a:srgbClr val="607985"/>
                </a:solidFill>
                <a:latin typeface="Arial" panose="020B0604020202020204" pitchFamily="34" charset="0"/>
                <a:cs typeface="Arial" panose="020B0604020202020204" pitchFamily="34" charset="0"/>
              </a:rPr>
              <a:t>This template aims to support outreach to non-traditional partners, such as NCD, frailty, and caregiver organizations, to build cross-sector advocacy for adult immunization. </a:t>
            </a:r>
            <a:r>
              <a:rPr lang="en-CA" sz="1100" dirty="0">
                <a:solidFill>
                  <a:srgbClr val="607985"/>
                </a:solidFill>
                <a:latin typeface="Arial" panose="020B0604020202020204" pitchFamily="34" charset="0"/>
                <a:cs typeface="Arial" panose="020B0604020202020204" pitchFamily="34" charset="0"/>
              </a:rPr>
              <a:t>​</a:t>
            </a:r>
          </a:p>
        </p:txBody>
      </p:sp>
      <p:sp>
        <p:nvSpPr>
          <p:cNvPr id="7" name="TextBox 6">
            <a:extLst>
              <a:ext uri="{FF2B5EF4-FFF2-40B4-BE49-F238E27FC236}">
                <a16:creationId xmlns:a16="http://schemas.microsoft.com/office/drawing/2014/main" id="{03E2A110-E855-EB9C-631A-E2B8605287BE}"/>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STRENGTHENING ADVOCACY FOR ADULT VACCINATION</a:t>
            </a:r>
          </a:p>
        </p:txBody>
      </p:sp>
      <p:sp>
        <p:nvSpPr>
          <p:cNvPr id="28" name="Rounded Rectangle 27">
            <a:extLst>
              <a:ext uri="{FF2B5EF4-FFF2-40B4-BE49-F238E27FC236}">
                <a16:creationId xmlns:a16="http://schemas.microsoft.com/office/drawing/2014/main" id="{C250438F-3457-3112-727B-F8A6ABB7480B}"/>
              </a:ext>
            </a:extLst>
          </p:cNvPr>
          <p:cNvSpPr/>
          <p:nvPr/>
        </p:nvSpPr>
        <p:spPr>
          <a:xfrm>
            <a:off x="508997" y="1683391"/>
            <a:ext cx="5707088" cy="1078992"/>
          </a:xfrm>
          <a:prstGeom prst="roundRect">
            <a:avLst/>
          </a:prstGeom>
          <a:solidFill>
            <a:srgbClr val="135B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9" name="Rounded Rectangle 28">
            <a:extLst>
              <a:ext uri="{FF2B5EF4-FFF2-40B4-BE49-F238E27FC236}">
                <a16:creationId xmlns:a16="http://schemas.microsoft.com/office/drawing/2014/main" id="{48DB6E6B-E4EB-6116-B8F0-6A12C61885C6}"/>
              </a:ext>
            </a:extLst>
          </p:cNvPr>
          <p:cNvSpPr/>
          <p:nvPr/>
        </p:nvSpPr>
        <p:spPr>
          <a:xfrm>
            <a:off x="691296" y="1921134"/>
            <a:ext cx="1554480" cy="515263"/>
          </a:xfrm>
          <a:prstGeom prst="roundRect">
            <a:avLst/>
          </a:prstGeom>
          <a:solidFill>
            <a:srgbClr val="E45458"/>
          </a:solidFill>
          <a:ln>
            <a:solidFill>
              <a:srgbClr val="E454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93AABEB6-EA3B-150E-081A-B453DCAD61FD}"/>
              </a:ext>
            </a:extLst>
          </p:cNvPr>
          <p:cNvSpPr txBox="1"/>
          <p:nvPr/>
        </p:nvSpPr>
        <p:spPr>
          <a:xfrm>
            <a:off x="691296" y="2003058"/>
            <a:ext cx="1554480" cy="369332"/>
          </a:xfrm>
          <a:prstGeom prst="rect">
            <a:avLst/>
          </a:prstGeom>
          <a:noFill/>
        </p:spPr>
        <p:txBody>
          <a:bodyPr wrap="square">
            <a:spAutoFit/>
          </a:bodyPr>
          <a:lstStyle/>
          <a:p>
            <a:pPr algn="ctr"/>
            <a:r>
              <a:rPr sz="900" b="1" i="0" dirty="0">
                <a:solidFill>
                  <a:srgbClr val="FFFFFF"/>
                </a:solidFill>
                <a:latin typeface="Arial" panose="020B0604020202020204" pitchFamily="34" charset="0"/>
                <a:cs typeface="Arial" panose="020B0604020202020204" pitchFamily="34" charset="0"/>
              </a:rPr>
              <a:t>WHY </a:t>
            </a:r>
            <a:r>
              <a:rPr lang="en-CA" sz="900" b="1" i="0" dirty="0">
                <a:solidFill>
                  <a:srgbClr val="FFFFFF"/>
                </a:solidFill>
                <a:latin typeface="Arial" panose="020B0604020202020204" pitchFamily="34" charset="0"/>
                <a:cs typeface="Arial" panose="020B0604020202020204" pitchFamily="34" charset="0"/>
              </a:rPr>
              <a:t>COLLABORATION MATTERS</a:t>
            </a:r>
            <a:r>
              <a:rPr sz="900" b="1" i="0" dirty="0">
                <a:solidFill>
                  <a:srgbClr val="FFFFFF"/>
                </a:solidFill>
                <a:latin typeface="Arial" panose="020B0604020202020204" pitchFamily="34" charset="0"/>
                <a:cs typeface="Arial" panose="020B0604020202020204" pitchFamily="34" charset="0"/>
              </a:rPr>
              <a:t>?</a:t>
            </a:r>
          </a:p>
        </p:txBody>
      </p:sp>
      <p:sp>
        <p:nvSpPr>
          <p:cNvPr id="31" name="TextBox 30">
            <a:extLst>
              <a:ext uri="{FF2B5EF4-FFF2-40B4-BE49-F238E27FC236}">
                <a16:creationId xmlns:a16="http://schemas.microsoft.com/office/drawing/2014/main" id="{E34AE580-F244-EA5F-AA9B-67BAB5E26354}"/>
              </a:ext>
            </a:extLst>
          </p:cNvPr>
          <p:cNvSpPr txBox="1"/>
          <p:nvPr/>
        </p:nvSpPr>
        <p:spPr>
          <a:xfrm>
            <a:off x="2376523" y="1793197"/>
            <a:ext cx="3743881" cy="769441"/>
          </a:xfrm>
          <a:prstGeom prst="rect">
            <a:avLst/>
          </a:prstGeom>
          <a:noFill/>
        </p:spPr>
        <p:txBody>
          <a:bodyPr wrap="square">
            <a:spAutoFit/>
          </a:bodyPr>
          <a:lstStyle/>
          <a:p>
            <a:pPr fontAlgn="base"/>
            <a:r>
              <a:rPr lang="en-US" sz="1100" dirty="0">
                <a:solidFill>
                  <a:schemeClr val="bg1"/>
                </a:solidFill>
                <a:latin typeface="Arial" panose="020B0604020202020204" pitchFamily="34" charset="0"/>
                <a:cs typeface="Arial" panose="020B0604020202020204" pitchFamily="34" charset="0"/>
              </a:rPr>
              <a:t>Adult immunization connects directly and cross-functionally to the work of many organizations - including those focused on frailty, caregiving, chronic disease, patient advocates, and long-term care. ​</a:t>
            </a:r>
          </a:p>
        </p:txBody>
      </p:sp>
      <p:sp>
        <p:nvSpPr>
          <p:cNvPr id="35" name="Rounded Rectangle 34">
            <a:extLst>
              <a:ext uri="{FF2B5EF4-FFF2-40B4-BE49-F238E27FC236}">
                <a16:creationId xmlns:a16="http://schemas.microsoft.com/office/drawing/2014/main" id="{4FA2C364-971E-CC53-4543-C0CAC1819057}"/>
              </a:ext>
            </a:extLst>
          </p:cNvPr>
          <p:cNvSpPr/>
          <p:nvPr/>
        </p:nvSpPr>
        <p:spPr>
          <a:xfrm>
            <a:off x="2376522" y="2630928"/>
            <a:ext cx="4072537" cy="998927"/>
          </a:xfrm>
          <a:prstGeom prst="roundRect">
            <a:avLst/>
          </a:prstGeom>
          <a:solidFill>
            <a:srgbClr val="FFFFFF"/>
          </a:solidFill>
          <a:ln w="889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C03C7A0B-25FD-8C33-ED11-039B66576DB3}"/>
              </a:ext>
            </a:extLst>
          </p:cNvPr>
          <p:cNvSpPr txBox="1"/>
          <p:nvPr/>
        </p:nvSpPr>
        <p:spPr>
          <a:xfrm>
            <a:off x="2472204" y="2731940"/>
            <a:ext cx="3743881" cy="769441"/>
          </a:xfrm>
          <a:prstGeom prst="rect">
            <a:avLst/>
          </a:prstGeom>
          <a:noFill/>
        </p:spPr>
        <p:txBody>
          <a:bodyPr wrap="square">
            <a:spAutoFit/>
          </a:bodyPr>
          <a:lstStyle/>
          <a:p>
            <a:pPr fontAlgn="base"/>
            <a:r>
              <a:rPr lang="en-US" sz="1100" dirty="0">
                <a:latin typeface="Arial" panose="020B0604020202020204" pitchFamily="34" charset="0"/>
                <a:cs typeface="Arial" panose="020B0604020202020204" pitchFamily="34" charset="0"/>
              </a:rPr>
              <a:t>Collaboration across sectors can help strengthen and align advocacy efforts, broaden engagement, and advance equitable access to adult immunization across Canada.​</a:t>
            </a:r>
          </a:p>
        </p:txBody>
      </p:sp>
      <p:sp>
        <p:nvSpPr>
          <p:cNvPr id="36" name="Rectangle 35">
            <a:extLst>
              <a:ext uri="{FF2B5EF4-FFF2-40B4-BE49-F238E27FC236}">
                <a16:creationId xmlns:a16="http://schemas.microsoft.com/office/drawing/2014/main" id="{1BD84525-36FE-7EF9-D8B4-21B8D2F30463}"/>
              </a:ext>
            </a:extLst>
          </p:cNvPr>
          <p:cNvSpPr/>
          <p:nvPr/>
        </p:nvSpPr>
        <p:spPr>
          <a:xfrm>
            <a:off x="502920" y="4071965"/>
            <a:ext cx="5925312" cy="47899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54426A68-B6CA-43AA-880C-7ABC89F5990A}"/>
              </a:ext>
            </a:extLst>
          </p:cNvPr>
          <p:cNvSpPr txBox="1"/>
          <p:nvPr/>
        </p:nvSpPr>
        <p:spPr>
          <a:xfrm>
            <a:off x="572516" y="4376324"/>
            <a:ext cx="5786120" cy="4493538"/>
          </a:xfrm>
          <a:prstGeom prst="rect">
            <a:avLst/>
          </a:prstGeom>
          <a:noFill/>
        </p:spPr>
        <p:txBody>
          <a:bodyPr wrap="square">
            <a:spAutoFit/>
          </a:bodyPr>
          <a:lstStyle/>
          <a:p>
            <a:pPr fontAlgn="base"/>
            <a:r>
              <a:rPr lang="en-CA" sz="1100" dirty="0">
                <a:latin typeface="Arial" panose="020B0604020202020204" pitchFamily="34" charset="0"/>
                <a:cs typeface="Arial" panose="020B0604020202020204" pitchFamily="34" charset="0"/>
              </a:rPr>
              <a:t>Dear</a:t>
            </a:r>
            <a:r>
              <a:rPr lang="en-CA" sz="1100" b="1" dirty="0">
                <a:latin typeface="Arial" panose="020B0604020202020204" pitchFamily="34" charset="0"/>
                <a:cs typeface="Arial" panose="020B0604020202020204" pitchFamily="34" charset="0"/>
              </a:rPr>
              <a:t> </a:t>
            </a:r>
            <a:r>
              <a:rPr lang="en-CA" sz="1100" b="1" dirty="0">
                <a:solidFill>
                  <a:srgbClr val="135B7D"/>
                </a:solidFill>
                <a:latin typeface="Arial" panose="020B0604020202020204" pitchFamily="34" charset="0"/>
                <a:cs typeface="Arial" panose="020B0604020202020204" pitchFamily="34" charset="0"/>
              </a:rPr>
              <a:t>[Recipient Name], </a:t>
            </a:r>
            <a:r>
              <a:rPr lang="en-US" sz="1100" b="1" dirty="0">
                <a:solidFill>
                  <a:srgbClr val="135B7D"/>
                </a:solidFill>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I’m reaching out as our organizations share a common interest in supporting the health, functional ability, and well-being of older adults and people living with chronic conditions. </a:t>
            </a:r>
            <a:r>
              <a:rPr lang="en-US"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Adult immunization is closely connected to priorities across healthy ageing, chronic disease prevention, caregiving, long-term care, and public health. Preventing vaccine-preventable diseases can help reduce serious illness and related complications, support independence and functional ability, and reduce pressure on caregivers and health and care systems. </a:t>
            </a:r>
            <a:r>
              <a:rPr lang="en-CA" sz="1100" b="1" dirty="0">
                <a:solidFill>
                  <a:srgbClr val="135B7D"/>
                </a:solidFill>
                <a:latin typeface="Arial" panose="020B0604020202020204" pitchFamily="34" charset="0"/>
                <a:cs typeface="Arial" panose="020B0604020202020204" pitchFamily="34" charset="0"/>
              </a:rPr>
              <a:t>[Adaptation tip: Tailor this paragraph to reflect the recipient organization’s priorities, such as NCDs, frailty, caregiving, long-term care, or healthy ageing.] </a:t>
            </a:r>
            <a:r>
              <a:rPr lang="en-US" sz="1100" b="1" dirty="0">
                <a:solidFill>
                  <a:srgbClr val="135B7D"/>
                </a:solidFill>
                <a:latin typeface="Arial" panose="020B0604020202020204" pitchFamily="34" charset="0"/>
                <a:cs typeface="Arial" panose="020B0604020202020204" pitchFamily="34" charset="0"/>
              </a:rPr>
              <a:t>​</a:t>
            </a:r>
          </a:p>
          <a:p>
            <a:pPr fontAlgn="base"/>
            <a:endParaRPr lang="en-US" sz="1100" b="1" dirty="0">
              <a:solidFill>
                <a:srgbClr val="135B7D"/>
              </a:solidFill>
              <a:latin typeface="Arial" panose="020B0604020202020204" pitchFamily="34" charset="0"/>
              <a:cs typeface="Arial" panose="020B0604020202020204" pitchFamily="34" charset="0"/>
            </a:endParaRPr>
          </a:p>
          <a:p>
            <a:pPr fontAlgn="base"/>
            <a:r>
              <a:rPr lang="en-CA" sz="1100" dirty="0">
                <a:latin typeface="Arial" panose="020B0604020202020204" pitchFamily="34" charset="0"/>
                <a:cs typeface="Arial" panose="020B0604020202020204" pitchFamily="34" charset="0"/>
              </a:rPr>
              <a:t>Ensuring equitable access to recommended adult vaccines is an important part of advancing these shared priorities. Sustainable investment, clearer life-course vaccination pathways, and greater consistency across provinces and territories can help reduce barriers to vaccination and strengthen prevention across Canada. </a:t>
            </a:r>
            <a:r>
              <a:rPr lang="en-US" sz="1100" dirty="0">
                <a:latin typeface="Arial" panose="020B0604020202020204" pitchFamily="34" charset="0"/>
                <a:cs typeface="Arial" panose="020B0604020202020204" pitchFamily="34" charset="0"/>
              </a:rPr>
              <a:t>​</a:t>
            </a:r>
          </a:p>
          <a:p>
            <a:pPr fontAlgn="base"/>
            <a:endParaRPr lang="en-US" sz="1100" dirty="0">
              <a:latin typeface="Arial" panose="020B0604020202020204" pitchFamily="34" charset="0"/>
              <a:cs typeface="Arial" panose="020B0604020202020204" pitchFamily="34" charset="0"/>
            </a:endParaRPr>
          </a:p>
          <a:p>
            <a:pPr fontAlgn="base"/>
            <a:r>
              <a:rPr lang="en-CA" sz="1100" dirty="0">
                <a:latin typeface="Arial" panose="020B0604020202020204" pitchFamily="34" charset="0"/>
                <a:cs typeface="Arial" panose="020B0604020202020204" pitchFamily="34" charset="0"/>
              </a:rPr>
              <a:t>We would welcome the opportunity to explore where our priorities align, whether through sharing resources, amplifying common messages, co-signing a statement, supporting joint advocacy, or learning more about each other’s work. </a:t>
            </a:r>
            <a:r>
              <a:rPr lang="en-US" sz="1100" dirty="0">
                <a:latin typeface="Arial" panose="020B0604020202020204" pitchFamily="34" charset="0"/>
                <a:cs typeface="Arial" panose="020B0604020202020204" pitchFamily="34" charset="0"/>
              </a:rPr>
              <a:t>​</a:t>
            </a:r>
          </a:p>
          <a:p>
            <a:pPr fontAlgn="base"/>
            <a:endParaRPr lang="en-US" sz="1100" dirty="0">
              <a:latin typeface="Arial" panose="020B0604020202020204" pitchFamily="34" charset="0"/>
              <a:cs typeface="Arial" panose="020B0604020202020204" pitchFamily="34" charset="0"/>
            </a:endParaRPr>
          </a:p>
          <a:p>
            <a:pPr fontAlgn="base"/>
            <a:r>
              <a:rPr lang="en-CA" sz="1100" dirty="0">
                <a:latin typeface="Arial" panose="020B0604020202020204" pitchFamily="34" charset="0"/>
                <a:cs typeface="Arial" panose="020B0604020202020204" pitchFamily="34" charset="0"/>
              </a:rPr>
              <a:t>Thank you for your commitment to improving health across the life course. We look forward to continued dialogue and opportunities for collaboration.</a:t>
            </a:r>
            <a:r>
              <a:rPr lang="en-US" sz="1100" dirty="0">
                <a:latin typeface="Arial" panose="020B0604020202020204" pitchFamily="34" charset="0"/>
                <a:cs typeface="Arial" panose="020B0604020202020204" pitchFamily="34" charset="0"/>
              </a:rPr>
              <a:t>​</a:t>
            </a:r>
          </a:p>
          <a:p>
            <a:pPr fontAlgn="base"/>
            <a:r>
              <a:rPr lang="en-US"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Warm regards, </a:t>
            </a:r>
            <a:r>
              <a:rPr lang="en-US" sz="1100" dirty="0">
                <a:latin typeface="Arial" panose="020B0604020202020204" pitchFamily="34" charset="0"/>
                <a:cs typeface="Arial" panose="020B0604020202020204" pitchFamily="34" charset="0"/>
              </a:rPr>
              <a:t>​</a:t>
            </a:r>
          </a:p>
          <a:p>
            <a:pPr fontAlgn="base"/>
            <a:r>
              <a:rPr lang="en-CA" sz="1100" b="1" dirty="0">
                <a:solidFill>
                  <a:srgbClr val="135B7D"/>
                </a:solidFill>
                <a:latin typeface="Arial" panose="020B0604020202020204" pitchFamily="34" charset="0"/>
                <a:cs typeface="Arial" panose="020B0604020202020204" pitchFamily="34" charset="0"/>
              </a:rPr>
              <a:t>[Your Name, Organization]</a:t>
            </a:r>
            <a:r>
              <a:rPr lang="en-US" sz="1100" b="1" dirty="0">
                <a:solidFill>
                  <a:srgbClr val="135B7D"/>
                </a:solidFill>
                <a:latin typeface="Arial" panose="020B0604020202020204" pitchFamily="34" charset="0"/>
                <a:cs typeface="Arial" panose="020B0604020202020204" pitchFamily="34" charset="0"/>
              </a:rPr>
              <a:t>​</a:t>
            </a:r>
          </a:p>
        </p:txBody>
      </p:sp>
      <p:sp>
        <p:nvSpPr>
          <p:cNvPr id="43" name="Rounded Rectangle 42">
            <a:extLst>
              <a:ext uri="{FF2B5EF4-FFF2-40B4-BE49-F238E27FC236}">
                <a16:creationId xmlns:a16="http://schemas.microsoft.com/office/drawing/2014/main" id="{6B156A00-BC9D-DF65-F1BF-C4D57E8AD931}"/>
              </a:ext>
            </a:extLst>
          </p:cNvPr>
          <p:cNvSpPr/>
          <p:nvPr/>
        </p:nvSpPr>
        <p:spPr>
          <a:xfrm>
            <a:off x="315468" y="3747463"/>
            <a:ext cx="6227064" cy="548640"/>
          </a:xfrm>
          <a:prstGeom prst="roundRect">
            <a:avLst/>
          </a:prstGeom>
          <a:solidFill>
            <a:srgbClr val="2C8DA5"/>
          </a:solidFill>
          <a:ln>
            <a:solidFill>
              <a:srgbClr val="E7F1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bg1"/>
              </a:solidFill>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2FAAEC4A-353B-BFDE-7D8A-F19B2C5380AC}"/>
              </a:ext>
            </a:extLst>
          </p:cNvPr>
          <p:cNvSpPr txBox="1"/>
          <p:nvPr/>
        </p:nvSpPr>
        <p:spPr>
          <a:xfrm>
            <a:off x="581689" y="3948631"/>
            <a:ext cx="320040" cy="200055"/>
          </a:xfrm>
          <a:prstGeom prst="rect">
            <a:avLst/>
          </a:prstGeom>
          <a:noFill/>
        </p:spPr>
        <p:txBody>
          <a:bodyPr wrap="square">
            <a:spAutoFit/>
          </a:bodyPr>
          <a:lstStyle/>
          <a:p>
            <a:pPr algn="l"/>
            <a:r>
              <a:rPr sz="700" b="1" i="0">
                <a:solidFill>
                  <a:schemeClr val="bg1"/>
                </a:solidFill>
                <a:latin typeface="Arial" panose="020B0604020202020204" pitchFamily="34" charset="0"/>
                <a:cs typeface="Arial" panose="020B0604020202020204" pitchFamily="34" charset="0"/>
              </a:rPr>
              <a:t>TO</a:t>
            </a:r>
          </a:p>
        </p:txBody>
      </p:sp>
      <p:sp>
        <p:nvSpPr>
          <p:cNvPr id="45" name="TextBox 44">
            <a:extLst>
              <a:ext uri="{FF2B5EF4-FFF2-40B4-BE49-F238E27FC236}">
                <a16:creationId xmlns:a16="http://schemas.microsoft.com/office/drawing/2014/main" id="{BAA53427-F203-B1DA-AB59-CD96E32BD432}"/>
              </a:ext>
            </a:extLst>
          </p:cNvPr>
          <p:cNvSpPr txBox="1"/>
          <p:nvPr/>
        </p:nvSpPr>
        <p:spPr>
          <a:xfrm>
            <a:off x="812835" y="3921199"/>
            <a:ext cx="2560320" cy="226088"/>
          </a:xfrm>
          <a:prstGeom prst="rect">
            <a:avLst/>
          </a:prstGeom>
          <a:noFill/>
        </p:spPr>
        <p:txBody>
          <a:bodyPr wrap="square">
            <a:spAutoFit/>
          </a:bodyPr>
          <a:lstStyle/>
          <a:p>
            <a:pPr algn="l"/>
            <a:r>
              <a:rPr sz="869" b="1" i="0" dirty="0">
                <a:solidFill>
                  <a:schemeClr val="bg1"/>
                </a:solidFill>
                <a:latin typeface="Arial" panose="020B0604020202020204" pitchFamily="34" charset="0"/>
                <a:cs typeface="Arial" panose="020B0604020202020204" pitchFamily="34" charset="0"/>
              </a:rPr>
              <a:t>[Recipient Name / Organization]</a:t>
            </a:r>
          </a:p>
        </p:txBody>
      </p:sp>
      <p:sp>
        <p:nvSpPr>
          <p:cNvPr id="46" name="TextBox 45">
            <a:extLst>
              <a:ext uri="{FF2B5EF4-FFF2-40B4-BE49-F238E27FC236}">
                <a16:creationId xmlns:a16="http://schemas.microsoft.com/office/drawing/2014/main" id="{E89DDBB2-CA96-1093-EE72-0E2F052A11FB}"/>
              </a:ext>
            </a:extLst>
          </p:cNvPr>
          <p:cNvSpPr txBox="1"/>
          <p:nvPr/>
        </p:nvSpPr>
        <p:spPr>
          <a:xfrm>
            <a:off x="3688623" y="3948630"/>
            <a:ext cx="669910" cy="200055"/>
          </a:xfrm>
          <a:prstGeom prst="rect">
            <a:avLst/>
          </a:prstGeom>
          <a:noFill/>
        </p:spPr>
        <p:txBody>
          <a:bodyPr wrap="square">
            <a:spAutoFit/>
          </a:bodyPr>
          <a:lstStyle/>
          <a:p>
            <a:pPr algn="l"/>
            <a:r>
              <a:rPr sz="700" b="1" i="0" dirty="0">
                <a:solidFill>
                  <a:schemeClr val="bg1"/>
                </a:solidFill>
                <a:latin typeface="Arial" panose="020B0604020202020204" pitchFamily="34" charset="0"/>
                <a:cs typeface="Arial" panose="020B0604020202020204" pitchFamily="34" charset="0"/>
              </a:rPr>
              <a:t>SUBJECT</a:t>
            </a:r>
          </a:p>
        </p:txBody>
      </p:sp>
      <p:sp>
        <p:nvSpPr>
          <p:cNvPr id="47" name="TextBox 46">
            <a:extLst>
              <a:ext uri="{FF2B5EF4-FFF2-40B4-BE49-F238E27FC236}">
                <a16:creationId xmlns:a16="http://schemas.microsoft.com/office/drawing/2014/main" id="{AA065115-23C3-9CE9-332A-386368C84116}"/>
              </a:ext>
            </a:extLst>
          </p:cNvPr>
          <p:cNvSpPr txBox="1"/>
          <p:nvPr/>
        </p:nvSpPr>
        <p:spPr>
          <a:xfrm>
            <a:off x="4452259" y="3868186"/>
            <a:ext cx="1874519" cy="341632"/>
          </a:xfrm>
          <a:prstGeom prst="rect">
            <a:avLst/>
          </a:prstGeom>
          <a:noFill/>
        </p:spPr>
        <p:txBody>
          <a:bodyPr wrap="square">
            <a:spAutoFit/>
          </a:bodyPr>
          <a:lstStyle/>
          <a:p>
            <a:pPr algn="l"/>
            <a:r>
              <a:rPr sz="810" b="1" i="0">
                <a:solidFill>
                  <a:schemeClr val="bg1"/>
                </a:solidFill>
                <a:latin typeface="Arial" panose="020B0604020202020204" pitchFamily="34" charset="0"/>
                <a:cs typeface="Arial" panose="020B0604020202020204" pitchFamily="34" charset="0"/>
              </a:rPr>
              <a:t>Exploring collaboration on adult immunization</a:t>
            </a:r>
          </a:p>
        </p:txBody>
      </p:sp>
      <p:sp>
        <p:nvSpPr>
          <p:cNvPr id="50" name="Rounded Rectangle 49">
            <a:extLst>
              <a:ext uri="{FF2B5EF4-FFF2-40B4-BE49-F238E27FC236}">
                <a16:creationId xmlns:a16="http://schemas.microsoft.com/office/drawing/2014/main" id="{A0FA06EC-F83C-6DF0-7065-B15DCB7DAA9E}"/>
              </a:ext>
            </a:extLst>
          </p:cNvPr>
          <p:cNvSpPr/>
          <p:nvPr/>
        </p:nvSpPr>
        <p:spPr>
          <a:xfrm>
            <a:off x="578931" y="8841665"/>
            <a:ext cx="5747847" cy="559422"/>
          </a:xfrm>
          <a:prstGeom prst="roundRect">
            <a:avLst/>
          </a:prstGeom>
          <a:solidFill>
            <a:srgbClr val="E45458"/>
          </a:solidFill>
          <a:ln>
            <a:solidFill>
              <a:srgbClr val="E454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49" name="TextBox 21">
            <a:extLst>
              <a:ext uri="{FF2B5EF4-FFF2-40B4-BE49-F238E27FC236}">
                <a16:creationId xmlns:a16="http://schemas.microsoft.com/office/drawing/2014/main" id="{4EE545FC-8093-9074-2AE6-29B625C250DC}"/>
              </a:ext>
            </a:extLst>
          </p:cNvPr>
          <p:cNvSpPr txBox="1"/>
          <p:nvPr/>
        </p:nvSpPr>
        <p:spPr>
          <a:xfrm>
            <a:off x="1794076" y="8910117"/>
            <a:ext cx="4484993" cy="430887"/>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r>
              <a:rPr lang="en-US" sz="1100" dirty="0">
                <a:solidFill>
                  <a:schemeClr val="bg1"/>
                </a:solidFill>
                <a:latin typeface="Arial" panose="020B0604020202020204" pitchFamily="34" charset="0"/>
                <a:cs typeface="Arial" panose="020B0604020202020204" pitchFamily="34" charset="0"/>
              </a:rPr>
              <a:t>Tailor this email to your audience. Consider including local examples or province-specific priorities to strengthen your message. </a:t>
            </a:r>
            <a:endParaRPr kumimoji="0" lang="en-US" sz="1100" i="0" u="none" strike="noStrike" kern="0" cap="none" spc="0" normalizeH="0" baseline="30000" noProof="0" dirty="0">
              <a:ln>
                <a:noFill/>
              </a:ln>
              <a:solidFill>
                <a:schemeClr val="bg1"/>
              </a:solidFill>
              <a:effectLst/>
              <a:uLnTx/>
              <a:uFillTx/>
              <a:latin typeface="Arial" panose="020B0604020202020204" pitchFamily="34" charset="0"/>
              <a:cs typeface="Arial" panose="020B0604020202020204" pitchFamily="34" charset="0"/>
              <a:sym typeface="Arial"/>
            </a:endParaRPr>
          </a:p>
        </p:txBody>
      </p:sp>
      <p:sp>
        <p:nvSpPr>
          <p:cNvPr id="51" name="TextBox 50">
            <a:extLst>
              <a:ext uri="{FF2B5EF4-FFF2-40B4-BE49-F238E27FC236}">
                <a16:creationId xmlns:a16="http://schemas.microsoft.com/office/drawing/2014/main" id="{F8AB2D77-45AB-DA6A-4682-90FEDB66E3DF}"/>
              </a:ext>
            </a:extLst>
          </p:cNvPr>
          <p:cNvSpPr txBox="1"/>
          <p:nvPr/>
        </p:nvSpPr>
        <p:spPr>
          <a:xfrm>
            <a:off x="6129020" y="9592056"/>
            <a:ext cx="320040" cy="228600"/>
          </a:xfrm>
          <a:prstGeom prst="rect">
            <a:avLst/>
          </a:prstGeom>
          <a:noFill/>
          <a:ln>
            <a:noFill/>
          </a:ln>
        </p:spPr>
        <p:txBody>
          <a:bodyPr wrap="square" anchor="t">
            <a:spAutoFit/>
          </a:bodyPr>
          <a:lstStyle/>
          <a:p>
            <a:pPr algn="r"/>
            <a:r>
              <a:rPr lang="en-CA" sz="850" b="1" i="0" dirty="0">
                <a:solidFill>
                  <a:srgbClr val="145B7D"/>
                </a:solidFill>
                <a:latin typeface="Arial" panose="020B0604020202020204" pitchFamily="34" charset="0"/>
                <a:cs typeface="Arial" panose="020B0604020202020204" pitchFamily="34" charset="0"/>
              </a:rPr>
              <a:t>17</a:t>
            </a:r>
            <a:endParaRPr sz="850" b="1" i="0" dirty="0">
              <a:solidFill>
                <a:srgbClr val="145B7D"/>
              </a:solidFill>
              <a:latin typeface="Arial" panose="020B0604020202020204" pitchFamily="34" charset="0"/>
              <a:cs typeface="Arial" panose="020B0604020202020204" pitchFamily="34" charset="0"/>
            </a:endParaRPr>
          </a:p>
        </p:txBody>
      </p:sp>
      <p:sp>
        <p:nvSpPr>
          <p:cNvPr id="52" name="Rectangle 51">
            <a:extLst>
              <a:ext uri="{FF2B5EF4-FFF2-40B4-BE49-F238E27FC236}">
                <a16:creationId xmlns:a16="http://schemas.microsoft.com/office/drawing/2014/main" id="{53CB88A6-54B9-81B2-48D9-720E8F295070}"/>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752D3EC5-D044-FDA2-5513-45656D3DA794}"/>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
        <p:nvSpPr>
          <p:cNvPr id="54" name="TextBox 53">
            <a:extLst>
              <a:ext uri="{FF2B5EF4-FFF2-40B4-BE49-F238E27FC236}">
                <a16:creationId xmlns:a16="http://schemas.microsoft.com/office/drawing/2014/main" id="{AA40A0E5-E96E-83E0-2CDA-FCF448CDF7D1}"/>
              </a:ext>
            </a:extLst>
          </p:cNvPr>
          <p:cNvSpPr txBox="1"/>
          <p:nvPr/>
        </p:nvSpPr>
        <p:spPr>
          <a:xfrm>
            <a:off x="734844" y="8968936"/>
            <a:ext cx="1737360" cy="369332"/>
          </a:xfrm>
          <a:prstGeom prst="rect">
            <a:avLst/>
          </a:prstGeom>
          <a:noFill/>
        </p:spPr>
        <p:txBody>
          <a:bodyPr wrap="square">
            <a:spAutoFit/>
          </a:bodyPr>
          <a:lstStyle/>
          <a:p>
            <a:pPr algn="l"/>
            <a:r>
              <a:rPr lang="en-CA" sz="900" b="1" i="0" dirty="0">
                <a:solidFill>
                  <a:srgbClr val="FFFFFF"/>
                </a:solidFill>
                <a:latin typeface="Arial" panose="020B0604020202020204" pitchFamily="34" charset="0"/>
                <a:cs typeface="Arial" panose="020B0604020202020204" pitchFamily="34" charset="0"/>
              </a:rPr>
              <a:t>ADAPTATION</a:t>
            </a:r>
          </a:p>
          <a:p>
            <a:pPr algn="l"/>
            <a:r>
              <a:rPr lang="en-CA" sz="900" b="1" dirty="0">
                <a:solidFill>
                  <a:srgbClr val="FFFFFF"/>
                </a:solidFill>
                <a:latin typeface="Arial" panose="020B0604020202020204" pitchFamily="34" charset="0"/>
                <a:cs typeface="Arial" panose="020B0604020202020204" pitchFamily="34" charset="0"/>
              </a:rPr>
              <a:t>TIP:</a:t>
            </a:r>
            <a:endParaRPr sz="900" b="1" i="0"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9046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F8089-1C2B-3A5E-373A-12CE87D63B3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4DF5542-5F11-BEDB-4873-30686146DE01}"/>
              </a:ext>
            </a:extLst>
          </p:cNvPr>
          <p:cNvSpPr txBox="1"/>
          <p:nvPr/>
        </p:nvSpPr>
        <p:spPr>
          <a:xfrm>
            <a:off x="411480" y="1605124"/>
            <a:ext cx="4425696" cy="1046440"/>
          </a:xfrm>
          <a:prstGeom prst="rect">
            <a:avLst/>
          </a:prstGeom>
          <a:noFill/>
        </p:spPr>
        <p:txBody>
          <a:bodyPr wrap="square">
            <a:spAutoFit/>
          </a:bodyPr>
          <a:lstStyle/>
          <a:p>
            <a:pPr algn="l"/>
            <a:r>
              <a:rPr lang="en-CA" sz="3100" b="1" dirty="0">
                <a:solidFill>
                  <a:srgbClr val="145B7D"/>
                </a:solidFill>
                <a:latin typeface="Arial" panose="020B0604020202020204" pitchFamily="34" charset="0"/>
                <a:cs typeface="Arial" panose="020B0604020202020204" pitchFamily="34" charset="0"/>
              </a:rPr>
              <a:t>Adult vaccination advocacy</a:t>
            </a:r>
            <a:endParaRPr sz="3100" b="1" dirty="0">
              <a:solidFill>
                <a:srgbClr val="145B7D"/>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4255BB39-05A3-0855-B92F-C67C92CADF61}"/>
              </a:ext>
            </a:extLst>
          </p:cNvPr>
          <p:cNvSpPr txBox="1"/>
          <p:nvPr/>
        </p:nvSpPr>
        <p:spPr>
          <a:xfrm>
            <a:off x="411479" y="2822215"/>
            <a:ext cx="5943600" cy="507831"/>
          </a:xfrm>
          <a:prstGeom prst="rect">
            <a:avLst/>
          </a:prstGeom>
          <a:noFill/>
        </p:spPr>
        <p:txBody>
          <a:bodyPr wrap="square">
            <a:spAutoFit/>
          </a:bodyPr>
          <a:lstStyle/>
          <a:p>
            <a:pPr algn="l"/>
            <a:r>
              <a:rPr lang="en-CA" sz="2700" b="1" dirty="0">
                <a:solidFill>
                  <a:srgbClr val="24404F"/>
                </a:solidFill>
                <a:latin typeface="Arial" panose="020B0604020202020204" pitchFamily="34" charset="0"/>
                <a:cs typeface="Arial" panose="020B0604020202020204" pitchFamily="34" charset="0"/>
              </a:rPr>
              <a:t>How can I advocate?</a:t>
            </a:r>
            <a:endParaRPr sz="2700" b="1" dirty="0">
              <a:solidFill>
                <a:srgbClr val="24404F"/>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ABA6140B-5F4A-E3BF-5919-6A1EC7BC6158}"/>
              </a:ext>
            </a:extLst>
          </p:cNvPr>
          <p:cNvSpPr txBox="1"/>
          <p:nvPr/>
        </p:nvSpPr>
        <p:spPr>
          <a:xfrm>
            <a:off x="411479" y="3561940"/>
            <a:ext cx="5943599" cy="276999"/>
          </a:xfrm>
          <a:prstGeom prst="rect">
            <a:avLst/>
          </a:prstGeom>
          <a:noFill/>
        </p:spPr>
        <p:txBody>
          <a:bodyPr wrap="square">
            <a:spAutoFit/>
          </a:bodyPr>
          <a:lstStyle/>
          <a:p>
            <a:r>
              <a:rPr lang="en-CA" sz="1200" dirty="0">
                <a:solidFill>
                  <a:srgbClr val="607985"/>
                </a:solidFill>
                <a:latin typeface="Arial" panose="020B0604020202020204" pitchFamily="34" charset="0"/>
                <a:ea typeface="Lato" panose="020F0502020204030203" pitchFamily="34" charset="0"/>
                <a:cs typeface="Arial" panose="020B0604020202020204" pitchFamily="34" charset="0"/>
              </a:rPr>
              <a:t>Practical ways to turn knowledge, relationships and community voices into action.</a:t>
            </a:r>
          </a:p>
        </p:txBody>
      </p:sp>
      <p:sp>
        <p:nvSpPr>
          <p:cNvPr id="7" name="Rectangle 6">
            <a:extLst>
              <a:ext uri="{FF2B5EF4-FFF2-40B4-BE49-F238E27FC236}">
                <a16:creationId xmlns:a16="http://schemas.microsoft.com/office/drawing/2014/main" id="{80AB6879-0A77-9081-EE88-344AC83A26BD}"/>
              </a:ext>
            </a:extLst>
          </p:cNvPr>
          <p:cNvSpPr/>
          <p:nvPr/>
        </p:nvSpPr>
        <p:spPr>
          <a:xfrm>
            <a:off x="411480" y="4540348"/>
            <a:ext cx="6035040" cy="100370"/>
          </a:xfrm>
          <a:prstGeom prst="rect">
            <a:avLst/>
          </a:prstGeom>
          <a:solidFill>
            <a:srgbClr val="E45458"/>
          </a:solidFill>
          <a:ln w="7620">
            <a:solidFill>
              <a:srgbClr val="E454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8" name="Rounded Rectangle 7">
            <a:extLst>
              <a:ext uri="{FF2B5EF4-FFF2-40B4-BE49-F238E27FC236}">
                <a16:creationId xmlns:a16="http://schemas.microsoft.com/office/drawing/2014/main" id="{FDB2F69B-1796-45C0-5AB1-91F61E9DC324}"/>
              </a:ext>
            </a:extLst>
          </p:cNvPr>
          <p:cNvSpPr/>
          <p:nvPr/>
        </p:nvSpPr>
        <p:spPr>
          <a:xfrm>
            <a:off x="4837176" y="1769716"/>
            <a:ext cx="502920" cy="502920"/>
          </a:xfrm>
          <a:prstGeom prst="roundRect">
            <a:avLst/>
          </a:prstGeom>
          <a:solidFill>
            <a:srgbClr val="E45458"/>
          </a:solidFill>
          <a:ln>
            <a:solidFill>
              <a:srgbClr val="E454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9" name="Rounded Rectangle 8">
            <a:extLst>
              <a:ext uri="{FF2B5EF4-FFF2-40B4-BE49-F238E27FC236}">
                <a16:creationId xmlns:a16="http://schemas.microsoft.com/office/drawing/2014/main" id="{1D53840D-64F8-3207-DC58-A4BD02FC10B9}"/>
              </a:ext>
            </a:extLst>
          </p:cNvPr>
          <p:cNvSpPr/>
          <p:nvPr/>
        </p:nvSpPr>
        <p:spPr>
          <a:xfrm>
            <a:off x="5230368" y="2162908"/>
            <a:ext cx="502920" cy="502920"/>
          </a:xfrm>
          <a:prstGeom prst="roundRect">
            <a:avLst/>
          </a:prstGeom>
          <a:solidFill>
            <a:srgbClr val="DDEEF2"/>
          </a:solidFill>
          <a:ln>
            <a:solidFill>
              <a:srgbClr val="DDEE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0" name="Rounded Rectangle 9">
            <a:extLst>
              <a:ext uri="{FF2B5EF4-FFF2-40B4-BE49-F238E27FC236}">
                <a16:creationId xmlns:a16="http://schemas.microsoft.com/office/drawing/2014/main" id="{BB6491EF-C2DF-38D2-F74F-23A7E10544C1}"/>
              </a:ext>
            </a:extLst>
          </p:cNvPr>
          <p:cNvSpPr/>
          <p:nvPr/>
        </p:nvSpPr>
        <p:spPr>
          <a:xfrm>
            <a:off x="4654296" y="2482948"/>
            <a:ext cx="292608" cy="292608"/>
          </a:xfrm>
          <a:prstGeom prst="roundRect">
            <a:avLst/>
          </a:prstGeom>
          <a:solidFill>
            <a:srgbClr val="2C8DA5"/>
          </a:solidFill>
          <a:ln>
            <a:solidFill>
              <a:srgbClr val="2C8D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0F12AFBE-0E29-70ED-CF92-8472791C5BC2}"/>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STRENGTHENING ADVOCACY FOR ADULT VACCINATION</a:t>
            </a:r>
          </a:p>
        </p:txBody>
      </p:sp>
      <p:sp>
        <p:nvSpPr>
          <p:cNvPr id="12" name="Rounded Rectangle 11">
            <a:extLst>
              <a:ext uri="{FF2B5EF4-FFF2-40B4-BE49-F238E27FC236}">
                <a16:creationId xmlns:a16="http://schemas.microsoft.com/office/drawing/2014/main" id="{A4A87C0B-6D06-577E-9F6E-B822094F0E93}"/>
              </a:ext>
            </a:extLst>
          </p:cNvPr>
          <p:cNvSpPr/>
          <p:nvPr/>
        </p:nvSpPr>
        <p:spPr>
          <a:xfrm>
            <a:off x="411480" y="348163"/>
            <a:ext cx="1828800" cy="384048"/>
          </a:xfrm>
          <a:prstGeom prst="roundRect">
            <a:avLst/>
          </a:prstGeom>
          <a:solidFill>
            <a:srgbClr val="F3F6F7"/>
          </a:solidFill>
          <a:ln w="76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46B391C1-CA10-A0B2-FC13-C523D762CED4}"/>
              </a:ext>
            </a:extLst>
          </p:cNvPr>
          <p:cNvSpPr txBox="1"/>
          <p:nvPr/>
        </p:nvSpPr>
        <p:spPr>
          <a:xfrm>
            <a:off x="521208" y="476179"/>
            <a:ext cx="1600200" cy="192360"/>
          </a:xfrm>
          <a:prstGeom prst="rect">
            <a:avLst/>
          </a:prstGeom>
          <a:noFill/>
        </p:spPr>
        <p:txBody>
          <a:bodyPr wrap="square">
            <a:spAutoFit/>
          </a:bodyPr>
          <a:lstStyle/>
          <a:p>
            <a:pPr algn="ctr"/>
            <a:r>
              <a:rPr sz="650" b="1">
                <a:solidFill>
                  <a:srgbClr val="607985"/>
                </a:solidFill>
                <a:latin typeface="Arial" panose="020B0604020202020204" pitchFamily="34" charset="0"/>
                <a:cs typeface="Arial" panose="020B0604020202020204" pitchFamily="34" charset="0"/>
              </a:rPr>
              <a:t>YOUR ORGANIZATION’S LOGO</a:t>
            </a:r>
          </a:p>
        </p:txBody>
      </p:sp>
      <p:sp>
        <p:nvSpPr>
          <p:cNvPr id="29" name="TextBox 28">
            <a:extLst>
              <a:ext uri="{FF2B5EF4-FFF2-40B4-BE49-F238E27FC236}">
                <a16:creationId xmlns:a16="http://schemas.microsoft.com/office/drawing/2014/main" id="{EFD33067-AFB2-FFC6-880D-4B9E42B75F81}"/>
              </a:ext>
            </a:extLst>
          </p:cNvPr>
          <p:cNvSpPr txBox="1"/>
          <p:nvPr/>
        </p:nvSpPr>
        <p:spPr>
          <a:xfrm>
            <a:off x="6129020" y="9592056"/>
            <a:ext cx="320040" cy="228600"/>
          </a:xfrm>
          <a:prstGeom prst="rect">
            <a:avLst/>
          </a:prstGeom>
          <a:noFill/>
          <a:ln>
            <a:noFill/>
          </a:ln>
        </p:spPr>
        <p:txBody>
          <a:bodyPr wrap="square" anchor="t">
            <a:spAutoFit/>
          </a:bodyPr>
          <a:lstStyle/>
          <a:p>
            <a:pPr algn="r"/>
            <a:r>
              <a:rPr lang="en-CA" sz="850" b="1" i="0" dirty="0">
                <a:solidFill>
                  <a:srgbClr val="145B7D"/>
                </a:solidFill>
                <a:latin typeface="Arial" panose="020B0604020202020204" pitchFamily="34" charset="0"/>
                <a:cs typeface="Arial" panose="020B0604020202020204" pitchFamily="34" charset="0"/>
              </a:rPr>
              <a:t>18</a:t>
            </a:r>
            <a:endParaRPr sz="850" b="1" i="0" dirty="0">
              <a:solidFill>
                <a:srgbClr val="145B7D"/>
              </a:solidFill>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527BBFB5-CC54-3636-7E36-059ED8782213}"/>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682A4E0B-207A-51BE-9DB0-96F66472B634}"/>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
        <p:nvSpPr>
          <p:cNvPr id="44" name="TextBox 43">
            <a:extLst>
              <a:ext uri="{FF2B5EF4-FFF2-40B4-BE49-F238E27FC236}">
                <a16:creationId xmlns:a16="http://schemas.microsoft.com/office/drawing/2014/main" id="{1CEBA20F-93D5-2E6E-9503-F18DA1E1DBE0}"/>
              </a:ext>
            </a:extLst>
          </p:cNvPr>
          <p:cNvSpPr txBox="1"/>
          <p:nvPr/>
        </p:nvSpPr>
        <p:spPr>
          <a:xfrm>
            <a:off x="411480" y="5029338"/>
            <a:ext cx="438912" cy="261610"/>
          </a:xfrm>
          <a:prstGeom prst="rect">
            <a:avLst/>
          </a:prstGeom>
          <a:noFill/>
        </p:spPr>
        <p:txBody>
          <a:bodyPr wrap="square">
            <a:spAutoFit/>
          </a:bodyPr>
          <a:lstStyle/>
          <a:p>
            <a:pPr algn="l"/>
            <a:r>
              <a:rPr sz="1100" b="1">
                <a:solidFill>
                  <a:srgbClr val="E45458"/>
                </a:solidFill>
                <a:latin typeface="Arial" panose="020B0604020202020204" pitchFamily="34" charset="0"/>
                <a:cs typeface="Arial" panose="020B0604020202020204" pitchFamily="34" charset="0"/>
              </a:rPr>
              <a:t>01</a:t>
            </a:r>
          </a:p>
        </p:txBody>
      </p:sp>
      <p:sp>
        <p:nvSpPr>
          <p:cNvPr id="45" name="TextBox 44">
            <a:extLst>
              <a:ext uri="{FF2B5EF4-FFF2-40B4-BE49-F238E27FC236}">
                <a16:creationId xmlns:a16="http://schemas.microsoft.com/office/drawing/2014/main" id="{E597FD7D-70AC-DE53-56DC-3F566774AB70}"/>
              </a:ext>
            </a:extLst>
          </p:cNvPr>
          <p:cNvSpPr txBox="1"/>
          <p:nvPr/>
        </p:nvSpPr>
        <p:spPr>
          <a:xfrm>
            <a:off x="896112" y="4946770"/>
            <a:ext cx="1794537" cy="430887"/>
          </a:xfrm>
          <a:prstGeom prst="rect">
            <a:avLst/>
          </a:prstGeom>
          <a:noFill/>
        </p:spPr>
        <p:txBody>
          <a:bodyPr wrap="square">
            <a:spAutoFit/>
          </a:bodyPr>
          <a:lstStyle/>
          <a:p>
            <a:r>
              <a:rPr lang="en-CA" sz="1100" b="1" dirty="0">
                <a:solidFill>
                  <a:srgbClr val="135B7D"/>
                </a:solidFill>
                <a:latin typeface="Arial" panose="020B0604020202020204" pitchFamily="34" charset="0"/>
                <a:cs typeface="Arial" panose="020B0604020202020204" pitchFamily="34" charset="0"/>
              </a:rPr>
              <a:t>ADVOCACY </a:t>
            </a:r>
          </a:p>
          <a:p>
            <a:r>
              <a:rPr lang="en-CA" sz="1100" b="1" dirty="0">
                <a:solidFill>
                  <a:srgbClr val="135B7D"/>
                </a:solidFill>
                <a:latin typeface="Arial" panose="020B0604020202020204" pitchFamily="34" charset="0"/>
                <a:cs typeface="Arial" panose="020B0604020202020204" pitchFamily="34" charset="0"/>
              </a:rPr>
              <a:t>LETTER TEMPLATE</a:t>
            </a:r>
          </a:p>
        </p:txBody>
      </p:sp>
      <p:sp>
        <p:nvSpPr>
          <p:cNvPr id="46" name="TextBox 45">
            <a:extLst>
              <a:ext uri="{FF2B5EF4-FFF2-40B4-BE49-F238E27FC236}">
                <a16:creationId xmlns:a16="http://schemas.microsoft.com/office/drawing/2014/main" id="{5D993D15-B71C-DEE1-3C8B-A8183A46494D}"/>
              </a:ext>
            </a:extLst>
          </p:cNvPr>
          <p:cNvSpPr txBox="1"/>
          <p:nvPr/>
        </p:nvSpPr>
        <p:spPr>
          <a:xfrm>
            <a:off x="2690180" y="4755990"/>
            <a:ext cx="3156966" cy="600164"/>
          </a:xfrm>
          <a:prstGeom prst="rect">
            <a:avLst/>
          </a:prstGeom>
          <a:noFill/>
        </p:spPr>
        <p:txBody>
          <a:bodyPr wrap="square">
            <a:spAutoFit/>
          </a:bodyPr>
          <a:lstStyle/>
          <a:p>
            <a:r>
              <a:rPr lang="en-CA" sz="1100" dirty="0">
                <a:latin typeface="Arial" panose="020B0604020202020204" pitchFamily="34" charset="0"/>
                <a:cs typeface="Arial" panose="020B0604020202020204" pitchFamily="34" charset="0"/>
              </a:rPr>
              <a:t>A ready-to-adapt letter for policymakers, government officials, immunization advisory committees and other relevant decision-makers.</a:t>
            </a:r>
          </a:p>
        </p:txBody>
      </p:sp>
      <p:sp>
        <p:nvSpPr>
          <p:cNvPr id="47" name="Rectangle 46">
            <a:extLst>
              <a:ext uri="{FF2B5EF4-FFF2-40B4-BE49-F238E27FC236}">
                <a16:creationId xmlns:a16="http://schemas.microsoft.com/office/drawing/2014/main" id="{381497EA-7841-BF9F-3A83-63BFB6A98AA1}"/>
              </a:ext>
            </a:extLst>
          </p:cNvPr>
          <p:cNvSpPr/>
          <p:nvPr/>
        </p:nvSpPr>
        <p:spPr>
          <a:xfrm>
            <a:off x="896112" y="5422530"/>
            <a:ext cx="4297680" cy="13716"/>
          </a:xfrm>
          <a:prstGeom prst="rect">
            <a:avLst/>
          </a:prstGeom>
          <a:solidFill>
            <a:srgbClr val="D5E2E6"/>
          </a:solidFill>
          <a:ln w="76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870F023F-754C-F57C-84B3-6D65C68C4560}"/>
              </a:ext>
            </a:extLst>
          </p:cNvPr>
          <p:cNvSpPr txBox="1"/>
          <p:nvPr/>
        </p:nvSpPr>
        <p:spPr>
          <a:xfrm>
            <a:off x="411479" y="5751576"/>
            <a:ext cx="438912" cy="261610"/>
          </a:xfrm>
          <a:prstGeom prst="rect">
            <a:avLst/>
          </a:prstGeom>
          <a:noFill/>
        </p:spPr>
        <p:txBody>
          <a:bodyPr wrap="square">
            <a:spAutoFit/>
          </a:bodyPr>
          <a:lstStyle/>
          <a:p>
            <a:pPr algn="l"/>
            <a:r>
              <a:rPr sz="1100" b="1" dirty="0">
                <a:solidFill>
                  <a:srgbClr val="E45458"/>
                </a:solidFill>
                <a:latin typeface="Arial" panose="020B0604020202020204" pitchFamily="34" charset="0"/>
                <a:cs typeface="Arial" panose="020B0604020202020204" pitchFamily="34" charset="0"/>
              </a:rPr>
              <a:t>02</a:t>
            </a:r>
          </a:p>
        </p:txBody>
      </p:sp>
      <p:sp>
        <p:nvSpPr>
          <p:cNvPr id="49" name="TextBox 48">
            <a:extLst>
              <a:ext uri="{FF2B5EF4-FFF2-40B4-BE49-F238E27FC236}">
                <a16:creationId xmlns:a16="http://schemas.microsoft.com/office/drawing/2014/main" id="{2C1AD957-76C8-6D9A-946F-D013806394FD}"/>
              </a:ext>
            </a:extLst>
          </p:cNvPr>
          <p:cNvSpPr txBox="1"/>
          <p:nvPr/>
        </p:nvSpPr>
        <p:spPr>
          <a:xfrm>
            <a:off x="896111" y="5678140"/>
            <a:ext cx="1975105" cy="430887"/>
          </a:xfrm>
          <a:prstGeom prst="rect">
            <a:avLst/>
          </a:prstGeom>
          <a:noFill/>
        </p:spPr>
        <p:txBody>
          <a:bodyPr wrap="square">
            <a:spAutoFit/>
          </a:bodyPr>
          <a:lstStyle/>
          <a:p>
            <a:r>
              <a:rPr lang="en-CA" sz="1100" b="1" dirty="0">
                <a:solidFill>
                  <a:srgbClr val="145B7D"/>
                </a:solidFill>
                <a:latin typeface="Arial" panose="020B0604020202020204" pitchFamily="34" charset="0"/>
                <a:cs typeface="Arial" panose="020B0604020202020204" pitchFamily="34" charset="0"/>
              </a:rPr>
              <a:t>PUBLIC </a:t>
            </a:r>
            <a:br>
              <a:rPr lang="en-CA" sz="1100" b="1" dirty="0">
                <a:solidFill>
                  <a:srgbClr val="145B7D"/>
                </a:solidFill>
                <a:latin typeface="Arial" panose="020B0604020202020204" pitchFamily="34" charset="0"/>
                <a:cs typeface="Arial" panose="020B0604020202020204" pitchFamily="34" charset="0"/>
              </a:rPr>
            </a:br>
            <a:r>
              <a:rPr lang="en-CA" sz="1100" b="1" dirty="0">
                <a:solidFill>
                  <a:srgbClr val="145B7D"/>
                </a:solidFill>
                <a:latin typeface="Arial" panose="020B0604020202020204" pitchFamily="34" charset="0"/>
                <a:cs typeface="Arial" panose="020B0604020202020204" pitchFamily="34" charset="0"/>
              </a:rPr>
              <a:t>STATEMENT TEMPLATE</a:t>
            </a:r>
            <a:endParaRPr sz="1100" b="1" dirty="0">
              <a:solidFill>
                <a:srgbClr val="145B7D"/>
              </a:solidFill>
              <a:latin typeface="Arial" panose="020B0604020202020204" pitchFamily="34" charset="0"/>
              <a:cs typeface="Arial" panose="020B0604020202020204" pitchFamily="34" charset="0"/>
            </a:endParaRPr>
          </a:p>
        </p:txBody>
      </p:sp>
      <p:sp>
        <p:nvSpPr>
          <p:cNvPr id="50" name="TextBox 49">
            <a:extLst>
              <a:ext uri="{FF2B5EF4-FFF2-40B4-BE49-F238E27FC236}">
                <a16:creationId xmlns:a16="http://schemas.microsoft.com/office/drawing/2014/main" id="{DB6E854F-CE1D-D317-30D9-74BC338CA00E}"/>
              </a:ext>
            </a:extLst>
          </p:cNvPr>
          <p:cNvSpPr txBox="1"/>
          <p:nvPr/>
        </p:nvSpPr>
        <p:spPr>
          <a:xfrm>
            <a:off x="2690649" y="5546934"/>
            <a:ext cx="3438371" cy="600164"/>
          </a:xfrm>
          <a:prstGeom prst="rect">
            <a:avLst/>
          </a:prstGeom>
          <a:noFill/>
        </p:spPr>
        <p:txBody>
          <a:bodyPr wrap="square">
            <a:spAutoFit/>
          </a:bodyPr>
          <a:lstStyle/>
          <a:p>
            <a:r>
              <a:rPr lang="en-CA" sz="1100" dirty="0">
                <a:latin typeface="Arial" panose="020B0604020202020204" pitchFamily="34" charset="0"/>
                <a:cs typeface="Arial" panose="020B0604020202020204" pitchFamily="34" charset="0"/>
              </a:rPr>
              <a:t>Adaptable language for a standalone public statement on adult immunization for your website, press release, members or the public.</a:t>
            </a:r>
          </a:p>
        </p:txBody>
      </p:sp>
      <p:sp>
        <p:nvSpPr>
          <p:cNvPr id="51" name="Rectangle 50">
            <a:extLst>
              <a:ext uri="{FF2B5EF4-FFF2-40B4-BE49-F238E27FC236}">
                <a16:creationId xmlns:a16="http://schemas.microsoft.com/office/drawing/2014/main" id="{372F6F63-ADA3-A30A-3DE5-5FE0532FA364}"/>
              </a:ext>
            </a:extLst>
          </p:cNvPr>
          <p:cNvSpPr/>
          <p:nvPr/>
        </p:nvSpPr>
        <p:spPr>
          <a:xfrm>
            <a:off x="896112" y="6208914"/>
            <a:ext cx="4297680" cy="13716"/>
          </a:xfrm>
          <a:prstGeom prst="rect">
            <a:avLst/>
          </a:prstGeom>
          <a:solidFill>
            <a:srgbClr val="D5E2E6"/>
          </a:solidFill>
          <a:ln w="76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52" name="TextBox 51">
            <a:extLst>
              <a:ext uri="{FF2B5EF4-FFF2-40B4-BE49-F238E27FC236}">
                <a16:creationId xmlns:a16="http://schemas.microsoft.com/office/drawing/2014/main" id="{8914B897-B792-B19F-ADCE-F84A8FEF02B5}"/>
              </a:ext>
            </a:extLst>
          </p:cNvPr>
          <p:cNvSpPr txBox="1"/>
          <p:nvPr/>
        </p:nvSpPr>
        <p:spPr>
          <a:xfrm>
            <a:off x="411479" y="6553355"/>
            <a:ext cx="438911" cy="261610"/>
          </a:xfrm>
          <a:prstGeom prst="rect">
            <a:avLst/>
          </a:prstGeom>
          <a:noFill/>
        </p:spPr>
        <p:txBody>
          <a:bodyPr wrap="square">
            <a:spAutoFit/>
          </a:bodyPr>
          <a:lstStyle/>
          <a:p>
            <a:pPr algn="l"/>
            <a:r>
              <a:rPr sz="1100" b="1">
                <a:solidFill>
                  <a:srgbClr val="E45458"/>
                </a:solidFill>
                <a:latin typeface="Arial" panose="020B0604020202020204" pitchFamily="34" charset="0"/>
                <a:cs typeface="Arial" panose="020B0604020202020204" pitchFamily="34" charset="0"/>
              </a:rPr>
              <a:t>03</a:t>
            </a:r>
          </a:p>
        </p:txBody>
      </p:sp>
      <p:sp>
        <p:nvSpPr>
          <p:cNvPr id="53" name="TextBox 52">
            <a:extLst>
              <a:ext uri="{FF2B5EF4-FFF2-40B4-BE49-F238E27FC236}">
                <a16:creationId xmlns:a16="http://schemas.microsoft.com/office/drawing/2014/main" id="{316675F7-D53D-80A4-70ED-14C460949F21}"/>
              </a:ext>
            </a:extLst>
          </p:cNvPr>
          <p:cNvSpPr txBox="1"/>
          <p:nvPr/>
        </p:nvSpPr>
        <p:spPr>
          <a:xfrm>
            <a:off x="896112" y="6524974"/>
            <a:ext cx="1794537" cy="261610"/>
          </a:xfrm>
          <a:prstGeom prst="rect">
            <a:avLst/>
          </a:prstGeom>
          <a:noFill/>
        </p:spPr>
        <p:txBody>
          <a:bodyPr wrap="square">
            <a:spAutoFit/>
          </a:bodyPr>
          <a:lstStyle/>
          <a:p>
            <a:r>
              <a:rPr lang="en-CA" sz="1100" b="1" dirty="0">
                <a:solidFill>
                  <a:srgbClr val="E45458"/>
                </a:solidFill>
                <a:latin typeface="Arial" panose="020B0604020202020204" pitchFamily="34" charset="0"/>
                <a:cs typeface="Arial" panose="020B0604020202020204" pitchFamily="34" charset="0"/>
              </a:rPr>
              <a:t>ADVOCACY TIPS</a:t>
            </a:r>
          </a:p>
        </p:txBody>
      </p:sp>
      <p:sp>
        <p:nvSpPr>
          <p:cNvPr id="54" name="TextBox 53">
            <a:extLst>
              <a:ext uri="{FF2B5EF4-FFF2-40B4-BE49-F238E27FC236}">
                <a16:creationId xmlns:a16="http://schemas.microsoft.com/office/drawing/2014/main" id="{E9327F0C-C5B1-5FB3-3D64-C7C07C452B4C}"/>
              </a:ext>
            </a:extLst>
          </p:cNvPr>
          <p:cNvSpPr txBox="1"/>
          <p:nvPr/>
        </p:nvSpPr>
        <p:spPr>
          <a:xfrm>
            <a:off x="2683322" y="6350921"/>
            <a:ext cx="3163824" cy="600164"/>
          </a:xfrm>
          <a:prstGeom prst="rect">
            <a:avLst/>
          </a:prstGeom>
          <a:noFill/>
        </p:spPr>
        <p:txBody>
          <a:bodyPr wrap="square">
            <a:spAutoFit/>
          </a:bodyPr>
          <a:lstStyle/>
          <a:p>
            <a:r>
              <a:rPr lang="en-CA" sz="1100" dirty="0">
                <a:latin typeface="Arial" panose="020B0604020202020204" pitchFamily="34" charset="0"/>
                <a:cs typeface="Arial" panose="020B0604020202020204" pitchFamily="34" charset="0"/>
              </a:rPr>
              <a:t>Guidance to identify the right decision-makers, frame your message, support ongoing dialogue, and move from issue identification to follow-up.</a:t>
            </a:r>
          </a:p>
        </p:txBody>
      </p:sp>
      <p:sp>
        <p:nvSpPr>
          <p:cNvPr id="55" name="Rectangle 54">
            <a:extLst>
              <a:ext uri="{FF2B5EF4-FFF2-40B4-BE49-F238E27FC236}">
                <a16:creationId xmlns:a16="http://schemas.microsoft.com/office/drawing/2014/main" id="{155FEA2E-C46B-B295-2E03-6F38B775985D}"/>
              </a:ext>
            </a:extLst>
          </p:cNvPr>
          <p:cNvSpPr/>
          <p:nvPr/>
        </p:nvSpPr>
        <p:spPr>
          <a:xfrm>
            <a:off x="896112" y="6995298"/>
            <a:ext cx="4297680" cy="13716"/>
          </a:xfrm>
          <a:prstGeom prst="rect">
            <a:avLst/>
          </a:prstGeom>
          <a:solidFill>
            <a:srgbClr val="D5E2E6"/>
          </a:solidFill>
          <a:ln w="76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0268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7A777-BB71-B396-880C-FDDD94A375E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2B2B52A-71F8-AF50-2A7B-4CB179D37AAB}"/>
              </a:ext>
            </a:extLst>
          </p:cNvPr>
          <p:cNvSpPr>
            <a:spLocks noGrp="1" noRot="1" noMove="1" noResize="1" noEditPoints="1" noAdjustHandles="1" noChangeArrowheads="1" noChangeShapeType="1"/>
          </p:cNvSpPr>
          <p:nvPr/>
        </p:nvSpPr>
        <p:spPr>
          <a:xfrm>
            <a:off x="0" y="-53340"/>
            <a:ext cx="6858000" cy="9959340"/>
          </a:xfrm>
          <a:prstGeom prst="rect">
            <a:avLst/>
          </a:prstGeom>
          <a:solidFill>
            <a:srgbClr val="F3F7F8"/>
          </a:solidFill>
          <a:ln w="7620">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BCF73C01-1C2E-DB6A-4E56-8BA862E3F6FE}"/>
              </a:ext>
            </a:extLst>
          </p:cNvPr>
          <p:cNvSpPr txBox="1"/>
          <p:nvPr/>
        </p:nvSpPr>
        <p:spPr>
          <a:xfrm>
            <a:off x="502920" y="444589"/>
            <a:ext cx="4831080" cy="954107"/>
          </a:xfrm>
          <a:prstGeom prst="rect">
            <a:avLst/>
          </a:prstGeom>
          <a:noFill/>
          <a:ln>
            <a:noFill/>
          </a:ln>
        </p:spPr>
        <p:txBody>
          <a:bodyPr wrap="square" anchor="t">
            <a:spAutoFit/>
          </a:bodyPr>
          <a:lstStyle/>
          <a:p>
            <a:pPr algn="l"/>
            <a:r>
              <a:rPr lang="en-CA" sz="2800" b="1" dirty="0">
                <a:solidFill>
                  <a:srgbClr val="145B7D"/>
                </a:solidFill>
                <a:latin typeface="Arial" panose="020B0604020202020204" pitchFamily="34" charset="0"/>
                <a:cs typeface="Arial" panose="020B0604020202020204" pitchFamily="34" charset="0"/>
              </a:rPr>
              <a:t>Advocacy letter template to decision-makers</a:t>
            </a:r>
            <a:endParaRPr sz="2800" b="1" i="0" dirty="0">
              <a:solidFill>
                <a:srgbClr val="145B7D"/>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1102306C-D5D9-ABAF-2634-79D3F0911F26}"/>
              </a:ext>
            </a:extLst>
          </p:cNvPr>
          <p:cNvSpPr txBox="1"/>
          <p:nvPr/>
        </p:nvSpPr>
        <p:spPr>
          <a:xfrm>
            <a:off x="502920" y="1455945"/>
            <a:ext cx="5776149" cy="430887"/>
          </a:xfrm>
          <a:prstGeom prst="rect">
            <a:avLst/>
          </a:prstGeom>
          <a:noFill/>
          <a:ln>
            <a:noFill/>
          </a:ln>
        </p:spPr>
        <p:txBody>
          <a:bodyPr wrap="square">
            <a:spAutoFit/>
          </a:bodyPr>
          <a:lstStyle/>
          <a:p>
            <a:r>
              <a:rPr lang="en-CA" sz="1100" dirty="0">
                <a:solidFill>
                  <a:srgbClr val="607985"/>
                </a:solidFill>
              </a:rPr>
              <a:t>This template aims to support advocacy with policy makers, government officials, immunization advisory committees, and other relevant decision-makers.</a:t>
            </a:r>
          </a:p>
        </p:txBody>
      </p:sp>
      <p:sp>
        <p:nvSpPr>
          <p:cNvPr id="6" name="TextBox 5">
            <a:extLst>
              <a:ext uri="{FF2B5EF4-FFF2-40B4-BE49-F238E27FC236}">
                <a16:creationId xmlns:a16="http://schemas.microsoft.com/office/drawing/2014/main" id="{2E5399A1-B5DC-BE42-1B2E-3AD0409B1E34}"/>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STRENGTHENING ADVOCACY FOR ADULT VACCINATION</a:t>
            </a:r>
          </a:p>
        </p:txBody>
      </p:sp>
      <p:sp>
        <p:nvSpPr>
          <p:cNvPr id="22" name="TextBox 21">
            <a:extLst>
              <a:ext uri="{FF2B5EF4-FFF2-40B4-BE49-F238E27FC236}">
                <a16:creationId xmlns:a16="http://schemas.microsoft.com/office/drawing/2014/main" id="{5ADE2BC1-01EE-684B-9084-E99BD08DBFE5}"/>
              </a:ext>
            </a:extLst>
          </p:cNvPr>
          <p:cNvSpPr txBox="1"/>
          <p:nvPr/>
        </p:nvSpPr>
        <p:spPr>
          <a:xfrm>
            <a:off x="6129020" y="9592056"/>
            <a:ext cx="320040" cy="228600"/>
          </a:xfrm>
          <a:prstGeom prst="rect">
            <a:avLst/>
          </a:prstGeom>
          <a:noFill/>
          <a:ln>
            <a:noFill/>
          </a:ln>
        </p:spPr>
        <p:txBody>
          <a:bodyPr wrap="square" anchor="t">
            <a:spAutoFit/>
          </a:bodyPr>
          <a:lstStyle/>
          <a:p>
            <a:pPr algn="r"/>
            <a:r>
              <a:rPr lang="en-CA" sz="850" b="1" i="0" dirty="0">
                <a:solidFill>
                  <a:srgbClr val="145B7D"/>
                </a:solidFill>
                <a:latin typeface="Arial" panose="020B0604020202020204" pitchFamily="34" charset="0"/>
                <a:cs typeface="Arial" panose="020B0604020202020204" pitchFamily="34" charset="0"/>
              </a:rPr>
              <a:t>19</a:t>
            </a:r>
            <a:endParaRPr sz="850" b="1" i="0" dirty="0">
              <a:solidFill>
                <a:srgbClr val="145B7D"/>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2EAD7F6E-A3C4-1BA7-B6AD-0A3694DFAFD4}"/>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EB78C572-E957-0C81-AA83-FFBB6FD6A01D}"/>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
        <p:nvSpPr>
          <p:cNvPr id="25" name="Rounded Rectangle 24">
            <a:extLst>
              <a:ext uri="{FF2B5EF4-FFF2-40B4-BE49-F238E27FC236}">
                <a16:creationId xmlns:a16="http://schemas.microsoft.com/office/drawing/2014/main" id="{0A39CC53-9ADD-7CB2-D599-6B270E048855}"/>
              </a:ext>
            </a:extLst>
          </p:cNvPr>
          <p:cNvSpPr/>
          <p:nvPr/>
        </p:nvSpPr>
        <p:spPr>
          <a:xfrm>
            <a:off x="502920" y="1950614"/>
            <a:ext cx="5707088" cy="921702"/>
          </a:xfrm>
          <a:prstGeom prst="roundRect">
            <a:avLst/>
          </a:prstGeom>
          <a:solidFill>
            <a:srgbClr val="135B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6" name="Rounded Rectangle 25">
            <a:extLst>
              <a:ext uri="{FF2B5EF4-FFF2-40B4-BE49-F238E27FC236}">
                <a16:creationId xmlns:a16="http://schemas.microsoft.com/office/drawing/2014/main" id="{A0ADACEB-3805-4404-E240-11277DF64D50}"/>
              </a:ext>
            </a:extLst>
          </p:cNvPr>
          <p:cNvSpPr/>
          <p:nvPr/>
        </p:nvSpPr>
        <p:spPr>
          <a:xfrm>
            <a:off x="685219" y="2171079"/>
            <a:ext cx="1421373" cy="515263"/>
          </a:xfrm>
          <a:prstGeom prst="roundRect">
            <a:avLst/>
          </a:prstGeom>
          <a:solidFill>
            <a:srgbClr val="E45458"/>
          </a:solidFill>
          <a:ln>
            <a:solidFill>
              <a:srgbClr val="E454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77B287F8-D86D-ED44-4A41-FDF97A26FA49}"/>
              </a:ext>
            </a:extLst>
          </p:cNvPr>
          <p:cNvSpPr txBox="1"/>
          <p:nvPr/>
        </p:nvSpPr>
        <p:spPr>
          <a:xfrm>
            <a:off x="738056" y="2249484"/>
            <a:ext cx="1554480" cy="369332"/>
          </a:xfrm>
          <a:prstGeom prst="rect">
            <a:avLst/>
          </a:prstGeom>
          <a:noFill/>
        </p:spPr>
        <p:txBody>
          <a:bodyPr wrap="square">
            <a:spAutoFit/>
          </a:bodyPr>
          <a:lstStyle/>
          <a:p>
            <a:r>
              <a:rPr lang="en-CA" sz="900" b="1" i="0" dirty="0">
                <a:solidFill>
                  <a:srgbClr val="FFFFFF"/>
                </a:solidFill>
                <a:latin typeface="Arial" panose="020B0604020202020204" pitchFamily="34" charset="0"/>
                <a:cs typeface="Arial" panose="020B0604020202020204" pitchFamily="34" charset="0"/>
              </a:rPr>
              <a:t>BEFORE YOU SEND THIS LETTER</a:t>
            </a:r>
            <a:endParaRPr sz="900" b="1" i="0" dirty="0">
              <a:solidFill>
                <a:srgbClr val="FFFFFF"/>
              </a:solidFill>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7FDB556E-1E3F-02F8-E4B0-C74002E74ABA}"/>
              </a:ext>
            </a:extLst>
          </p:cNvPr>
          <p:cNvSpPr txBox="1"/>
          <p:nvPr/>
        </p:nvSpPr>
        <p:spPr>
          <a:xfrm>
            <a:off x="2159429" y="2034468"/>
            <a:ext cx="3937365" cy="769441"/>
          </a:xfrm>
          <a:prstGeom prst="rect">
            <a:avLst/>
          </a:prstGeom>
          <a:noFill/>
        </p:spPr>
        <p:txBody>
          <a:bodyPr wrap="square">
            <a:spAutoFit/>
          </a:bodyPr>
          <a:lstStyle/>
          <a:p>
            <a:pPr fontAlgn="base"/>
            <a:r>
              <a:rPr lang="en-CA" sz="1100" b="1" dirty="0">
                <a:solidFill>
                  <a:schemeClr val="bg1"/>
                </a:solidFill>
                <a:latin typeface="Arial" panose="020B0604020202020204" pitchFamily="34" charset="0"/>
                <a:cs typeface="Arial" panose="020B0604020202020204" pitchFamily="34" charset="0"/>
              </a:rPr>
              <a:t>Adapt the content </a:t>
            </a:r>
            <a:r>
              <a:rPr lang="en-CA" sz="1100" dirty="0">
                <a:solidFill>
                  <a:schemeClr val="bg1"/>
                </a:solidFill>
                <a:latin typeface="Arial" panose="020B0604020202020204" pitchFamily="34" charset="0"/>
                <a:cs typeface="Arial" panose="020B0604020202020204" pitchFamily="34" charset="0"/>
              </a:rPr>
              <a:t>to reflect your organization's priorities, your audience, and the policy context within your province or territory. Consider </a:t>
            </a:r>
            <a:r>
              <a:rPr lang="en-CA" sz="1100" b="1" dirty="0">
                <a:solidFill>
                  <a:schemeClr val="bg1"/>
                </a:solidFill>
                <a:latin typeface="Arial" panose="020B0604020202020204" pitchFamily="34" charset="0"/>
                <a:cs typeface="Arial" panose="020B0604020202020204" pitchFamily="34" charset="0"/>
              </a:rPr>
              <a:t>tailoring your ask </a:t>
            </a:r>
            <a:r>
              <a:rPr lang="en-CA" sz="1100" dirty="0">
                <a:solidFill>
                  <a:schemeClr val="bg1"/>
                </a:solidFill>
                <a:latin typeface="Arial" panose="020B0604020202020204" pitchFamily="34" charset="0"/>
                <a:cs typeface="Arial" panose="020B0604020202020204" pitchFamily="34" charset="0"/>
              </a:rPr>
              <a:t>to the role and responsibilities of the decision-maker you are engaging.​</a:t>
            </a:r>
            <a:endParaRPr lang="en-US" sz="1100" dirty="0">
              <a:solidFill>
                <a:schemeClr val="bg1"/>
              </a:solidFill>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427B5C72-475E-C98C-23FC-FEC98501538D}"/>
              </a:ext>
            </a:extLst>
          </p:cNvPr>
          <p:cNvSpPr/>
          <p:nvPr/>
        </p:nvSpPr>
        <p:spPr>
          <a:xfrm>
            <a:off x="171657" y="3309790"/>
            <a:ext cx="6564086" cy="61602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B279DE33-C7A3-6E95-267B-4EABD668A6AB}"/>
              </a:ext>
            </a:extLst>
          </p:cNvPr>
          <p:cNvSpPr txBox="1"/>
          <p:nvPr/>
        </p:nvSpPr>
        <p:spPr>
          <a:xfrm>
            <a:off x="232786" y="3656478"/>
            <a:ext cx="6564086" cy="5847755"/>
          </a:xfrm>
          <a:prstGeom prst="rect">
            <a:avLst/>
          </a:prstGeom>
          <a:noFill/>
        </p:spPr>
        <p:txBody>
          <a:bodyPr wrap="square">
            <a:spAutoFit/>
          </a:bodyPr>
          <a:lstStyle/>
          <a:p>
            <a:pPr fontAlgn="base"/>
            <a:r>
              <a:rPr lang="en-CA" sz="1100" dirty="0">
                <a:latin typeface="Arial" panose="020B0604020202020204" pitchFamily="34" charset="0"/>
                <a:cs typeface="Arial" panose="020B0604020202020204" pitchFamily="34" charset="0"/>
              </a:rPr>
              <a:t>Dear </a:t>
            </a:r>
            <a:r>
              <a:rPr lang="en-CA" sz="1100" b="1" dirty="0">
                <a:solidFill>
                  <a:srgbClr val="135B7D"/>
                </a:solidFill>
                <a:latin typeface="Arial" panose="020B0604020202020204" pitchFamily="34" charset="0"/>
                <a:cs typeface="Arial" panose="020B0604020202020204" pitchFamily="34" charset="0"/>
              </a:rPr>
              <a:t>[Recipient Title and Name],</a:t>
            </a:r>
            <a:r>
              <a:rPr lang="en-US" sz="1100" b="1" dirty="0">
                <a:solidFill>
                  <a:srgbClr val="135B7D"/>
                </a:solidFill>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On behalf of </a:t>
            </a:r>
            <a:r>
              <a:rPr lang="en-CA" sz="1100" b="1" dirty="0">
                <a:solidFill>
                  <a:srgbClr val="135B7D"/>
                </a:solidFill>
                <a:latin typeface="Arial" panose="020B0604020202020204" pitchFamily="34" charset="0"/>
                <a:cs typeface="Arial" panose="020B0604020202020204" pitchFamily="34" charset="0"/>
              </a:rPr>
              <a:t>[insert your Organization]</a:t>
            </a:r>
            <a:r>
              <a:rPr lang="en-CA" sz="1100" dirty="0">
                <a:latin typeface="Arial" panose="020B0604020202020204" pitchFamily="34" charset="0"/>
                <a:cs typeface="Arial" panose="020B0604020202020204" pitchFamily="34" charset="0"/>
              </a:rPr>
              <a:t>, I am writing to express our support for strengthening adult immunization through a more coordinated, equitable, and life-course approach.</a:t>
            </a:r>
            <a:r>
              <a:rPr lang="en-US" sz="1100" dirty="0">
                <a:latin typeface="Arial" panose="020B0604020202020204" pitchFamily="34" charset="0"/>
                <a:cs typeface="Arial" panose="020B0604020202020204" pitchFamily="34" charset="0"/>
              </a:rPr>
              <a:t>​ Where someone lives should not determine their access to recommended adult vaccines, yet differences in provincial and territorial vaccination programs can create barriers to equitable access across Canada.</a:t>
            </a:r>
          </a:p>
          <a:p>
            <a:pPr fontAlgn="base"/>
            <a:r>
              <a:rPr lang="en-CA"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As Canada's population ages and more people live with chronic conditions, adult immunization is an important part of healthy ageing and disease prevention. Vaccination helps protect adults from vaccine-preventable diseases, supports health and independence, and contributes to more resilient health systems.</a:t>
            </a:r>
            <a:r>
              <a:rPr lang="en-US"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Access to recommended adult vaccines should not depend on where someone lives. Greater alignment of provincial and territorial programs with National Advisory Committee on Immunization (NACI) recommendations can help improve equitable access and provide more consistent protection for adults across Canada.</a:t>
            </a:r>
            <a:r>
              <a:rPr lang="en-US"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We support continued action to strengthen adult immunization through:</a:t>
            </a:r>
            <a:r>
              <a:rPr lang="en-US" sz="1100" dirty="0">
                <a:latin typeface="Arial" panose="020B0604020202020204" pitchFamily="34" charset="0"/>
                <a:cs typeface="Arial" panose="020B0604020202020204" pitchFamily="34" charset="0"/>
              </a:rPr>
              <a:t>​</a:t>
            </a:r>
          </a:p>
          <a:p>
            <a:pPr marL="171450" lvl="0" indent="-171450" fontAlgn="base">
              <a:buFont typeface="Arial" panose="020B0604020202020204" pitchFamily="34" charset="0"/>
              <a:buChar char="•"/>
            </a:pPr>
            <a:r>
              <a:rPr lang="en-CA" sz="1100" dirty="0">
                <a:latin typeface="Arial" panose="020B0604020202020204" pitchFamily="34" charset="0"/>
                <a:cs typeface="Arial" panose="020B0604020202020204" pitchFamily="34" charset="0"/>
              </a:rPr>
              <a:t>Sustainable investment in adult vaccination;</a:t>
            </a:r>
            <a:r>
              <a:rPr lang="en-US" sz="1100" dirty="0">
                <a:latin typeface="Arial" panose="020B0604020202020204" pitchFamily="34" charset="0"/>
                <a:cs typeface="Arial" panose="020B0604020202020204" pitchFamily="34" charset="0"/>
              </a:rPr>
              <a:t>​</a:t>
            </a:r>
          </a:p>
          <a:p>
            <a:pPr marL="171450" lvl="0" indent="-171450" fontAlgn="base">
              <a:buFont typeface="Arial" panose="020B0604020202020204" pitchFamily="34" charset="0"/>
              <a:buChar char="•"/>
            </a:pPr>
            <a:r>
              <a:rPr lang="en-CA" sz="1100" dirty="0">
                <a:latin typeface="Arial" panose="020B0604020202020204" pitchFamily="34" charset="0"/>
                <a:cs typeface="Arial" panose="020B0604020202020204" pitchFamily="34" charset="0"/>
              </a:rPr>
              <a:t>Equitable access to NACI recommended vaccines across Canada regardless of where someone lives;</a:t>
            </a:r>
            <a:r>
              <a:rPr lang="en-US" sz="1100" dirty="0">
                <a:latin typeface="Arial" panose="020B0604020202020204" pitchFamily="34" charset="0"/>
                <a:cs typeface="Arial" panose="020B0604020202020204" pitchFamily="34" charset="0"/>
              </a:rPr>
              <a:t>​</a:t>
            </a:r>
          </a:p>
          <a:p>
            <a:pPr marL="171450" lvl="0" indent="-171450" fontAlgn="base">
              <a:buFont typeface="Arial" panose="020B0604020202020204" pitchFamily="34" charset="0"/>
              <a:buChar char="•"/>
            </a:pPr>
            <a:r>
              <a:rPr lang="en-CA" sz="1100" dirty="0">
                <a:latin typeface="Arial" panose="020B0604020202020204" pitchFamily="34" charset="0"/>
                <a:cs typeface="Arial" panose="020B0604020202020204" pitchFamily="34" charset="0"/>
              </a:rPr>
              <a:t>Clearer life-course vaccination pathways that support access throughout adulthood and old age; and</a:t>
            </a:r>
            <a:r>
              <a:rPr lang="en-US" sz="1100" dirty="0">
                <a:latin typeface="Arial" panose="020B0604020202020204" pitchFamily="34" charset="0"/>
                <a:cs typeface="Arial" panose="020B0604020202020204" pitchFamily="34" charset="0"/>
              </a:rPr>
              <a:t>​</a:t>
            </a:r>
          </a:p>
          <a:p>
            <a:pPr marL="171450" lvl="0" indent="-171450" fontAlgn="base">
              <a:buFont typeface="Arial" panose="020B0604020202020204" pitchFamily="34" charset="0"/>
              <a:buChar char="•"/>
            </a:pPr>
            <a:r>
              <a:rPr lang="en-CA" sz="1100" dirty="0">
                <a:latin typeface="Arial" panose="020B0604020202020204" pitchFamily="34" charset="0"/>
                <a:cs typeface="Arial" panose="020B0604020202020204" pitchFamily="34" charset="0"/>
              </a:rPr>
              <a:t>Greater harmonization of adult vaccination schedules across provinces and territories, informed by national evidence and recommendations.</a:t>
            </a:r>
            <a:r>
              <a:rPr lang="en-US" sz="1100" dirty="0">
                <a:latin typeface="Arial" panose="020B0604020202020204" pitchFamily="34" charset="0"/>
                <a:cs typeface="Arial" panose="020B0604020202020204" pitchFamily="34" charset="0"/>
              </a:rPr>
              <a:t>​</a:t>
            </a:r>
          </a:p>
          <a:p>
            <a:pPr fontAlgn="base"/>
            <a:endParaRPr lang="en-CA" sz="1100" dirty="0">
              <a:latin typeface="Arial" panose="020B0604020202020204" pitchFamily="34" charset="0"/>
              <a:cs typeface="Arial" panose="020B0604020202020204" pitchFamily="34" charset="0"/>
            </a:endParaRPr>
          </a:p>
          <a:p>
            <a:pPr fontAlgn="base"/>
            <a:r>
              <a:rPr lang="en-CA" sz="1100" dirty="0">
                <a:latin typeface="Arial" panose="020B0604020202020204" pitchFamily="34" charset="0"/>
                <a:cs typeface="Arial" panose="020B0604020202020204" pitchFamily="34" charset="0"/>
              </a:rPr>
              <a:t>Strengthening adult immunization also supports broader priorities, including healthy ageing, chronic disease prevention, long-term care, caregiving, and public health. We welcome continued collaboration with governments, healthcare professionals, civil society organizations, and communities to advance equitable access to adult immunization.</a:t>
            </a:r>
            <a:r>
              <a:rPr lang="en-US"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Thank you for your time and consideration.</a:t>
            </a:r>
            <a:r>
              <a:rPr lang="en-US"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Sincerely, </a:t>
            </a:r>
            <a:r>
              <a:rPr lang="en-US" sz="1100" dirty="0">
                <a:latin typeface="Arial" panose="020B0604020202020204" pitchFamily="34" charset="0"/>
                <a:cs typeface="Arial" panose="020B0604020202020204" pitchFamily="34" charset="0"/>
              </a:rPr>
              <a:t>​</a:t>
            </a:r>
          </a:p>
          <a:p>
            <a:pPr fontAlgn="base"/>
            <a:r>
              <a:rPr lang="en-CA" sz="1100" b="1" dirty="0">
                <a:latin typeface="Arial" panose="020B0604020202020204" pitchFamily="34" charset="0"/>
                <a:cs typeface="Arial" panose="020B0604020202020204" pitchFamily="34" charset="0"/>
              </a:rPr>
              <a:t>[Your Name, Title, Organization]</a:t>
            </a:r>
            <a:r>
              <a:rPr lang="en-US" sz="1100" b="1" dirty="0">
                <a:latin typeface="Arial" panose="020B0604020202020204" pitchFamily="34" charset="0"/>
                <a:cs typeface="Arial" panose="020B0604020202020204" pitchFamily="34" charset="0"/>
              </a:rPr>
              <a:t>​</a:t>
            </a:r>
          </a:p>
        </p:txBody>
      </p:sp>
      <p:sp>
        <p:nvSpPr>
          <p:cNvPr id="31" name="Rounded Rectangle 30">
            <a:extLst>
              <a:ext uri="{FF2B5EF4-FFF2-40B4-BE49-F238E27FC236}">
                <a16:creationId xmlns:a16="http://schemas.microsoft.com/office/drawing/2014/main" id="{8DE3781B-C751-A3AA-8779-B2FBC7D56AA8}"/>
              </a:ext>
            </a:extLst>
          </p:cNvPr>
          <p:cNvSpPr/>
          <p:nvPr/>
        </p:nvSpPr>
        <p:spPr>
          <a:xfrm>
            <a:off x="329065" y="2985288"/>
            <a:ext cx="6227064" cy="548640"/>
          </a:xfrm>
          <a:prstGeom prst="roundRect">
            <a:avLst/>
          </a:prstGeom>
          <a:solidFill>
            <a:srgbClr val="2C8DA5"/>
          </a:solidFill>
          <a:ln>
            <a:solidFill>
              <a:srgbClr val="E7F1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bg1"/>
              </a:solidFill>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id="{C0AA80A6-6A6A-1A13-F356-E06725ACDF6B}"/>
              </a:ext>
            </a:extLst>
          </p:cNvPr>
          <p:cNvSpPr txBox="1"/>
          <p:nvPr/>
        </p:nvSpPr>
        <p:spPr>
          <a:xfrm>
            <a:off x="595285" y="3186456"/>
            <a:ext cx="456831" cy="226216"/>
          </a:xfrm>
          <a:prstGeom prst="rect">
            <a:avLst/>
          </a:prstGeom>
          <a:noFill/>
        </p:spPr>
        <p:txBody>
          <a:bodyPr wrap="square">
            <a:spAutoFit/>
          </a:bodyPr>
          <a:lstStyle/>
          <a:p>
            <a:pPr algn="l"/>
            <a:r>
              <a:rPr sz="870" b="1" i="0" dirty="0">
                <a:solidFill>
                  <a:schemeClr val="bg1"/>
                </a:solidFill>
                <a:latin typeface="Arial" panose="020B0604020202020204" pitchFamily="34" charset="0"/>
                <a:cs typeface="Arial" panose="020B0604020202020204" pitchFamily="34" charset="0"/>
              </a:rPr>
              <a:t>TO</a:t>
            </a:r>
          </a:p>
        </p:txBody>
      </p:sp>
      <p:sp>
        <p:nvSpPr>
          <p:cNvPr id="33" name="TextBox 32">
            <a:extLst>
              <a:ext uri="{FF2B5EF4-FFF2-40B4-BE49-F238E27FC236}">
                <a16:creationId xmlns:a16="http://schemas.microsoft.com/office/drawing/2014/main" id="{B3817183-8318-DFFF-6CC5-64127AD88168}"/>
              </a:ext>
            </a:extLst>
          </p:cNvPr>
          <p:cNvSpPr txBox="1"/>
          <p:nvPr/>
        </p:nvSpPr>
        <p:spPr>
          <a:xfrm>
            <a:off x="1052117" y="3167630"/>
            <a:ext cx="2560320" cy="226088"/>
          </a:xfrm>
          <a:prstGeom prst="rect">
            <a:avLst/>
          </a:prstGeom>
          <a:noFill/>
        </p:spPr>
        <p:txBody>
          <a:bodyPr wrap="square">
            <a:spAutoFit/>
          </a:bodyPr>
          <a:lstStyle/>
          <a:p>
            <a:pPr algn="l"/>
            <a:r>
              <a:rPr sz="870" b="1" i="0" dirty="0">
                <a:solidFill>
                  <a:schemeClr val="bg1"/>
                </a:solidFill>
                <a:latin typeface="Arial" panose="020B0604020202020204" pitchFamily="34" charset="0"/>
                <a:cs typeface="Arial" panose="020B0604020202020204" pitchFamily="34" charset="0"/>
              </a:rPr>
              <a:t>[Recipient Name / Organization]</a:t>
            </a:r>
          </a:p>
        </p:txBody>
      </p:sp>
      <p:sp>
        <p:nvSpPr>
          <p:cNvPr id="34" name="TextBox 33">
            <a:extLst>
              <a:ext uri="{FF2B5EF4-FFF2-40B4-BE49-F238E27FC236}">
                <a16:creationId xmlns:a16="http://schemas.microsoft.com/office/drawing/2014/main" id="{B829DF0A-F3A1-E131-1058-6660E34EA32A}"/>
              </a:ext>
            </a:extLst>
          </p:cNvPr>
          <p:cNvSpPr txBox="1"/>
          <p:nvPr/>
        </p:nvSpPr>
        <p:spPr>
          <a:xfrm>
            <a:off x="3702219" y="3186455"/>
            <a:ext cx="759693" cy="226216"/>
          </a:xfrm>
          <a:prstGeom prst="rect">
            <a:avLst/>
          </a:prstGeom>
          <a:noFill/>
        </p:spPr>
        <p:txBody>
          <a:bodyPr wrap="square">
            <a:spAutoFit/>
          </a:bodyPr>
          <a:lstStyle/>
          <a:p>
            <a:pPr algn="l"/>
            <a:r>
              <a:rPr sz="870" b="1" i="0" dirty="0">
                <a:solidFill>
                  <a:schemeClr val="bg1"/>
                </a:solidFill>
                <a:latin typeface="Arial" panose="020B0604020202020204" pitchFamily="34" charset="0"/>
                <a:cs typeface="Arial" panose="020B0604020202020204" pitchFamily="34" charset="0"/>
              </a:rPr>
              <a:t>SUBJECT</a:t>
            </a:r>
          </a:p>
        </p:txBody>
      </p:sp>
      <p:sp>
        <p:nvSpPr>
          <p:cNvPr id="35" name="TextBox 34">
            <a:extLst>
              <a:ext uri="{FF2B5EF4-FFF2-40B4-BE49-F238E27FC236}">
                <a16:creationId xmlns:a16="http://schemas.microsoft.com/office/drawing/2014/main" id="{D69A843E-A58E-210D-88FC-E41344A65A00}"/>
              </a:ext>
            </a:extLst>
          </p:cNvPr>
          <p:cNvSpPr txBox="1"/>
          <p:nvPr/>
        </p:nvSpPr>
        <p:spPr>
          <a:xfrm>
            <a:off x="4461913" y="3112012"/>
            <a:ext cx="1874519" cy="360099"/>
          </a:xfrm>
          <a:prstGeom prst="rect">
            <a:avLst/>
          </a:prstGeom>
          <a:noFill/>
        </p:spPr>
        <p:txBody>
          <a:bodyPr wrap="square">
            <a:spAutoFit/>
          </a:bodyPr>
          <a:lstStyle/>
          <a:p>
            <a:r>
              <a:rPr lang="en-CA" sz="870" b="1" dirty="0">
                <a:solidFill>
                  <a:schemeClr val="bg1"/>
                </a:solidFill>
                <a:latin typeface="Arial" panose="020B0604020202020204" pitchFamily="34" charset="0"/>
                <a:cs typeface="Arial" panose="020B0604020202020204" pitchFamily="34" charset="0"/>
              </a:rPr>
              <a:t>Strengthening adult immunization</a:t>
            </a:r>
          </a:p>
        </p:txBody>
      </p:sp>
    </p:spTree>
    <p:extLst>
      <p:ext uri="{BB962C8B-B14F-4D97-AF65-F5344CB8AC3E}">
        <p14:creationId xmlns:p14="http://schemas.microsoft.com/office/powerpoint/2010/main" val="145805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7DE1C-D9A4-EC33-7DD1-6AB8ED6297E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5C22705-BBD9-2923-4F3E-E37B815E2514}"/>
              </a:ext>
            </a:extLst>
          </p:cNvPr>
          <p:cNvSpPr>
            <a:spLocks noGrp="1" noRot="1" noMove="1" noResize="1" noEditPoints="1" noAdjustHandles="1" noChangeArrowheads="1" noChangeShapeType="1"/>
          </p:cNvSpPr>
          <p:nvPr/>
        </p:nvSpPr>
        <p:spPr>
          <a:xfrm>
            <a:off x="0" y="-53340"/>
            <a:ext cx="6858000" cy="9959340"/>
          </a:xfrm>
          <a:prstGeom prst="rect">
            <a:avLst/>
          </a:prstGeom>
          <a:solidFill>
            <a:srgbClr val="F3F7F8"/>
          </a:solidFill>
          <a:ln w="7620">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7ACD6756-4F3F-6838-1A89-5B96C01142DF}"/>
              </a:ext>
            </a:extLst>
          </p:cNvPr>
          <p:cNvSpPr txBox="1"/>
          <p:nvPr/>
        </p:nvSpPr>
        <p:spPr>
          <a:xfrm>
            <a:off x="502920" y="444589"/>
            <a:ext cx="4831080" cy="523220"/>
          </a:xfrm>
          <a:prstGeom prst="rect">
            <a:avLst/>
          </a:prstGeom>
          <a:noFill/>
          <a:ln>
            <a:noFill/>
          </a:ln>
        </p:spPr>
        <p:txBody>
          <a:bodyPr wrap="square" anchor="t">
            <a:spAutoFit/>
          </a:bodyPr>
          <a:lstStyle/>
          <a:p>
            <a:pPr algn="l"/>
            <a:r>
              <a:rPr lang="en-CA" sz="2800" b="1" dirty="0">
                <a:solidFill>
                  <a:srgbClr val="145B7D"/>
                </a:solidFill>
                <a:latin typeface="Arial" panose="020B0604020202020204" pitchFamily="34" charset="0"/>
                <a:cs typeface="Arial" panose="020B0604020202020204" pitchFamily="34" charset="0"/>
              </a:rPr>
              <a:t>Public statement template</a:t>
            </a:r>
            <a:endParaRPr sz="2800" b="1" i="0" dirty="0">
              <a:solidFill>
                <a:srgbClr val="145B7D"/>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15C96B72-6DF0-0090-284F-3B30EEC3D6CC}"/>
              </a:ext>
            </a:extLst>
          </p:cNvPr>
          <p:cNvSpPr txBox="1"/>
          <p:nvPr/>
        </p:nvSpPr>
        <p:spPr>
          <a:xfrm>
            <a:off x="516517" y="967205"/>
            <a:ext cx="5776149" cy="600164"/>
          </a:xfrm>
          <a:prstGeom prst="rect">
            <a:avLst/>
          </a:prstGeom>
          <a:noFill/>
          <a:ln>
            <a:noFill/>
          </a:ln>
        </p:spPr>
        <p:txBody>
          <a:bodyPr wrap="square">
            <a:spAutoFit/>
          </a:bodyPr>
          <a:lstStyle/>
          <a:p>
            <a:r>
              <a:rPr lang="en-CA" sz="1100" dirty="0">
                <a:solidFill>
                  <a:srgbClr val="607985"/>
                </a:solidFill>
              </a:rPr>
              <a:t>This template supports organizations in issuing a stand-alone public statement on adult immunization, for use on your website, in a press release, or shared with members and the public.</a:t>
            </a:r>
          </a:p>
        </p:txBody>
      </p:sp>
      <p:sp>
        <p:nvSpPr>
          <p:cNvPr id="6" name="TextBox 5">
            <a:extLst>
              <a:ext uri="{FF2B5EF4-FFF2-40B4-BE49-F238E27FC236}">
                <a16:creationId xmlns:a16="http://schemas.microsoft.com/office/drawing/2014/main" id="{C11A00BC-4448-5CAE-C382-9253DAF6D044}"/>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STRENGTHENING ADVOCACY FOR ADULT VACCINATION</a:t>
            </a:r>
          </a:p>
        </p:txBody>
      </p:sp>
      <p:sp>
        <p:nvSpPr>
          <p:cNvPr id="22" name="TextBox 21">
            <a:extLst>
              <a:ext uri="{FF2B5EF4-FFF2-40B4-BE49-F238E27FC236}">
                <a16:creationId xmlns:a16="http://schemas.microsoft.com/office/drawing/2014/main" id="{42D535D2-9BD2-B1AC-560F-DAD309F52D6C}"/>
              </a:ext>
            </a:extLst>
          </p:cNvPr>
          <p:cNvSpPr txBox="1"/>
          <p:nvPr/>
        </p:nvSpPr>
        <p:spPr>
          <a:xfrm>
            <a:off x="6129020" y="9592056"/>
            <a:ext cx="320040" cy="228600"/>
          </a:xfrm>
          <a:prstGeom prst="rect">
            <a:avLst/>
          </a:prstGeom>
          <a:noFill/>
          <a:ln>
            <a:noFill/>
          </a:ln>
        </p:spPr>
        <p:txBody>
          <a:bodyPr wrap="square" anchor="t">
            <a:spAutoFit/>
          </a:bodyPr>
          <a:lstStyle/>
          <a:p>
            <a:pPr algn="r"/>
            <a:r>
              <a:rPr lang="en-CA" sz="850" b="1" i="0" dirty="0">
                <a:solidFill>
                  <a:srgbClr val="145B7D"/>
                </a:solidFill>
                <a:latin typeface="Arial" panose="020B0604020202020204" pitchFamily="34" charset="0"/>
                <a:cs typeface="Arial" panose="020B0604020202020204" pitchFamily="34" charset="0"/>
              </a:rPr>
              <a:t>20</a:t>
            </a:r>
            <a:endParaRPr sz="850" b="1" i="0" dirty="0">
              <a:solidFill>
                <a:srgbClr val="145B7D"/>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8A663F4B-BBD1-5B28-EAD7-B7C28E1DCD75}"/>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E5AC66A5-BF44-1B5B-8589-0CB07E6E6C6F}"/>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
        <p:nvSpPr>
          <p:cNvPr id="25" name="Rounded Rectangle 24">
            <a:extLst>
              <a:ext uri="{FF2B5EF4-FFF2-40B4-BE49-F238E27FC236}">
                <a16:creationId xmlns:a16="http://schemas.microsoft.com/office/drawing/2014/main" id="{E7EB39D7-1396-E650-F839-614D56783D5C}"/>
              </a:ext>
            </a:extLst>
          </p:cNvPr>
          <p:cNvSpPr/>
          <p:nvPr/>
        </p:nvSpPr>
        <p:spPr>
          <a:xfrm>
            <a:off x="502920" y="1676291"/>
            <a:ext cx="5707088" cy="833850"/>
          </a:xfrm>
          <a:prstGeom prst="roundRect">
            <a:avLst/>
          </a:prstGeom>
          <a:solidFill>
            <a:srgbClr val="135B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6" name="Rounded Rectangle 25">
            <a:extLst>
              <a:ext uri="{FF2B5EF4-FFF2-40B4-BE49-F238E27FC236}">
                <a16:creationId xmlns:a16="http://schemas.microsoft.com/office/drawing/2014/main" id="{F9666B1F-05CD-C74D-8079-3B27F80BF224}"/>
              </a:ext>
            </a:extLst>
          </p:cNvPr>
          <p:cNvSpPr/>
          <p:nvPr/>
        </p:nvSpPr>
        <p:spPr>
          <a:xfrm>
            <a:off x="685219" y="1844504"/>
            <a:ext cx="1421373" cy="515263"/>
          </a:xfrm>
          <a:prstGeom prst="roundRect">
            <a:avLst/>
          </a:prstGeom>
          <a:solidFill>
            <a:srgbClr val="E45458"/>
          </a:solidFill>
          <a:ln>
            <a:solidFill>
              <a:srgbClr val="E454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94294DE2-186C-1344-B106-AAA6AECEDF28}"/>
              </a:ext>
            </a:extLst>
          </p:cNvPr>
          <p:cNvSpPr txBox="1"/>
          <p:nvPr/>
        </p:nvSpPr>
        <p:spPr>
          <a:xfrm>
            <a:off x="738056" y="1922909"/>
            <a:ext cx="1421373" cy="369332"/>
          </a:xfrm>
          <a:prstGeom prst="rect">
            <a:avLst/>
          </a:prstGeom>
          <a:noFill/>
        </p:spPr>
        <p:txBody>
          <a:bodyPr wrap="square">
            <a:spAutoFit/>
          </a:bodyPr>
          <a:lstStyle/>
          <a:p>
            <a:r>
              <a:rPr lang="en-CA" sz="900" b="1" i="0" dirty="0">
                <a:solidFill>
                  <a:srgbClr val="FFFFFF"/>
                </a:solidFill>
                <a:latin typeface="Arial" panose="020B0604020202020204" pitchFamily="34" charset="0"/>
                <a:cs typeface="Arial" panose="020B0604020202020204" pitchFamily="34" charset="0"/>
              </a:rPr>
              <a:t>BEFORE YOU SEND OR PUBLISH</a:t>
            </a:r>
            <a:endParaRPr sz="900" b="1" i="0" dirty="0">
              <a:solidFill>
                <a:srgbClr val="FFFFFF"/>
              </a:solidFill>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388AAF48-1154-875C-4517-50C671AA99A5}"/>
              </a:ext>
            </a:extLst>
          </p:cNvPr>
          <p:cNvSpPr txBox="1"/>
          <p:nvPr/>
        </p:nvSpPr>
        <p:spPr>
          <a:xfrm>
            <a:off x="2159429" y="1865368"/>
            <a:ext cx="3937365" cy="430887"/>
          </a:xfrm>
          <a:prstGeom prst="rect">
            <a:avLst/>
          </a:prstGeom>
          <a:noFill/>
        </p:spPr>
        <p:txBody>
          <a:bodyPr wrap="square">
            <a:spAutoFit/>
          </a:bodyPr>
          <a:lstStyle/>
          <a:p>
            <a:pPr fontAlgn="base"/>
            <a:r>
              <a:rPr lang="en-CA" sz="1100" b="1" dirty="0">
                <a:solidFill>
                  <a:schemeClr val="bg1"/>
                </a:solidFill>
                <a:latin typeface="Arial" panose="020B0604020202020204" pitchFamily="34" charset="0"/>
                <a:cs typeface="Arial" panose="020B0604020202020204" pitchFamily="34" charset="0"/>
              </a:rPr>
              <a:t>Adapt the content </a:t>
            </a:r>
            <a:r>
              <a:rPr lang="en-CA" sz="1100" dirty="0">
                <a:solidFill>
                  <a:schemeClr val="bg1"/>
                </a:solidFill>
                <a:latin typeface="Arial" panose="020B0604020202020204" pitchFamily="34" charset="0"/>
                <a:cs typeface="Arial" panose="020B0604020202020204" pitchFamily="34" charset="0"/>
              </a:rPr>
              <a:t>to reflect your organization's voice and priorities. </a:t>
            </a:r>
            <a:endParaRPr lang="en-US" sz="1100" dirty="0">
              <a:solidFill>
                <a:schemeClr val="bg1"/>
              </a:solidFill>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29A7F2F7-4656-B68E-83B9-4002556436FF}"/>
              </a:ext>
            </a:extLst>
          </p:cNvPr>
          <p:cNvSpPr/>
          <p:nvPr/>
        </p:nvSpPr>
        <p:spPr>
          <a:xfrm>
            <a:off x="516517" y="3009342"/>
            <a:ext cx="5925312" cy="59142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55A83DDD-A048-379A-2254-CFBE32A619C0}"/>
              </a:ext>
            </a:extLst>
          </p:cNvPr>
          <p:cNvSpPr txBox="1"/>
          <p:nvPr/>
        </p:nvSpPr>
        <p:spPr>
          <a:xfrm>
            <a:off x="586113" y="3278047"/>
            <a:ext cx="5786120" cy="5678478"/>
          </a:xfrm>
          <a:prstGeom prst="rect">
            <a:avLst/>
          </a:prstGeom>
          <a:noFill/>
        </p:spPr>
        <p:txBody>
          <a:bodyPr wrap="square">
            <a:spAutoFit/>
          </a:bodyPr>
          <a:lstStyle/>
          <a:p>
            <a:pPr fontAlgn="base"/>
            <a:r>
              <a:rPr lang="en-CA" sz="1100" b="1" dirty="0">
                <a:solidFill>
                  <a:srgbClr val="135B7D"/>
                </a:solidFill>
                <a:latin typeface="Arial" panose="020B0604020202020204" pitchFamily="34" charset="0"/>
                <a:cs typeface="Arial" panose="020B0604020202020204" pitchFamily="34" charset="0"/>
              </a:rPr>
              <a:t>[Insert your Organization] </a:t>
            </a:r>
            <a:r>
              <a:rPr lang="en-CA" sz="1100" b="1" dirty="0">
                <a:latin typeface="Arial" panose="020B0604020202020204" pitchFamily="34" charset="0"/>
                <a:cs typeface="Arial" panose="020B0604020202020204" pitchFamily="34" charset="0"/>
              </a:rPr>
              <a:t>Statement on Strengthening Adult Immunization Across Canada</a:t>
            </a:r>
            <a:r>
              <a:rPr lang="en-US"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a:t>
            </a:r>
          </a:p>
          <a:p>
            <a:pPr fontAlgn="base"/>
            <a:r>
              <a:rPr lang="en-CA" sz="1100" i="1" dirty="0">
                <a:solidFill>
                  <a:srgbClr val="135B7D"/>
                </a:solidFill>
                <a:latin typeface="Arial" panose="020B0604020202020204" pitchFamily="34" charset="0"/>
                <a:cs typeface="Arial" panose="020B0604020202020204" pitchFamily="34" charset="0"/>
              </a:rPr>
              <a:t>[City, Province] - [Date] </a:t>
            </a:r>
            <a:r>
              <a:rPr lang="en-CA" sz="1100" dirty="0">
                <a:solidFill>
                  <a:srgbClr val="135B7D"/>
                </a:solidFill>
                <a:latin typeface="Arial" panose="020B0604020202020204" pitchFamily="34" charset="0"/>
                <a:cs typeface="Arial" panose="020B0604020202020204" pitchFamily="34" charset="0"/>
              </a:rPr>
              <a:t>- </a:t>
            </a:r>
            <a:r>
              <a:rPr lang="en-CA" sz="1100" dirty="0">
                <a:latin typeface="Arial" panose="020B0604020202020204" pitchFamily="34" charset="0"/>
                <a:cs typeface="Arial" panose="020B0604020202020204" pitchFamily="34" charset="0"/>
              </a:rPr>
              <a:t>Where someone lives should not determine their access to recommended adult vaccines. </a:t>
            </a:r>
            <a:r>
              <a:rPr lang="en-CA" sz="1100" dirty="0">
                <a:solidFill>
                  <a:srgbClr val="135B7D"/>
                </a:solidFill>
                <a:latin typeface="Arial" panose="020B0604020202020204" pitchFamily="34" charset="0"/>
                <a:cs typeface="Arial" panose="020B0604020202020204" pitchFamily="34" charset="0"/>
              </a:rPr>
              <a:t>[Insert your Organization] </a:t>
            </a:r>
            <a:r>
              <a:rPr lang="en-CA" sz="1100" dirty="0">
                <a:latin typeface="Arial" panose="020B0604020202020204" pitchFamily="34" charset="0"/>
                <a:cs typeface="Arial" panose="020B0604020202020204" pitchFamily="34" charset="0"/>
              </a:rPr>
              <a:t>is joining voices across civil society in highlighting the importance of strengthening adult immunization as part of prevention and healthy ageing across Canada.</a:t>
            </a:r>
            <a:r>
              <a:rPr lang="en-US"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Vaccine-preventable diseases can have significant impacts on older adults and people living with chronic conditions, affecting health, functional ability, independence, and quality of life. Strengthening adult immunization can also support caregivers, communities, and health and care systems.</a:t>
            </a:r>
            <a:r>
              <a:rPr lang="en-US"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Yet access to recommended adult vaccines continues to vary across provinces and territories. Addressing differences in funding, eligibility, and access is an important step toward ensuring adults across Canada can benefit from recommended vaccines throughout the life course.</a:t>
            </a:r>
            <a:r>
              <a:rPr lang="en-US"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a:t>
            </a:r>
          </a:p>
          <a:p>
            <a:pPr fontAlgn="base"/>
            <a:r>
              <a:rPr lang="en-CA" sz="1100" i="1" dirty="0">
                <a:solidFill>
                  <a:srgbClr val="135B7D"/>
                </a:solidFill>
                <a:latin typeface="Arial" panose="020B0604020202020204" pitchFamily="34" charset="0"/>
                <a:cs typeface="Arial" panose="020B0604020202020204" pitchFamily="34" charset="0"/>
              </a:rPr>
              <a:t>“[Insert organization-specific quote connecting adult immunization to your organization’s priorities and the communities you represent.]” </a:t>
            </a:r>
            <a:r>
              <a:rPr lang="en-CA" sz="1100" b="1" i="1" dirty="0">
                <a:solidFill>
                  <a:srgbClr val="135B7D"/>
                </a:solidFill>
                <a:latin typeface="Arial" panose="020B0604020202020204" pitchFamily="34" charset="0"/>
                <a:cs typeface="Arial" panose="020B0604020202020204" pitchFamily="34" charset="0"/>
              </a:rPr>
              <a:t>- [Name, Title, Organization]</a:t>
            </a:r>
            <a:r>
              <a:rPr lang="en-US" sz="1100" b="1" i="1" dirty="0">
                <a:solidFill>
                  <a:srgbClr val="135B7D"/>
                </a:solidFill>
                <a:latin typeface="Arial" panose="020B0604020202020204" pitchFamily="34" charset="0"/>
                <a:cs typeface="Arial" panose="020B0604020202020204" pitchFamily="34" charset="0"/>
              </a:rPr>
              <a:t>​</a:t>
            </a:r>
            <a:endParaRPr lang="en-CA" sz="1100" dirty="0">
              <a:solidFill>
                <a:srgbClr val="135B7D"/>
              </a:solidFill>
              <a:latin typeface="Arial" panose="020B0604020202020204" pitchFamily="34" charset="0"/>
              <a:cs typeface="Arial" panose="020B0604020202020204" pitchFamily="34" charset="0"/>
            </a:endParaRPr>
          </a:p>
          <a:p>
            <a:pPr fontAlgn="base"/>
            <a:r>
              <a:rPr lang="en-CA" sz="1100" dirty="0">
                <a:latin typeface="Arial" panose="020B0604020202020204" pitchFamily="34" charset="0"/>
                <a:cs typeface="Arial" panose="020B0604020202020204" pitchFamily="34" charset="0"/>
              </a:rPr>
              <a:t>​</a:t>
            </a:r>
          </a:p>
          <a:p>
            <a:pPr fontAlgn="base"/>
            <a:r>
              <a:rPr lang="en-CA" sz="1100" dirty="0">
                <a:solidFill>
                  <a:srgbClr val="135B7D"/>
                </a:solidFill>
                <a:latin typeface="Arial" panose="020B0604020202020204" pitchFamily="34" charset="0"/>
                <a:cs typeface="Arial" panose="020B0604020202020204" pitchFamily="34" charset="0"/>
              </a:rPr>
              <a:t>[Insert your Organization] </a:t>
            </a:r>
            <a:r>
              <a:rPr lang="en-CA" sz="1100" dirty="0">
                <a:latin typeface="Arial" panose="020B0604020202020204" pitchFamily="34" charset="0"/>
                <a:cs typeface="Arial" panose="020B0604020202020204" pitchFamily="34" charset="0"/>
              </a:rPr>
              <a:t>encourages continued action to advance sustainable investment, equitable access to recommended vaccines, clearer life-course vaccination pathways, and greater consistency across jurisdictions. Civil society and community perspectives should be part of these discussions to help ensure adult immunization policies and programs reflect the needs of the people and communities they aim to serve.</a:t>
            </a:r>
            <a:r>
              <a:rPr lang="en-US" sz="1100" dirty="0">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a:t>
            </a:r>
          </a:p>
          <a:p>
            <a:pPr fontAlgn="base"/>
            <a:r>
              <a:rPr lang="en-CA" sz="1100" dirty="0">
                <a:solidFill>
                  <a:srgbClr val="135B7D"/>
                </a:solidFill>
                <a:latin typeface="Arial" panose="020B0604020202020204" pitchFamily="34" charset="0"/>
                <a:cs typeface="Arial" panose="020B0604020202020204" pitchFamily="34" charset="0"/>
              </a:rPr>
              <a:t>[</a:t>
            </a:r>
            <a:r>
              <a:rPr lang="en-CA" sz="1100" b="1" dirty="0">
                <a:solidFill>
                  <a:srgbClr val="135B7D"/>
                </a:solidFill>
                <a:latin typeface="Arial" panose="020B0604020202020204" pitchFamily="34" charset="0"/>
                <a:cs typeface="Arial" panose="020B0604020202020204" pitchFamily="34" charset="0"/>
              </a:rPr>
              <a:t>Adaptation tip: </a:t>
            </a:r>
            <a:r>
              <a:rPr lang="en-CA" sz="1100" dirty="0">
                <a:solidFill>
                  <a:srgbClr val="135B7D"/>
                </a:solidFill>
                <a:latin typeface="Arial" panose="020B0604020202020204" pitchFamily="34" charset="0"/>
                <a:cs typeface="Arial" panose="020B0604020202020204" pitchFamily="34" charset="0"/>
              </a:rPr>
              <a:t>Consider including a local example, lived experience, relevant policy development, or specific call to action.]</a:t>
            </a:r>
            <a:r>
              <a:rPr lang="en-US" sz="1100" dirty="0">
                <a:solidFill>
                  <a:srgbClr val="135B7D"/>
                </a:solidFill>
                <a:latin typeface="Arial" panose="020B0604020202020204" pitchFamily="34" charset="0"/>
                <a:cs typeface="Arial" panose="020B0604020202020204" pitchFamily="34" charset="0"/>
              </a:rPr>
              <a:t>​</a:t>
            </a:r>
          </a:p>
          <a:p>
            <a:pPr fontAlgn="base"/>
            <a:r>
              <a:rPr lang="en-CA" sz="1100" dirty="0">
                <a:latin typeface="Arial" panose="020B0604020202020204" pitchFamily="34" charset="0"/>
                <a:cs typeface="Arial" panose="020B0604020202020204" pitchFamily="34" charset="0"/>
              </a:rPr>
              <a:t>​</a:t>
            </a:r>
          </a:p>
          <a:p>
            <a:pPr fontAlgn="base"/>
            <a:r>
              <a:rPr lang="en-CA" sz="1100" b="1" dirty="0">
                <a:latin typeface="Arial" panose="020B0604020202020204" pitchFamily="34" charset="0"/>
                <a:cs typeface="Arial" panose="020B0604020202020204" pitchFamily="34" charset="0"/>
              </a:rPr>
              <a:t>Media contact</a:t>
            </a:r>
            <a:r>
              <a:rPr lang="en-CA" sz="1100" dirty="0">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a:t>
            </a:r>
          </a:p>
          <a:p>
            <a:pPr fontAlgn="base"/>
            <a:r>
              <a:rPr lang="en-CA" sz="1100" dirty="0">
                <a:solidFill>
                  <a:srgbClr val="135B7D"/>
                </a:solidFill>
                <a:latin typeface="Arial" panose="020B0604020202020204" pitchFamily="34" charset="0"/>
                <a:cs typeface="Arial" panose="020B0604020202020204" pitchFamily="34" charset="0"/>
              </a:rPr>
              <a:t>[Name, Title, Organization, Email]</a:t>
            </a:r>
            <a:r>
              <a:rPr lang="en-US" sz="1100" dirty="0">
                <a:solidFill>
                  <a:srgbClr val="135B7D"/>
                </a:solidFill>
                <a:latin typeface="Arial" panose="020B0604020202020204" pitchFamily="34" charset="0"/>
                <a:cs typeface="Arial" panose="020B0604020202020204" pitchFamily="34" charset="0"/>
              </a:rPr>
              <a:t>​</a:t>
            </a:r>
          </a:p>
        </p:txBody>
      </p:sp>
      <p:sp>
        <p:nvSpPr>
          <p:cNvPr id="31" name="Rounded Rectangle 30">
            <a:extLst>
              <a:ext uri="{FF2B5EF4-FFF2-40B4-BE49-F238E27FC236}">
                <a16:creationId xmlns:a16="http://schemas.microsoft.com/office/drawing/2014/main" id="{928BA6C8-7288-8D3E-D89F-E4EB60E93022}"/>
              </a:ext>
            </a:extLst>
          </p:cNvPr>
          <p:cNvSpPr/>
          <p:nvPr/>
        </p:nvSpPr>
        <p:spPr>
          <a:xfrm>
            <a:off x="329065" y="2684840"/>
            <a:ext cx="6227064" cy="548640"/>
          </a:xfrm>
          <a:prstGeom prst="roundRect">
            <a:avLst/>
          </a:prstGeom>
          <a:solidFill>
            <a:srgbClr val="2C8DA5"/>
          </a:solidFill>
          <a:ln>
            <a:solidFill>
              <a:srgbClr val="E7F1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9007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C4267-C471-3FCB-5E73-6C22778FEA4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25ACBD5-DDB6-F4FA-B3FE-E9FB735E2915}"/>
              </a:ext>
            </a:extLst>
          </p:cNvPr>
          <p:cNvSpPr>
            <a:spLocks noGrp="1" noRot="1" noMove="1" noResize="1" noEditPoints="1" noAdjustHandles="1" noChangeArrowheads="1" noChangeShapeType="1"/>
          </p:cNvSpPr>
          <p:nvPr/>
        </p:nvSpPr>
        <p:spPr>
          <a:xfrm>
            <a:off x="0" y="-53340"/>
            <a:ext cx="6858000" cy="9959340"/>
          </a:xfrm>
          <a:prstGeom prst="rect">
            <a:avLst/>
          </a:prstGeom>
          <a:solidFill>
            <a:srgbClr val="F3F7F8"/>
          </a:solidFill>
          <a:ln w="7620">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5C5FB8F4-C59D-1F1E-9801-AB8EF3247E78}"/>
              </a:ext>
            </a:extLst>
          </p:cNvPr>
          <p:cNvSpPr txBox="1"/>
          <p:nvPr/>
        </p:nvSpPr>
        <p:spPr>
          <a:xfrm>
            <a:off x="502920" y="444589"/>
            <a:ext cx="4831080" cy="523220"/>
          </a:xfrm>
          <a:prstGeom prst="rect">
            <a:avLst/>
          </a:prstGeom>
          <a:noFill/>
          <a:ln>
            <a:noFill/>
          </a:ln>
        </p:spPr>
        <p:txBody>
          <a:bodyPr wrap="square" anchor="t">
            <a:spAutoFit/>
          </a:bodyPr>
          <a:lstStyle/>
          <a:p>
            <a:pPr algn="l"/>
            <a:r>
              <a:rPr lang="en-CA" sz="2800" b="1" dirty="0">
                <a:solidFill>
                  <a:srgbClr val="145B7D"/>
                </a:solidFill>
                <a:latin typeface="Arial" panose="020B0604020202020204" pitchFamily="34" charset="0"/>
                <a:cs typeface="Arial" panose="020B0604020202020204" pitchFamily="34" charset="0"/>
              </a:rPr>
              <a:t>Advocacy tips</a:t>
            </a:r>
            <a:endParaRPr sz="2800" b="1" i="0" dirty="0">
              <a:solidFill>
                <a:srgbClr val="145B7D"/>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0E9E059E-73E2-E723-D37A-AE1BC50EDC7F}"/>
              </a:ext>
            </a:extLst>
          </p:cNvPr>
          <p:cNvSpPr txBox="1"/>
          <p:nvPr/>
        </p:nvSpPr>
        <p:spPr>
          <a:xfrm>
            <a:off x="516517" y="1037619"/>
            <a:ext cx="5776149" cy="264688"/>
          </a:xfrm>
          <a:prstGeom prst="rect">
            <a:avLst/>
          </a:prstGeom>
          <a:noFill/>
          <a:ln>
            <a:noFill/>
          </a:ln>
        </p:spPr>
        <p:txBody>
          <a:bodyPr wrap="square">
            <a:spAutoFit/>
          </a:bodyPr>
          <a:lstStyle/>
          <a:p>
            <a:r>
              <a:rPr lang="en-CA" sz="1100" dirty="0">
                <a:solidFill>
                  <a:srgbClr val="607985"/>
                </a:solidFill>
                <a:latin typeface="Arial" panose="020B0604020202020204" pitchFamily="34" charset="0"/>
                <a:cs typeface="Arial" panose="020B0604020202020204" pitchFamily="34" charset="0"/>
              </a:rPr>
              <a:t>Practical guidance for planning focused, evidence-informed advocacy.</a:t>
            </a:r>
          </a:p>
        </p:txBody>
      </p:sp>
      <p:sp>
        <p:nvSpPr>
          <p:cNvPr id="5" name="Rounded Rectangle 4">
            <a:extLst>
              <a:ext uri="{FF2B5EF4-FFF2-40B4-BE49-F238E27FC236}">
                <a16:creationId xmlns:a16="http://schemas.microsoft.com/office/drawing/2014/main" id="{B2764355-3B9F-1ABB-FB99-A0BFADC0427E}"/>
              </a:ext>
            </a:extLst>
          </p:cNvPr>
          <p:cNvSpPr/>
          <p:nvPr/>
        </p:nvSpPr>
        <p:spPr>
          <a:xfrm>
            <a:off x="202061" y="1465737"/>
            <a:ext cx="2084831" cy="4755953"/>
          </a:xfrm>
          <a:prstGeom prst="roundRect">
            <a:avLst/>
          </a:prstGeom>
          <a:solidFill>
            <a:srgbClr val="FFFFFF"/>
          </a:solidFill>
          <a:ln w="8890">
            <a:solidFill>
              <a:srgbClr val="D6E2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a:extLst>
              <a:ext uri="{FF2B5EF4-FFF2-40B4-BE49-F238E27FC236}">
                <a16:creationId xmlns:a16="http://schemas.microsoft.com/office/drawing/2014/main" id="{F30E3A36-DCCF-DB87-A735-FAFB66121851}"/>
              </a:ext>
            </a:extLst>
          </p:cNvPr>
          <p:cNvSpPr/>
          <p:nvPr/>
        </p:nvSpPr>
        <p:spPr>
          <a:xfrm>
            <a:off x="403229" y="1685194"/>
            <a:ext cx="475488" cy="475488"/>
          </a:xfrm>
          <a:prstGeom prst="ellipse">
            <a:avLst/>
          </a:prstGeom>
          <a:solidFill>
            <a:srgbClr val="159B98"/>
          </a:solidFill>
          <a:ln>
            <a:solidFill>
              <a:srgbClr val="159B9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75610A10-608C-7785-A21A-F85CFDC35190}"/>
              </a:ext>
            </a:extLst>
          </p:cNvPr>
          <p:cNvSpPr txBox="1"/>
          <p:nvPr/>
        </p:nvSpPr>
        <p:spPr>
          <a:xfrm>
            <a:off x="403229" y="1826734"/>
            <a:ext cx="475488" cy="118872"/>
          </a:xfrm>
          <a:prstGeom prst="rect">
            <a:avLst/>
          </a:prstGeom>
          <a:noFill/>
        </p:spPr>
        <p:txBody>
          <a:bodyPr wrap="square">
            <a:spAutoFit/>
          </a:bodyPr>
          <a:lstStyle/>
          <a:p>
            <a:pPr algn="ctr"/>
            <a:r>
              <a:rPr sz="750" b="1">
                <a:solidFill>
                  <a:srgbClr val="FFFFFF"/>
                </a:solidFill>
                <a:latin typeface="Aptos"/>
              </a:rPr>
              <a:t>01</a:t>
            </a:r>
          </a:p>
        </p:txBody>
      </p:sp>
      <p:sp>
        <p:nvSpPr>
          <p:cNvPr id="8" name="TextBox 7">
            <a:extLst>
              <a:ext uri="{FF2B5EF4-FFF2-40B4-BE49-F238E27FC236}">
                <a16:creationId xmlns:a16="http://schemas.microsoft.com/office/drawing/2014/main" id="{98E75CF6-9AF9-5710-E771-AC72E3913156}"/>
              </a:ext>
            </a:extLst>
          </p:cNvPr>
          <p:cNvSpPr txBox="1"/>
          <p:nvPr/>
        </p:nvSpPr>
        <p:spPr>
          <a:xfrm>
            <a:off x="403229" y="2334418"/>
            <a:ext cx="1554480" cy="261610"/>
          </a:xfrm>
          <a:prstGeom prst="rect">
            <a:avLst/>
          </a:prstGeom>
          <a:noFill/>
        </p:spPr>
        <p:txBody>
          <a:bodyPr wrap="square">
            <a:spAutoFit/>
          </a:bodyPr>
          <a:lstStyle/>
          <a:p>
            <a:pPr algn="l"/>
            <a:r>
              <a:rPr sz="1100" b="1">
                <a:solidFill>
                  <a:srgbClr val="159B98"/>
                </a:solidFill>
                <a:latin typeface="Arial" panose="020B0604020202020204" pitchFamily="34" charset="0"/>
                <a:cs typeface="Arial" panose="020B0604020202020204" pitchFamily="34" charset="0"/>
              </a:rPr>
              <a:t>IDENTIFY</a:t>
            </a:r>
          </a:p>
        </p:txBody>
      </p:sp>
      <p:sp>
        <p:nvSpPr>
          <p:cNvPr id="9" name="TextBox 8">
            <a:extLst>
              <a:ext uri="{FF2B5EF4-FFF2-40B4-BE49-F238E27FC236}">
                <a16:creationId xmlns:a16="http://schemas.microsoft.com/office/drawing/2014/main" id="{E1D12D29-EBFE-570A-4AFE-CE15B80A3AE5}"/>
              </a:ext>
            </a:extLst>
          </p:cNvPr>
          <p:cNvSpPr txBox="1"/>
          <p:nvPr/>
        </p:nvSpPr>
        <p:spPr>
          <a:xfrm>
            <a:off x="403229" y="2520112"/>
            <a:ext cx="1763011" cy="430887"/>
          </a:xfrm>
          <a:prstGeom prst="rect">
            <a:avLst/>
          </a:prstGeom>
          <a:noFill/>
        </p:spPr>
        <p:txBody>
          <a:bodyPr wrap="square">
            <a:spAutoFit/>
          </a:bodyPr>
          <a:lstStyle/>
          <a:p>
            <a:pPr algn="l"/>
            <a:r>
              <a:rPr sz="1100" b="1" dirty="0">
                <a:latin typeface="Arial" panose="020B0604020202020204" pitchFamily="34" charset="0"/>
                <a:cs typeface="Arial" panose="020B0604020202020204" pitchFamily="34" charset="0"/>
              </a:rPr>
              <a:t>the right decision-makers</a:t>
            </a:r>
          </a:p>
        </p:txBody>
      </p:sp>
      <p:sp>
        <p:nvSpPr>
          <p:cNvPr id="10" name="Rectangle 9">
            <a:extLst>
              <a:ext uri="{FF2B5EF4-FFF2-40B4-BE49-F238E27FC236}">
                <a16:creationId xmlns:a16="http://schemas.microsoft.com/office/drawing/2014/main" id="{E54CA602-6DB0-DF6B-901F-875EC0422AE7}"/>
              </a:ext>
            </a:extLst>
          </p:cNvPr>
          <p:cNvSpPr/>
          <p:nvPr/>
        </p:nvSpPr>
        <p:spPr>
          <a:xfrm>
            <a:off x="526173" y="2980646"/>
            <a:ext cx="502920" cy="36576"/>
          </a:xfrm>
          <a:prstGeom prst="rect">
            <a:avLst/>
          </a:prstGeom>
          <a:solidFill>
            <a:srgbClr val="159B98"/>
          </a:solidFill>
          <a:ln w="6350">
            <a:solidFill>
              <a:srgbClr val="159B9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E74D96C3-0FA2-3C7D-D084-268179A548EC}"/>
              </a:ext>
            </a:extLst>
          </p:cNvPr>
          <p:cNvSpPr txBox="1"/>
          <p:nvPr/>
        </p:nvSpPr>
        <p:spPr>
          <a:xfrm>
            <a:off x="282804" y="3141226"/>
            <a:ext cx="1838606" cy="2631490"/>
          </a:xfrm>
          <a:prstGeom prst="rect">
            <a:avLst/>
          </a:prstGeom>
          <a:noFill/>
        </p:spPr>
        <p:txBody>
          <a:bodyPr wrap="square">
            <a:spAutoFit/>
          </a:bodyPr>
          <a:lstStyle/>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Engage federal, provincial, and territorial health and related ministries, elected officials, National and Provincial Immunization Advisory Committees, public health agencies, and other relevant decision-makers. </a:t>
            </a:r>
          </a:p>
          <a:p>
            <a:pPr marL="171450" indent="-171450">
              <a:buFont typeface="Arial" panose="020B0604020202020204" pitchFamily="34" charset="0"/>
              <a:buChar char="•"/>
            </a:pPr>
            <a:endParaRPr lang="en-US"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Tailor your message to the audience and their role in policy and decision-making.​</a:t>
            </a:r>
            <a:r>
              <a:rPr lang="en-CA" sz="1100" dirty="0">
                <a:latin typeface="Arial" panose="020B0604020202020204" pitchFamily="34" charset="0"/>
                <a:cs typeface="Arial" panose="020B0604020202020204" pitchFamily="34" charset="0"/>
              </a:rPr>
              <a:t>​</a:t>
            </a:r>
            <a:endParaRPr sz="1100" b="0" dirty="0">
              <a:solidFill>
                <a:srgbClr val="24404F"/>
              </a:solidFill>
              <a:latin typeface="Arial" panose="020B0604020202020204" pitchFamily="34" charset="0"/>
              <a:cs typeface="Arial" panose="020B0604020202020204" pitchFamily="34" charset="0"/>
            </a:endParaRPr>
          </a:p>
        </p:txBody>
      </p:sp>
      <p:sp>
        <p:nvSpPr>
          <p:cNvPr id="12" name="Rounded Rectangle 11">
            <a:extLst>
              <a:ext uri="{FF2B5EF4-FFF2-40B4-BE49-F238E27FC236}">
                <a16:creationId xmlns:a16="http://schemas.microsoft.com/office/drawing/2014/main" id="{9004A6D7-02BF-DC01-6DFA-A2A6AAD2D09C}"/>
              </a:ext>
            </a:extLst>
          </p:cNvPr>
          <p:cNvSpPr/>
          <p:nvPr/>
        </p:nvSpPr>
        <p:spPr>
          <a:xfrm>
            <a:off x="2403983" y="1465737"/>
            <a:ext cx="2084831" cy="4755953"/>
          </a:xfrm>
          <a:prstGeom prst="roundRect">
            <a:avLst/>
          </a:prstGeom>
          <a:solidFill>
            <a:srgbClr val="FFFFFF"/>
          </a:solidFill>
          <a:ln w="8890">
            <a:solidFill>
              <a:srgbClr val="D6E2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a:extLst>
              <a:ext uri="{FF2B5EF4-FFF2-40B4-BE49-F238E27FC236}">
                <a16:creationId xmlns:a16="http://schemas.microsoft.com/office/drawing/2014/main" id="{5BE520E7-8F68-BD13-729B-42AD1D3E622F}"/>
              </a:ext>
            </a:extLst>
          </p:cNvPr>
          <p:cNvSpPr/>
          <p:nvPr/>
        </p:nvSpPr>
        <p:spPr>
          <a:xfrm>
            <a:off x="2605151" y="1685194"/>
            <a:ext cx="475488" cy="475488"/>
          </a:xfrm>
          <a:prstGeom prst="ellipse">
            <a:avLst/>
          </a:prstGeom>
          <a:solidFill>
            <a:srgbClr val="F05255"/>
          </a:solidFill>
          <a:ln>
            <a:solidFill>
              <a:srgbClr val="F052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2C815AB4-B30D-3675-A81D-DA74F5697C9C}"/>
              </a:ext>
            </a:extLst>
          </p:cNvPr>
          <p:cNvSpPr txBox="1"/>
          <p:nvPr/>
        </p:nvSpPr>
        <p:spPr>
          <a:xfrm>
            <a:off x="2605151" y="1826734"/>
            <a:ext cx="475488" cy="118872"/>
          </a:xfrm>
          <a:prstGeom prst="rect">
            <a:avLst/>
          </a:prstGeom>
          <a:noFill/>
        </p:spPr>
        <p:txBody>
          <a:bodyPr wrap="square">
            <a:spAutoFit/>
          </a:bodyPr>
          <a:lstStyle/>
          <a:p>
            <a:pPr algn="ctr"/>
            <a:r>
              <a:rPr sz="750" b="1">
                <a:solidFill>
                  <a:srgbClr val="FFFFFF"/>
                </a:solidFill>
                <a:latin typeface="Aptos"/>
              </a:rPr>
              <a:t>02</a:t>
            </a:r>
          </a:p>
        </p:txBody>
      </p:sp>
      <p:sp>
        <p:nvSpPr>
          <p:cNvPr id="15" name="TextBox 14">
            <a:extLst>
              <a:ext uri="{FF2B5EF4-FFF2-40B4-BE49-F238E27FC236}">
                <a16:creationId xmlns:a16="http://schemas.microsoft.com/office/drawing/2014/main" id="{940D8E9B-B18B-3F25-5980-2B3CF0C7F251}"/>
              </a:ext>
            </a:extLst>
          </p:cNvPr>
          <p:cNvSpPr txBox="1"/>
          <p:nvPr/>
        </p:nvSpPr>
        <p:spPr>
          <a:xfrm>
            <a:off x="2605151" y="2334418"/>
            <a:ext cx="1554480" cy="261610"/>
          </a:xfrm>
          <a:prstGeom prst="rect">
            <a:avLst/>
          </a:prstGeom>
          <a:noFill/>
        </p:spPr>
        <p:txBody>
          <a:bodyPr wrap="square">
            <a:spAutoFit/>
          </a:bodyPr>
          <a:lstStyle/>
          <a:p>
            <a:pPr algn="l"/>
            <a:r>
              <a:rPr sz="1100" b="1">
                <a:solidFill>
                  <a:srgbClr val="F05255"/>
                </a:solidFill>
                <a:latin typeface="Arial" panose="020B0604020202020204" pitchFamily="34" charset="0"/>
                <a:cs typeface="Arial" panose="020B0604020202020204" pitchFamily="34" charset="0"/>
              </a:rPr>
              <a:t>FRAME</a:t>
            </a:r>
          </a:p>
        </p:txBody>
      </p:sp>
      <p:sp>
        <p:nvSpPr>
          <p:cNvPr id="16" name="TextBox 15">
            <a:extLst>
              <a:ext uri="{FF2B5EF4-FFF2-40B4-BE49-F238E27FC236}">
                <a16:creationId xmlns:a16="http://schemas.microsoft.com/office/drawing/2014/main" id="{D1D220FC-2269-2634-DE3D-C1866F900B22}"/>
              </a:ext>
            </a:extLst>
          </p:cNvPr>
          <p:cNvSpPr txBox="1"/>
          <p:nvPr/>
        </p:nvSpPr>
        <p:spPr>
          <a:xfrm>
            <a:off x="2618867" y="2520112"/>
            <a:ext cx="1645920" cy="261610"/>
          </a:xfrm>
          <a:prstGeom prst="rect">
            <a:avLst/>
          </a:prstGeom>
          <a:noFill/>
        </p:spPr>
        <p:txBody>
          <a:bodyPr wrap="square">
            <a:spAutoFit/>
          </a:bodyPr>
          <a:lstStyle/>
          <a:p>
            <a:pPr algn="l"/>
            <a:r>
              <a:rPr sz="1100" b="1" dirty="0">
                <a:solidFill>
                  <a:srgbClr val="203248"/>
                </a:solidFill>
                <a:latin typeface="Arial" panose="020B0604020202020204" pitchFamily="34" charset="0"/>
                <a:cs typeface="Arial" panose="020B0604020202020204" pitchFamily="34" charset="0"/>
              </a:rPr>
              <a:t>your message</a:t>
            </a:r>
          </a:p>
        </p:txBody>
      </p:sp>
      <p:sp>
        <p:nvSpPr>
          <p:cNvPr id="17" name="Rectangle 16">
            <a:extLst>
              <a:ext uri="{FF2B5EF4-FFF2-40B4-BE49-F238E27FC236}">
                <a16:creationId xmlns:a16="http://schemas.microsoft.com/office/drawing/2014/main" id="{DC7B0CF8-8C7A-E2AF-5FB8-F7616A5E54CC}"/>
              </a:ext>
            </a:extLst>
          </p:cNvPr>
          <p:cNvSpPr/>
          <p:nvPr/>
        </p:nvSpPr>
        <p:spPr>
          <a:xfrm>
            <a:off x="2728095" y="2980646"/>
            <a:ext cx="502920" cy="36576"/>
          </a:xfrm>
          <a:prstGeom prst="rect">
            <a:avLst/>
          </a:prstGeom>
          <a:solidFill>
            <a:srgbClr val="F05255"/>
          </a:solidFill>
          <a:ln w="6350">
            <a:solidFill>
              <a:srgbClr val="F052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7709D7F8-31E6-1638-2C6C-CE6444C0DF6F}"/>
              </a:ext>
            </a:extLst>
          </p:cNvPr>
          <p:cNvSpPr txBox="1"/>
          <p:nvPr/>
        </p:nvSpPr>
        <p:spPr>
          <a:xfrm>
            <a:off x="2536513" y="3141226"/>
            <a:ext cx="1810627" cy="2970044"/>
          </a:xfrm>
          <a:prstGeom prst="rect">
            <a:avLst/>
          </a:prstGeom>
          <a:noFill/>
        </p:spPr>
        <p:txBody>
          <a:bodyPr wrap="square">
            <a:spAutoFit/>
          </a:bodyPr>
          <a:lstStyle/>
          <a:p>
            <a:pPr marL="171450" lvl="0" indent="-171450" fontAlgn="base">
              <a:buFont typeface="Arial" panose="020B0604020202020204" pitchFamily="34" charset="0"/>
              <a:buChar char="•"/>
            </a:pPr>
            <a:r>
              <a:rPr lang="en-US" sz="1100" dirty="0">
                <a:latin typeface="Arial" panose="020B0604020202020204" pitchFamily="34" charset="0"/>
                <a:cs typeface="Arial" panose="020B0604020202020204" pitchFamily="34" charset="0"/>
              </a:rPr>
              <a:t>Connect adult immunization to your organization's mission.</a:t>
            </a:r>
          </a:p>
          <a:p>
            <a:pPr lvl="0" fontAlgn="base"/>
            <a:r>
              <a:rPr lang="en-US" sz="1100" dirty="0">
                <a:latin typeface="Arial" panose="020B0604020202020204" pitchFamily="34" charset="0"/>
                <a:cs typeface="Arial" panose="020B0604020202020204" pitchFamily="34" charset="0"/>
              </a:rPr>
              <a:t> ​</a:t>
            </a:r>
          </a:p>
          <a:p>
            <a:pPr marL="171450" indent="-171450" fontAlgn="base">
              <a:buFont typeface="Arial" panose="020B0604020202020204" pitchFamily="34" charset="0"/>
              <a:buChar char="•"/>
            </a:pPr>
            <a:r>
              <a:rPr lang="en-US" sz="1100" dirty="0">
                <a:latin typeface="Arial" panose="020B0604020202020204" pitchFamily="34" charset="0"/>
                <a:cs typeface="Arial" panose="020B0604020202020204" pitchFamily="34" charset="0"/>
              </a:rPr>
              <a:t>Emphasize the benefits of adult immunization for healthy ageing, chronic disease prevention, caregiving, long-term care, and health system sustainability (see key messages).  </a:t>
            </a:r>
          </a:p>
          <a:p>
            <a:pPr fontAlgn="base"/>
            <a:endParaRPr lang="en-US" sz="1100" dirty="0">
              <a:latin typeface="Arial" panose="020B0604020202020204" pitchFamily="34" charset="0"/>
              <a:cs typeface="Arial" panose="020B0604020202020204" pitchFamily="34" charset="0"/>
            </a:endParaRPr>
          </a:p>
          <a:p>
            <a:pPr marL="171450" indent="-171450" fontAlgn="base">
              <a:buFont typeface="Arial" panose="020B0604020202020204" pitchFamily="34" charset="0"/>
              <a:buChar char="•"/>
            </a:pPr>
            <a:r>
              <a:rPr lang="en-US" sz="1100" dirty="0">
                <a:latin typeface="Arial" panose="020B0604020202020204" pitchFamily="34" charset="0"/>
                <a:cs typeface="Arial" panose="020B0604020202020204" pitchFamily="34" charset="0"/>
              </a:rPr>
              <a:t>Bring evidence and lived experience together. ​</a:t>
            </a:r>
          </a:p>
        </p:txBody>
      </p:sp>
      <p:sp>
        <p:nvSpPr>
          <p:cNvPr id="19" name="Rounded Rectangle 18">
            <a:extLst>
              <a:ext uri="{FF2B5EF4-FFF2-40B4-BE49-F238E27FC236}">
                <a16:creationId xmlns:a16="http://schemas.microsoft.com/office/drawing/2014/main" id="{1ECB9C7C-EC24-AD7F-1E72-7C0EAD104B87}"/>
              </a:ext>
            </a:extLst>
          </p:cNvPr>
          <p:cNvSpPr/>
          <p:nvPr/>
        </p:nvSpPr>
        <p:spPr>
          <a:xfrm>
            <a:off x="4605903" y="1465738"/>
            <a:ext cx="2084831" cy="4755952"/>
          </a:xfrm>
          <a:prstGeom prst="roundRect">
            <a:avLst/>
          </a:prstGeom>
          <a:solidFill>
            <a:srgbClr val="FFFFFF"/>
          </a:solidFill>
          <a:ln w="8890">
            <a:solidFill>
              <a:srgbClr val="D6E2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EDB16D04-1224-1FFE-2AA6-6E7949547795}"/>
              </a:ext>
            </a:extLst>
          </p:cNvPr>
          <p:cNvSpPr/>
          <p:nvPr/>
        </p:nvSpPr>
        <p:spPr>
          <a:xfrm>
            <a:off x="4807071" y="1685194"/>
            <a:ext cx="475488" cy="475488"/>
          </a:xfrm>
          <a:prstGeom prst="ellipse">
            <a:avLst/>
          </a:prstGeom>
          <a:solidFill>
            <a:srgbClr val="145B7D"/>
          </a:solidFill>
          <a:ln>
            <a:solidFill>
              <a:srgbClr val="145B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a:extLst>
              <a:ext uri="{FF2B5EF4-FFF2-40B4-BE49-F238E27FC236}">
                <a16:creationId xmlns:a16="http://schemas.microsoft.com/office/drawing/2014/main" id="{DFD162F1-3884-D1AD-8BBF-7CE9EE94100B}"/>
              </a:ext>
            </a:extLst>
          </p:cNvPr>
          <p:cNvSpPr txBox="1"/>
          <p:nvPr/>
        </p:nvSpPr>
        <p:spPr>
          <a:xfrm>
            <a:off x="4807071" y="1826734"/>
            <a:ext cx="475488" cy="118872"/>
          </a:xfrm>
          <a:prstGeom prst="rect">
            <a:avLst/>
          </a:prstGeom>
          <a:noFill/>
        </p:spPr>
        <p:txBody>
          <a:bodyPr wrap="square">
            <a:spAutoFit/>
          </a:bodyPr>
          <a:lstStyle/>
          <a:p>
            <a:pPr algn="ctr"/>
            <a:r>
              <a:rPr sz="750" b="1">
                <a:solidFill>
                  <a:srgbClr val="FFFFFF"/>
                </a:solidFill>
                <a:latin typeface="Aptos"/>
              </a:rPr>
              <a:t>03</a:t>
            </a:r>
          </a:p>
        </p:txBody>
      </p:sp>
      <p:sp>
        <p:nvSpPr>
          <p:cNvPr id="22" name="TextBox 21">
            <a:extLst>
              <a:ext uri="{FF2B5EF4-FFF2-40B4-BE49-F238E27FC236}">
                <a16:creationId xmlns:a16="http://schemas.microsoft.com/office/drawing/2014/main" id="{8D4BF4E6-69CE-3E7D-D088-DB89FC34F13C}"/>
              </a:ext>
            </a:extLst>
          </p:cNvPr>
          <p:cNvSpPr txBox="1"/>
          <p:nvPr/>
        </p:nvSpPr>
        <p:spPr>
          <a:xfrm>
            <a:off x="4807071" y="2334418"/>
            <a:ext cx="1554480" cy="261610"/>
          </a:xfrm>
          <a:prstGeom prst="rect">
            <a:avLst/>
          </a:prstGeom>
          <a:noFill/>
        </p:spPr>
        <p:txBody>
          <a:bodyPr wrap="square">
            <a:spAutoFit/>
          </a:bodyPr>
          <a:lstStyle/>
          <a:p>
            <a:pPr algn="l"/>
            <a:r>
              <a:rPr sz="1100" b="1">
                <a:solidFill>
                  <a:srgbClr val="145B7D"/>
                </a:solidFill>
                <a:latin typeface="Arial" panose="020B0604020202020204" pitchFamily="34" charset="0"/>
                <a:cs typeface="Arial" panose="020B0604020202020204" pitchFamily="34" charset="0"/>
              </a:rPr>
              <a:t>SUSTAIN</a:t>
            </a:r>
          </a:p>
        </p:txBody>
      </p:sp>
      <p:sp>
        <p:nvSpPr>
          <p:cNvPr id="23" name="TextBox 22">
            <a:extLst>
              <a:ext uri="{FF2B5EF4-FFF2-40B4-BE49-F238E27FC236}">
                <a16:creationId xmlns:a16="http://schemas.microsoft.com/office/drawing/2014/main" id="{ADFF66E6-C3DC-04C6-5BB7-5C5CA5D98459}"/>
              </a:ext>
            </a:extLst>
          </p:cNvPr>
          <p:cNvSpPr txBox="1"/>
          <p:nvPr/>
        </p:nvSpPr>
        <p:spPr>
          <a:xfrm>
            <a:off x="4808851" y="2512353"/>
            <a:ext cx="1645920" cy="261610"/>
          </a:xfrm>
          <a:prstGeom prst="rect">
            <a:avLst/>
          </a:prstGeom>
          <a:noFill/>
        </p:spPr>
        <p:txBody>
          <a:bodyPr wrap="square">
            <a:spAutoFit/>
          </a:bodyPr>
          <a:lstStyle/>
          <a:p>
            <a:pPr algn="l"/>
            <a:r>
              <a:rPr sz="1100" b="1" dirty="0">
                <a:solidFill>
                  <a:srgbClr val="203248"/>
                </a:solidFill>
                <a:latin typeface="Arial" panose="020B0604020202020204" pitchFamily="34" charset="0"/>
                <a:cs typeface="Arial" panose="020B0604020202020204" pitchFamily="34" charset="0"/>
              </a:rPr>
              <a:t>ongoing dialogue</a:t>
            </a:r>
          </a:p>
        </p:txBody>
      </p:sp>
      <p:sp>
        <p:nvSpPr>
          <p:cNvPr id="24" name="Rectangle 23">
            <a:extLst>
              <a:ext uri="{FF2B5EF4-FFF2-40B4-BE49-F238E27FC236}">
                <a16:creationId xmlns:a16="http://schemas.microsoft.com/office/drawing/2014/main" id="{F824009E-8AB0-FFE4-FD52-2AC3F7303438}"/>
              </a:ext>
            </a:extLst>
          </p:cNvPr>
          <p:cNvSpPr/>
          <p:nvPr/>
        </p:nvSpPr>
        <p:spPr>
          <a:xfrm>
            <a:off x="4930015" y="2980646"/>
            <a:ext cx="502920" cy="36576"/>
          </a:xfrm>
          <a:prstGeom prst="rect">
            <a:avLst/>
          </a:prstGeom>
          <a:solidFill>
            <a:srgbClr val="145B7D"/>
          </a:solidFill>
          <a:ln w="6350">
            <a:solidFill>
              <a:srgbClr val="145B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E6A7B424-63F6-EB49-34C9-F411A82AEA93}"/>
              </a:ext>
            </a:extLst>
          </p:cNvPr>
          <p:cNvSpPr txBox="1"/>
          <p:nvPr/>
        </p:nvSpPr>
        <p:spPr>
          <a:xfrm>
            <a:off x="4747748" y="3141226"/>
            <a:ext cx="1827448" cy="2970044"/>
          </a:xfrm>
          <a:prstGeom prst="rect">
            <a:avLst/>
          </a:prstGeom>
          <a:noFill/>
        </p:spPr>
        <p:txBody>
          <a:bodyPr wrap="square">
            <a:spAutoFit/>
          </a:bodyPr>
          <a:lstStyle/>
          <a:p>
            <a:pPr marL="171450" lvl="0" indent="-171450" fontAlgn="base">
              <a:buFont typeface="Arial" panose="020B0604020202020204" pitchFamily="34" charset="0"/>
              <a:buChar char="•"/>
            </a:pPr>
            <a:r>
              <a:rPr lang="en-US" sz="1100" dirty="0">
                <a:latin typeface="Arial" panose="020B0604020202020204" pitchFamily="34" charset="0"/>
                <a:cs typeface="Arial" panose="020B0604020202020204" pitchFamily="34" charset="0"/>
              </a:rPr>
              <a:t>Request opportunities for continued engagement or follow-up discussions. ​</a:t>
            </a:r>
          </a:p>
          <a:p>
            <a:pPr marL="171450" lvl="0" indent="-171450" fontAlgn="base">
              <a:buFont typeface="Arial" panose="020B0604020202020204" pitchFamily="34" charset="0"/>
              <a:buChar char="•"/>
            </a:pPr>
            <a:endParaRPr lang="en-US" sz="1100" dirty="0">
              <a:latin typeface="Arial" panose="020B0604020202020204" pitchFamily="34" charset="0"/>
              <a:cs typeface="Arial" panose="020B0604020202020204" pitchFamily="34" charset="0"/>
            </a:endParaRPr>
          </a:p>
          <a:p>
            <a:pPr marL="171450" lvl="0" indent="-171450" fontAlgn="base">
              <a:buFont typeface="Arial" panose="020B0604020202020204" pitchFamily="34" charset="0"/>
              <a:buChar char="•"/>
            </a:pPr>
            <a:r>
              <a:rPr lang="en-US" sz="1100" dirty="0">
                <a:latin typeface="Arial" panose="020B0604020202020204" pitchFamily="34" charset="0"/>
                <a:cs typeface="Arial" panose="020B0604020202020204" pitchFamily="34" charset="0"/>
              </a:rPr>
              <a:t>Participate in public consultations, advisory processes, and stakeholder engagement opportunities. ​</a:t>
            </a:r>
          </a:p>
          <a:p>
            <a:pPr marL="171450" lvl="0" indent="-171450" fontAlgn="base">
              <a:buFont typeface="Arial" panose="020B0604020202020204" pitchFamily="34" charset="0"/>
              <a:buChar char="•"/>
            </a:pPr>
            <a:endParaRPr lang="en-US" sz="1100" dirty="0">
              <a:latin typeface="Arial" panose="020B0604020202020204" pitchFamily="34" charset="0"/>
              <a:cs typeface="Arial" panose="020B0604020202020204" pitchFamily="34" charset="0"/>
            </a:endParaRPr>
          </a:p>
          <a:p>
            <a:pPr marL="171450" lvl="0" indent="-171450" fontAlgn="base">
              <a:buFont typeface="Arial" panose="020B0604020202020204" pitchFamily="34" charset="0"/>
              <a:buChar char="•"/>
            </a:pPr>
            <a:r>
              <a:rPr lang="en-US" sz="1100" dirty="0">
                <a:latin typeface="Arial" panose="020B0604020202020204" pitchFamily="34" charset="0"/>
                <a:cs typeface="Arial" panose="020B0604020202020204" pitchFamily="34" charset="0"/>
              </a:rPr>
              <a:t>Collaborate with partners to reinforce consistent, evidence-informed advocacy messages.​</a:t>
            </a:r>
          </a:p>
        </p:txBody>
      </p:sp>
      <p:sp>
        <p:nvSpPr>
          <p:cNvPr id="47" name="TextBox 46">
            <a:extLst>
              <a:ext uri="{FF2B5EF4-FFF2-40B4-BE49-F238E27FC236}">
                <a16:creationId xmlns:a16="http://schemas.microsoft.com/office/drawing/2014/main" id="{DC3287C7-FE26-44F9-D0F2-1EC8B8744C80}"/>
              </a:ext>
            </a:extLst>
          </p:cNvPr>
          <p:cNvSpPr txBox="1"/>
          <p:nvPr/>
        </p:nvSpPr>
        <p:spPr>
          <a:xfrm>
            <a:off x="502920" y="6753485"/>
            <a:ext cx="1828800" cy="261610"/>
          </a:xfrm>
          <a:prstGeom prst="rect">
            <a:avLst/>
          </a:prstGeom>
          <a:noFill/>
        </p:spPr>
        <p:txBody>
          <a:bodyPr wrap="square">
            <a:spAutoFit/>
          </a:bodyPr>
          <a:lstStyle/>
          <a:p>
            <a:pPr algn="l"/>
            <a:r>
              <a:rPr sz="1100" b="1">
                <a:solidFill>
                  <a:srgbClr val="159B98"/>
                </a:solidFill>
                <a:latin typeface="Arial" panose="020B0604020202020204" pitchFamily="34" charset="0"/>
                <a:cs typeface="Arial" panose="020B0604020202020204" pitchFamily="34" charset="0"/>
              </a:rPr>
              <a:t>ADVOCACY PATHWAY</a:t>
            </a:r>
          </a:p>
        </p:txBody>
      </p:sp>
      <p:sp>
        <p:nvSpPr>
          <p:cNvPr id="49" name="Oval 48">
            <a:extLst>
              <a:ext uri="{FF2B5EF4-FFF2-40B4-BE49-F238E27FC236}">
                <a16:creationId xmlns:a16="http://schemas.microsoft.com/office/drawing/2014/main" id="{FD8141A9-FFDD-BFF5-461F-94D4538F1D32}"/>
              </a:ext>
            </a:extLst>
          </p:cNvPr>
          <p:cNvSpPr/>
          <p:nvPr/>
        </p:nvSpPr>
        <p:spPr>
          <a:xfrm>
            <a:off x="396375" y="7498408"/>
            <a:ext cx="713232" cy="713232"/>
          </a:xfrm>
          <a:prstGeom prst="ellipse">
            <a:avLst/>
          </a:prstGeom>
          <a:solidFill>
            <a:srgbClr val="FBE8E7"/>
          </a:solidFill>
          <a:ln w="12700">
            <a:solidFill>
              <a:srgbClr val="F052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TextBox 49">
            <a:extLst>
              <a:ext uri="{FF2B5EF4-FFF2-40B4-BE49-F238E27FC236}">
                <a16:creationId xmlns:a16="http://schemas.microsoft.com/office/drawing/2014/main" id="{A353C5D2-D558-D92B-2DBA-0D6F2C3D0A26}"/>
              </a:ext>
            </a:extLst>
          </p:cNvPr>
          <p:cNvSpPr txBox="1"/>
          <p:nvPr/>
        </p:nvSpPr>
        <p:spPr>
          <a:xfrm>
            <a:off x="396375" y="7727008"/>
            <a:ext cx="713232" cy="128016"/>
          </a:xfrm>
          <a:prstGeom prst="rect">
            <a:avLst/>
          </a:prstGeom>
          <a:noFill/>
        </p:spPr>
        <p:txBody>
          <a:bodyPr wrap="square">
            <a:spAutoFit/>
          </a:bodyPr>
          <a:lstStyle/>
          <a:p>
            <a:pPr algn="ctr"/>
            <a:r>
              <a:rPr sz="900" b="1">
                <a:solidFill>
                  <a:srgbClr val="F05255"/>
                </a:solidFill>
                <a:latin typeface="Aptos"/>
              </a:rPr>
              <a:t>1</a:t>
            </a:r>
          </a:p>
        </p:txBody>
      </p:sp>
      <p:sp>
        <p:nvSpPr>
          <p:cNvPr id="51" name="TextBox 50">
            <a:extLst>
              <a:ext uri="{FF2B5EF4-FFF2-40B4-BE49-F238E27FC236}">
                <a16:creationId xmlns:a16="http://schemas.microsoft.com/office/drawing/2014/main" id="{FFD391D1-B06F-C2C7-792D-5DA13FFFE5E4}"/>
              </a:ext>
            </a:extLst>
          </p:cNvPr>
          <p:cNvSpPr txBox="1"/>
          <p:nvPr/>
        </p:nvSpPr>
        <p:spPr>
          <a:xfrm>
            <a:off x="196056" y="8321085"/>
            <a:ext cx="1170432" cy="261610"/>
          </a:xfrm>
          <a:prstGeom prst="rect">
            <a:avLst/>
          </a:prstGeom>
          <a:noFill/>
        </p:spPr>
        <p:txBody>
          <a:bodyPr wrap="square">
            <a:spAutoFit/>
          </a:bodyPr>
          <a:lstStyle/>
          <a:p>
            <a:pPr algn="ctr"/>
            <a:r>
              <a:rPr sz="1100" b="1">
                <a:solidFill>
                  <a:srgbClr val="203248"/>
                </a:solidFill>
                <a:latin typeface="Arial" panose="020B0604020202020204" pitchFamily="34" charset="0"/>
                <a:cs typeface="Arial" panose="020B0604020202020204" pitchFamily="34" charset="0"/>
              </a:rPr>
              <a:t>Identify</a:t>
            </a:r>
          </a:p>
        </p:txBody>
      </p:sp>
      <p:sp>
        <p:nvSpPr>
          <p:cNvPr id="52" name="TextBox 51">
            <a:extLst>
              <a:ext uri="{FF2B5EF4-FFF2-40B4-BE49-F238E27FC236}">
                <a16:creationId xmlns:a16="http://schemas.microsoft.com/office/drawing/2014/main" id="{FE3DB7B5-0FB3-75FD-4C32-84A243F40CAD}"/>
              </a:ext>
            </a:extLst>
          </p:cNvPr>
          <p:cNvSpPr txBox="1"/>
          <p:nvPr/>
        </p:nvSpPr>
        <p:spPr>
          <a:xfrm>
            <a:off x="196056" y="8513109"/>
            <a:ext cx="1170432" cy="261610"/>
          </a:xfrm>
          <a:prstGeom prst="rect">
            <a:avLst/>
          </a:prstGeom>
          <a:noFill/>
        </p:spPr>
        <p:txBody>
          <a:bodyPr wrap="square">
            <a:spAutoFit/>
          </a:bodyPr>
          <a:lstStyle/>
          <a:p>
            <a:pPr algn="ctr"/>
            <a:r>
              <a:rPr sz="1100" b="1">
                <a:solidFill>
                  <a:srgbClr val="607985"/>
                </a:solidFill>
                <a:latin typeface="Arial" panose="020B0604020202020204" pitchFamily="34" charset="0"/>
                <a:cs typeface="Arial" panose="020B0604020202020204" pitchFamily="34" charset="0"/>
              </a:rPr>
              <a:t>the issue</a:t>
            </a:r>
          </a:p>
        </p:txBody>
      </p:sp>
      <p:sp>
        <p:nvSpPr>
          <p:cNvPr id="53" name="TextBox 52">
            <a:extLst>
              <a:ext uri="{FF2B5EF4-FFF2-40B4-BE49-F238E27FC236}">
                <a16:creationId xmlns:a16="http://schemas.microsoft.com/office/drawing/2014/main" id="{32EC3152-6BED-84A5-7B17-84D841EFE719}"/>
              </a:ext>
            </a:extLst>
          </p:cNvPr>
          <p:cNvSpPr txBox="1"/>
          <p:nvPr/>
        </p:nvSpPr>
        <p:spPr>
          <a:xfrm>
            <a:off x="1338207" y="7727008"/>
            <a:ext cx="182880" cy="164592"/>
          </a:xfrm>
          <a:prstGeom prst="rect">
            <a:avLst/>
          </a:prstGeom>
          <a:noFill/>
        </p:spPr>
        <p:txBody>
          <a:bodyPr wrap="square">
            <a:spAutoFit/>
          </a:bodyPr>
          <a:lstStyle/>
          <a:p>
            <a:pPr algn="ctr"/>
            <a:r>
              <a:rPr sz="1300" b="1">
                <a:solidFill>
                  <a:srgbClr val="159B98"/>
                </a:solidFill>
                <a:latin typeface="Aptos"/>
              </a:rPr>
              <a:t>→</a:t>
            </a:r>
          </a:p>
        </p:txBody>
      </p:sp>
      <p:sp>
        <p:nvSpPr>
          <p:cNvPr id="54" name="Oval 53">
            <a:extLst>
              <a:ext uri="{FF2B5EF4-FFF2-40B4-BE49-F238E27FC236}">
                <a16:creationId xmlns:a16="http://schemas.microsoft.com/office/drawing/2014/main" id="{5132B8A9-187E-AFF0-C764-8CB50D35723B}"/>
              </a:ext>
            </a:extLst>
          </p:cNvPr>
          <p:cNvSpPr/>
          <p:nvPr/>
        </p:nvSpPr>
        <p:spPr>
          <a:xfrm>
            <a:off x="1731398" y="7498408"/>
            <a:ext cx="713232" cy="713232"/>
          </a:xfrm>
          <a:prstGeom prst="ellipse">
            <a:avLst/>
          </a:prstGeom>
          <a:solidFill>
            <a:srgbClr val="E5F4F1"/>
          </a:solidFill>
          <a:ln w="12700">
            <a:solidFill>
              <a:srgbClr val="159B9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54">
            <a:extLst>
              <a:ext uri="{FF2B5EF4-FFF2-40B4-BE49-F238E27FC236}">
                <a16:creationId xmlns:a16="http://schemas.microsoft.com/office/drawing/2014/main" id="{B9D1B786-5AC5-EB5A-EA63-E869D2083890}"/>
              </a:ext>
            </a:extLst>
          </p:cNvPr>
          <p:cNvSpPr txBox="1"/>
          <p:nvPr/>
        </p:nvSpPr>
        <p:spPr>
          <a:xfrm>
            <a:off x="1731398" y="7727008"/>
            <a:ext cx="713232" cy="128016"/>
          </a:xfrm>
          <a:prstGeom prst="rect">
            <a:avLst/>
          </a:prstGeom>
          <a:noFill/>
        </p:spPr>
        <p:txBody>
          <a:bodyPr wrap="square">
            <a:spAutoFit/>
          </a:bodyPr>
          <a:lstStyle/>
          <a:p>
            <a:pPr algn="ctr"/>
            <a:r>
              <a:rPr sz="900" b="1">
                <a:solidFill>
                  <a:srgbClr val="159B98"/>
                </a:solidFill>
                <a:latin typeface="Aptos"/>
              </a:rPr>
              <a:t>2</a:t>
            </a:r>
          </a:p>
        </p:txBody>
      </p:sp>
      <p:sp>
        <p:nvSpPr>
          <p:cNvPr id="56" name="TextBox 55">
            <a:extLst>
              <a:ext uri="{FF2B5EF4-FFF2-40B4-BE49-F238E27FC236}">
                <a16:creationId xmlns:a16="http://schemas.microsoft.com/office/drawing/2014/main" id="{8E726C0F-D614-65CE-531A-656EE4362F64}"/>
              </a:ext>
            </a:extLst>
          </p:cNvPr>
          <p:cNvSpPr txBox="1"/>
          <p:nvPr/>
        </p:nvSpPr>
        <p:spPr>
          <a:xfrm>
            <a:off x="1531079" y="8321085"/>
            <a:ext cx="1170432" cy="261610"/>
          </a:xfrm>
          <a:prstGeom prst="rect">
            <a:avLst/>
          </a:prstGeom>
          <a:noFill/>
        </p:spPr>
        <p:txBody>
          <a:bodyPr wrap="square">
            <a:spAutoFit/>
          </a:bodyPr>
          <a:lstStyle/>
          <a:p>
            <a:pPr algn="ctr"/>
            <a:r>
              <a:rPr sz="1100" b="1">
                <a:solidFill>
                  <a:srgbClr val="203248"/>
                </a:solidFill>
                <a:latin typeface="Arial" panose="020B0604020202020204" pitchFamily="34" charset="0"/>
                <a:cs typeface="Arial" panose="020B0604020202020204" pitchFamily="34" charset="0"/>
              </a:rPr>
              <a:t>Identify who</a:t>
            </a:r>
          </a:p>
        </p:txBody>
      </p:sp>
      <p:sp>
        <p:nvSpPr>
          <p:cNvPr id="57" name="TextBox 56">
            <a:extLst>
              <a:ext uri="{FF2B5EF4-FFF2-40B4-BE49-F238E27FC236}">
                <a16:creationId xmlns:a16="http://schemas.microsoft.com/office/drawing/2014/main" id="{AB392F9F-22BC-9185-D848-0448B13DF58A}"/>
              </a:ext>
            </a:extLst>
          </p:cNvPr>
          <p:cNvSpPr txBox="1"/>
          <p:nvPr/>
        </p:nvSpPr>
        <p:spPr>
          <a:xfrm>
            <a:off x="1531079" y="8513109"/>
            <a:ext cx="1170432" cy="430887"/>
          </a:xfrm>
          <a:prstGeom prst="rect">
            <a:avLst/>
          </a:prstGeom>
          <a:noFill/>
        </p:spPr>
        <p:txBody>
          <a:bodyPr wrap="square">
            <a:spAutoFit/>
          </a:bodyPr>
          <a:lstStyle/>
          <a:p>
            <a:pPr algn="ctr"/>
            <a:r>
              <a:rPr sz="1100" b="1">
                <a:solidFill>
                  <a:srgbClr val="607985"/>
                </a:solidFill>
                <a:latin typeface="Arial" panose="020B0604020202020204" pitchFamily="34" charset="0"/>
                <a:cs typeface="Arial" panose="020B0604020202020204" pitchFamily="34" charset="0"/>
              </a:rPr>
              <a:t>makes the decision</a:t>
            </a:r>
          </a:p>
        </p:txBody>
      </p:sp>
      <p:sp>
        <p:nvSpPr>
          <p:cNvPr id="58" name="TextBox 57">
            <a:extLst>
              <a:ext uri="{FF2B5EF4-FFF2-40B4-BE49-F238E27FC236}">
                <a16:creationId xmlns:a16="http://schemas.microsoft.com/office/drawing/2014/main" id="{9AAA67CB-5186-E335-10D6-4D45FB8DDB03}"/>
              </a:ext>
            </a:extLst>
          </p:cNvPr>
          <p:cNvSpPr txBox="1"/>
          <p:nvPr/>
        </p:nvSpPr>
        <p:spPr>
          <a:xfrm>
            <a:off x="2673231" y="7727008"/>
            <a:ext cx="182880" cy="164592"/>
          </a:xfrm>
          <a:prstGeom prst="rect">
            <a:avLst/>
          </a:prstGeom>
          <a:noFill/>
        </p:spPr>
        <p:txBody>
          <a:bodyPr wrap="square">
            <a:spAutoFit/>
          </a:bodyPr>
          <a:lstStyle/>
          <a:p>
            <a:pPr algn="ctr"/>
            <a:r>
              <a:rPr sz="1300" b="1">
                <a:solidFill>
                  <a:srgbClr val="159B98"/>
                </a:solidFill>
                <a:latin typeface="Aptos"/>
              </a:rPr>
              <a:t>→</a:t>
            </a:r>
          </a:p>
        </p:txBody>
      </p:sp>
      <p:sp>
        <p:nvSpPr>
          <p:cNvPr id="59" name="Oval 58">
            <a:extLst>
              <a:ext uri="{FF2B5EF4-FFF2-40B4-BE49-F238E27FC236}">
                <a16:creationId xmlns:a16="http://schemas.microsoft.com/office/drawing/2014/main" id="{9FAB80D6-0030-8600-92FD-8D3F8E2A1480}"/>
              </a:ext>
            </a:extLst>
          </p:cNvPr>
          <p:cNvSpPr/>
          <p:nvPr/>
        </p:nvSpPr>
        <p:spPr>
          <a:xfrm>
            <a:off x="3066423" y="7498408"/>
            <a:ext cx="713232" cy="713232"/>
          </a:xfrm>
          <a:prstGeom prst="ellipse">
            <a:avLst/>
          </a:prstGeom>
          <a:solidFill>
            <a:srgbClr val="E5F1F5"/>
          </a:solidFill>
          <a:ln w="12700">
            <a:solidFill>
              <a:srgbClr val="145B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TextBox 59">
            <a:extLst>
              <a:ext uri="{FF2B5EF4-FFF2-40B4-BE49-F238E27FC236}">
                <a16:creationId xmlns:a16="http://schemas.microsoft.com/office/drawing/2014/main" id="{38C3EFC0-288D-D296-9039-B85ECCC4B701}"/>
              </a:ext>
            </a:extLst>
          </p:cNvPr>
          <p:cNvSpPr txBox="1"/>
          <p:nvPr/>
        </p:nvSpPr>
        <p:spPr>
          <a:xfrm>
            <a:off x="3066423" y="7727008"/>
            <a:ext cx="713232" cy="128016"/>
          </a:xfrm>
          <a:prstGeom prst="rect">
            <a:avLst/>
          </a:prstGeom>
          <a:noFill/>
        </p:spPr>
        <p:txBody>
          <a:bodyPr wrap="square">
            <a:spAutoFit/>
          </a:bodyPr>
          <a:lstStyle/>
          <a:p>
            <a:pPr algn="ctr"/>
            <a:r>
              <a:rPr sz="900" b="1">
                <a:solidFill>
                  <a:srgbClr val="145B7D"/>
                </a:solidFill>
                <a:latin typeface="Aptos"/>
              </a:rPr>
              <a:t>3</a:t>
            </a:r>
          </a:p>
        </p:txBody>
      </p:sp>
      <p:sp>
        <p:nvSpPr>
          <p:cNvPr id="61" name="TextBox 60">
            <a:extLst>
              <a:ext uri="{FF2B5EF4-FFF2-40B4-BE49-F238E27FC236}">
                <a16:creationId xmlns:a16="http://schemas.microsoft.com/office/drawing/2014/main" id="{18BF53B0-76F0-53D7-E176-6E5366A72061}"/>
              </a:ext>
            </a:extLst>
          </p:cNvPr>
          <p:cNvSpPr txBox="1"/>
          <p:nvPr/>
        </p:nvSpPr>
        <p:spPr>
          <a:xfrm>
            <a:off x="2866104" y="8321085"/>
            <a:ext cx="1170432" cy="261610"/>
          </a:xfrm>
          <a:prstGeom prst="rect">
            <a:avLst/>
          </a:prstGeom>
          <a:noFill/>
        </p:spPr>
        <p:txBody>
          <a:bodyPr wrap="square">
            <a:spAutoFit/>
          </a:bodyPr>
          <a:lstStyle/>
          <a:p>
            <a:pPr algn="ctr"/>
            <a:r>
              <a:rPr sz="1100" b="1">
                <a:solidFill>
                  <a:srgbClr val="203248"/>
                </a:solidFill>
                <a:latin typeface="Arial" panose="020B0604020202020204" pitchFamily="34" charset="0"/>
                <a:cs typeface="Arial" panose="020B0604020202020204" pitchFamily="34" charset="0"/>
              </a:rPr>
              <a:t>Adapt</a:t>
            </a:r>
          </a:p>
        </p:txBody>
      </p:sp>
      <p:sp>
        <p:nvSpPr>
          <p:cNvPr id="62" name="TextBox 61">
            <a:extLst>
              <a:ext uri="{FF2B5EF4-FFF2-40B4-BE49-F238E27FC236}">
                <a16:creationId xmlns:a16="http://schemas.microsoft.com/office/drawing/2014/main" id="{E7D77265-19A0-081A-F21A-F5E26BBBAD83}"/>
              </a:ext>
            </a:extLst>
          </p:cNvPr>
          <p:cNvSpPr txBox="1"/>
          <p:nvPr/>
        </p:nvSpPr>
        <p:spPr>
          <a:xfrm>
            <a:off x="2866104" y="8513109"/>
            <a:ext cx="1170432" cy="261610"/>
          </a:xfrm>
          <a:prstGeom prst="rect">
            <a:avLst/>
          </a:prstGeom>
          <a:noFill/>
        </p:spPr>
        <p:txBody>
          <a:bodyPr wrap="square">
            <a:spAutoFit/>
          </a:bodyPr>
          <a:lstStyle/>
          <a:p>
            <a:pPr algn="ctr"/>
            <a:r>
              <a:rPr sz="1100" b="1">
                <a:solidFill>
                  <a:srgbClr val="607985"/>
                </a:solidFill>
                <a:latin typeface="Arial" panose="020B0604020202020204" pitchFamily="34" charset="0"/>
                <a:cs typeface="Arial" panose="020B0604020202020204" pitchFamily="34" charset="0"/>
              </a:rPr>
              <a:t>your message</a:t>
            </a:r>
          </a:p>
        </p:txBody>
      </p:sp>
      <p:sp>
        <p:nvSpPr>
          <p:cNvPr id="63" name="TextBox 62">
            <a:extLst>
              <a:ext uri="{FF2B5EF4-FFF2-40B4-BE49-F238E27FC236}">
                <a16:creationId xmlns:a16="http://schemas.microsoft.com/office/drawing/2014/main" id="{C1CB6C20-C3BD-BE9D-CADC-4E3A5F2C39B9}"/>
              </a:ext>
            </a:extLst>
          </p:cNvPr>
          <p:cNvSpPr txBox="1"/>
          <p:nvPr/>
        </p:nvSpPr>
        <p:spPr>
          <a:xfrm>
            <a:off x="4008255" y="7727008"/>
            <a:ext cx="182880" cy="164592"/>
          </a:xfrm>
          <a:prstGeom prst="rect">
            <a:avLst/>
          </a:prstGeom>
          <a:noFill/>
        </p:spPr>
        <p:txBody>
          <a:bodyPr wrap="square">
            <a:spAutoFit/>
          </a:bodyPr>
          <a:lstStyle/>
          <a:p>
            <a:pPr algn="ctr"/>
            <a:r>
              <a:rPr sz="1300" b="1">
                <a:solidFill>
                  <a:srgbClr val="159B98"/>
                </a:solidFill>
                <a:latin typeface="Aptos"/>
              </a:rPr>
              <a:t>→</a:t>
            </a:r>
          </a:p>
        </p:txBody>
      </p:sp>
      <p:sp>
        <p:nvSpPr>
          <p:cNvPr id="64" name="Oval 63">
            <a:extLst>
              <a:ext uri="{FF2B5EF4-FFF2-40B4-BE49-F238E27FC236}">
                <a16:creationId xmlns:a16="http://schemas.microsoft.com/office/drawing/2014/main" id="{ED4FD0F0-880F-102B-154C-ACE3526BAC74}"/>
              </a:ext>
            </a:extLst>
          </p:cNvPr>
          <p:cNvSpPr/>
          <p:nvPr/>
        </p:nvSpPr>
        <p:spPr>
          <a:xfrm>
            <a:off x="4401447" y="7498408"/>
            <a:ext cx="713232" cy="713232"/>
          </a:xfrm>
          <a:prstGeom prst="ellipse">
            <a:avLst/>
          </a:prstGeom>
          <a:solidFill>
            <a:srgbClr val="E5F4F1"/>
          </a:solidFill>
          <a:ln w="12700">
            <a:solidFill>
              <a:srgbClr val="159B9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TextBox 64">
            <a:extLst>
              <a:ext uri="{FF2B5EF4-FFF2-40B4-BE49-F238E27FC236}">
                <a16:creationId xmlns:a16="http://schemas.microsoft.com/office/drawing/2014/main" id="{76D45073-A7AC-E5B4-ACD2-A09B6675A226}"/>
              </a:ext>
            </a:extLst>
          </p:cNvPr>
          <p:cNvSpPr txBox="1"/>
          <p:nvPr/>
        </p:nvSpPr>
        <p:spPr>
          <a:xfrm>
            <a:off x="4401447" y="7727008"/>
            <a:ext cx="713232" cy="128016"/>
          </a:xfrm>
          <a:prstGeom prst="rect">
            <a:avLst/>
          </a:prstGeom>
          <a:noFill/>
        </p:spPr>
        <p:txBody>
          <a:bodyPr wrap="square">
            <a:spAutoFit/>
          </a:bodyPr>
          <a:lstStyle/>
          <a:p>
            <a:pPr algn="ctr"/>
            <a:r>
              <a:rPr sz="900" b="1">
                <a:solidFill>
                  <a:srgbClr val="159B98"/>
                </a:solidFill>
                <a:latin typeface="Aptos"/>
              </a:rPr>
              <a:t>4</a:t>
            </a:r>
          </a:p>
        </p:txBody>
      </p:sp>
      <p:sp>
        <p:nvSpPr>
          <p:cNvPr id="66" name="TextBox 65">
            <a:extLst>
              <a:ext uri="{FF2B5EF4-FFF2-40B4-BE49-F238E27FC236}">
                <a16:creationId xmlns:a16="http://schemas.microsoft.com/office/drawing/2014/main" id="{DD0929EE-FCE9-F888-40EC-EF011135B2B9}"/>
              </a:ext>
            </a:extLst>
          </p:cNvPr>
          <p:cNvSpPr txBox="1"/>
          <p:nvPr/>
        </p:nvSpPr>
        <p:spPr>
          <a:xfrm>
            <a:off x="4201128" y="8321085"/>
            <a:ext cx="1170432" cy="430887"/>
          </a:xfrm>
          <a:prstGeom prst="rect">
            <a:avLst/>
          </a:prstGeom>
          <a:noFill/>
        </p:spPr>
        <p:txBody>
          <a:bodyPr wrap="square">
            <a:spAutoFit/>
          </a:bodyPr>
          <a:lstStyle/>
          <a:p>
            <a:pPr algn="ctr"/>
            <a:r>
              <a:rPr sz="1100" b="1">
                <a:solidFill>
                  <a:srgbClr val="203248"/>
                </a:solidFill>
                <a:latin typeface="Arial" panose="020B0604020202020204" pitchFamily="34" charset="0"/>
                <a:cs typeface="Arial" panose="020B0604020202020204" pitchFamily="34" charset="0"/>
              </a:rPr>
              <a:t>Bring evidence +</a:t>
            </a:r>
          </a:p>
        </p:txBody>
      </p:sp>
      <p:sp>
        <p:nvSpPr>
          <p:cNvPr id="67" name="TextBox 66">
            <a:extLst>
              <a:ext uri="{FF2B5EF4-FFF2-40B4-BE49-F238E27FC236}">
                <a16:creationId xmlns:a16="http://schemas.microsoft.com/office/drawing/2014/main" id="{420B40D0-EBF8-EB50-BE5F-0449B7023241}"/>
              </a:ext>
            </a:extLst>
          </p:cNvPr>
          <p:cNvSpPr txBox="1"/>
          <p:nvPr/>
        </p:nvSpPr>
        <p:spPr>
          <a:xfrm>
            <a:off x="4190813" y="8671888"/>
            <a:ext cx="1170432" cy="430887"/>
          </a:xfrm>
          <a:prstGeom prst="rect">
            <a:avLst/>
          </a:prstGeom>
          <a:noFill/>
        </p:spPr>
        <p:txBody>
          <a:bodyPr wrap="square">
            <a:spAutoFit/>
          </a:bodyPr>
          <a:lstStyle/>
          <a:p>
            <a:pPr algn="ctr"/>
            <a:r>
              <a:rPr sz="1100" b="1">
                <a:solidFill>
                  <a:srgbClr val="607985"/>
                </a:solidFill>
                <a:latin typeface="Arial" panose="020B0604020202020204" pitchFamily="34" charset="0"/>
                <a:cs typeface="Arial" panose="020B0604020202020204" pitchFamily="34" charset="0"/>
              </a:rPr>
              <a:t>lived experience</a:t>
            </a:r>
          </a:p>
        </p:txBody>
      </p:sp>
      <p:sp>
        <p:nvSpPr>
          <p:cNvPr id="68" name="TextBox 67">
            <a:extLst>
              <a:ext uri="{FF2B5EF4-FFF2-40B4-BE49-F238E27FC236}">
                <a16:creationId xmlns:a16="http://schemas.microsoft.com/office/drawing/2014/main" id="{33258085-7ADA-B823-381F-0E4AD43304EB}"/>
              </a:ext>
            </a:extLst>
          </p:cNvPr>
          <p:cNvSpPr txBox="1"/>
          <p:nvPr/>
        </p:nvSpPr>
        <p:spPr>
          <a:xfrm>
            <a:off x="5343279" y="7727008"/>
            <a:ext cx="182880" cy="164592"/>
          </a:xfrm>
          <a:prstGeom prst="rect">
            <a:avLst/>
          </a:prstGeom>
          <a:noFill/>
        </p:spPr>
        <p:txBody>
          <a:bodyPr wrap="square">
            <a:spAutoFit/>
          </a:bodyPr>
          <a:lstStyle/>
          <a:p>
            <a:pPr algn="ctr"/>
            <a:r>
              <a:rPr sz="1300" b="1">
                <a:solidFill>
                  <a:srgbClr val="159B98"/>
                </a:solidFill>
                <a:latin typeface="Aptos"/>
              </a:rPr>
              <a:t>→</a:t>
            </a:r>
          </a:p>
        </p:txBody>
      </p:sp>
      <p:sp>
        <p:nvSpPr>
          <p:cNvPr id="69" name="Oval 68">
            <a:extLst>
              <a:ext uri="{FF2B5EF4-FFF2-40B4-BE49-F238E27FC236}">
                <a16:creationId xmlns:a16="http://schemas.microsoft.com/office/drawing/2014/main" id="{77A32294-D676-51AF-B77D-B2AD4202231E}"/>
              </a:ext>
            </a:extLst>
          </p:cNvPr>
          <p:cNvSpPr/>
          <p:nvPr/>
        </p:nvSpPr>
        <p:spPr>
          <a:xfrm>
            <a:off x="5736471" y="7498408"/>
            <a:ext cx="713232" cy="713232"/>
          </a:xfrm>
          <a:prstGeom prst="ellipse">
            <a:avLst/>
          </a:prstGeom>
          <a:solidFill>
            <a:srgbClr val="FBE8E7"/>
          </a:solidFill>
          <a:ln w="12700">
            <a:solidFill>
              <a:srgbClr val="F052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TextBox 69">
            <a:extLst>
              <a:ext uri="{FF2B5EF4-FFF2-40B4-BE49-F238E27FC236}">
                <a16:creationId xmlns:a16="http://schemas.microsoft.com/office/drawing/2014/main" id="{427EC513-C62A-D25D-3BEE-E01DD6156E28}"/>
              </a:ext>
            </a:extLst>
          </p:cNvPr>
          <p:cNvSpPr txBox="1"/>
          <p:nvPr/>
        </p:nvSpPr>
        <p:spPr>
          <a:xfrm>
            <a:off x="5736471" y="7727008"/>
            <a:ext cx="713232" cy="128016"/>
          </a:xfrm>
          <a:prstGeom prst="rect">
            <a:avLst/>
          </a:prstGeom>
          <a:noFill/>
        </p:spPr>
        <p:txBody>
          <a:bodyPr wrap="square">
            <a:spAutoFit/>
          </a:bodyPr>
          <a:lstStyle/>
          <a:p>
            <a:pPr algn="ctr"/>
            <a:r>
              <a:rPr sz="900" b="1">
                <a:solidFill>
                  <a:srgbClr val="F05255"/>
                </a:solidFill>
                <a:latin typeface="Aptos"/>
              </a:rPr>
              <a:t>5</a:t>
            </a:r>
          </a:p>
        </p:txBody>
      </p:sp>
      <p:sp>
        <p:nvSpPr>
          <p:cNvPr id="71" name="TextBox 70">
            <a:extLst>
              <a:ext uri="{FF2B5EF4-FFF2-40B4-BE49-F238E27FC236}">
                <a16:creationId xmlns:a16="http://schemas.microsoft.com/office/drawing/2014/main" id="{325B3330-89EA-C948-EAFC-2E72850EA4DA}"/>
              </a:ext>
            </a:extLst>
          </p:cNvPr>
          <p:cNvSpPr txBox="1"/>
          <p:nvPr/>
        </p:nvSpPr>
        <p:spPr>
          <a:xfrm>
            <a:off x="5536152" y="8321085"/>
            <a:ext cx="1170432" cy="261610"/>
          </a:xfrm>
          <a:prstGeom prst="rect">
            <a:avLst/>
          </a:prstGeom>
          <a:noFill/>
        </p:spPr>
        <p:txBody>
          <a:bodyPr wrap="square">
            <a:spAutoFit/>
          </a:bodyPr>
          <a:lstStyle/>
          <a:p>
            <a:pPr algn="ctr"/>
            <a:r>
              <a:rPr sz="1100" b="1">
                <a:solidFill>
                  <a:srgbClr val="203248"/>
                </a:solidFill>
                <a:latin typeface="Arial" panose="020B0604020202020204" pitchFamily="34" charset="0"/>
                <a:cs typeface="Arial" panose="020B0604020202020204" pitchFamily="34" charset="0"/>
              </a:rPr>
              <a:t>Engage +</a:t>
            </a:r>
          </a:p>
        </p:txBody>
      </p:sp>
      <p:sp>
        <p:nvSpPr>
          <p:cNvPr id="72" name="TextBox 71">
            <a:extLst>
              <a:ext uri="{FF2B5EF4-FFF2-40B4-BE49-F238E27FC236}">
                <a16:creationId xmlns:a16="http://schemas.microsoft.com/office/drawing/2014/main" id="{3F9F4ED3-7F9C-079F-CD11-854546D4A586}"/>
              </a:ext>
            </a:extLst>
          </p:cNvPr>
          <p:cNvSpPr txBox="1"/>
          <p:nvPr/>
        </p:nvSpPr>
        <p:spPr>
          <a:xfrm>
            <a:off x="5536152" y="8513109"/>
            <a:ext cx="1170432" cy="261610"/>
          </a:xfrm>
          <a:prstGeom prst="rect">
            <a:avLst/>
          </a:prstGeom>
          <a:noFill/>
        </p:spPr>
        <p:txBody>
          <a:bodyPr wrap="square">
            <a:spAutoFit/>
          </a:bodyPr>
          <a:lstStyle/>
          <a:p>
            <a:pPr algn="ctr"/>
            <a:r>
              <a:rPr sz="1100" b="1">
                <a:solidFill>
                  <a:srgbClr val="607985"/>
                </a:solidFill>
                <a:latin typeface="Arial" panose="020B0604020202020204" pitchFamily="34" charset="0"/>
                <a:cs typeface="Arial" panose="020B0604020202020204" pitchFamily="34" charset="0"/>
              </a:rPr>
              <a:t>follow up</a:t>
            </a:r>
          </a:p>
        </p:txBody>
      </p:sp>
      <p:sp>
        <p:nvSpPr>
          <p:cNvPr id="73" name="TextBox 72">
            <a:extLst>
              <a:ext uri="{FF2B5EF4-FFF2-40B4-BE49-F238E27FC236}">
                <a16:creationId xmlns:a16="http://schemas.microsoft.com/office/drawing/2014/main" id="{20E09B08-E18C-E7FC-D085-EEDE66F0E855}"/>
              </a:ext>
            </a:extLst>
          </p:cNvPr>
          <p:cNvSpPr txBox="1"/>
          <p:nvPr/>
        </p:nvSpPr>
        <p:spPr>
          <a:xfrm>
            <a:off x="516517" y="7076314"/>
            <a:ext cx="5776149" cy="261610"/>
          </a:xfrm>
          <a:prstGeom prst="rect">
            <a:avLst/>
          </a:prstGeom>
          <a:noFill/>
          <a:ln>
            <a:noFill/>
          </a:ln>
        </p:spPr>
        <p:txBody>
          <a:bodyPr wrap="square">
            <a:spAutoFit/>
          </a:bodyPr>
          <a:lstStyle/>
          <a:p>
            <a:r>
              <a:rPr lang="en-CA" sz="1100" dirty="0">
                <a:solidFill>
                  <a:srgbClr val="607985"/>
                </a:solidFill>
                <a:latin typeface="Arial" panose="020B0604020202020204" pitchFamily="34" charset="0"/>
                <a:cs typeface="Arial" panose="020B0604020202020204" pitchFamily="34" charset="0"/>
              </a:rPr>
              <a:t>A practical five-step approach to turn an advocacy priority into action.</a:t>
            </a:r>
          </a:p>
        </p:txBody>
      </p:sp>
      <p:sp>
        <p:nvSpPr>
          <p:cNvPr id="76" name="TextBox 75">
            <a:extLst>
              <a:ext uri="{FF2B5EF4-FFF2-40B4-BE49-F238E27FC236}">
                <a16:creationId xmlns:a16="http://schemas.microsoft.com/office/drawing/2014/main" id="{9FBEC2A7-9486-964C-46EC-23293A0605A1}"/>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STRENGTHENING ADVOCACY FOR ADULT VACCINATION</a:t>
            </a:r>
          </a:p>
        </p:txBody>
      </p:sp>
      <p:sp>
        <p:nvSpPr>
          <p:cNvPr id="77" name="TextBox 76">
            <a:extLst>
              <a:ext uri="{FF2B5EF4-FFF2-40B4-BE49-F238E27FC236}">
                <a16:creationId xmlns:a16="http://schemas.microsoft.com/office/drawing/2014/main" id="{E8930FFD-0D39-33BF-BC93-AD07B1AC727A}"/>
              </a:ext>
            </a:extLst>
          </p:cNvPr>
          <p:cNvSpPr txBox="1"/>
          <p:nvPr/>
        </p:nvSpPr>
        <p:spPr>
          <a:xfrm>
            <a:off x="6129020" y="9592056"/>
            <a:ext cx="320040" cy="228600"/>
          </a:xfrm>
          <a:prstGeom prst="rect">
            <a:avLst/>
          </a:prstGeom>
          <a:noFill/>
          <a:ln>
            <a:noFill/>
          </a:ln>
        </p:spPr>
        <p:txBody>
          <a:bodyPr wrap="square" anchor="t">
            <a:spAutoFit/>
          </a:bodyPr>
          <a:lstStyle/>
          <a:p>
            <a:pPr algn="r"/>
            <a:r>
              <a:rPr lang="en-CA" sz="850" b="1" i="0" dirty="0">
                <a:solidFill>
                  <a:srgbClr val="145B7D"/>
                </a:solidFill>
                <a:latin typeface="Arial" panose="020B0604020202020204" pitchFamily="34" charset="0"/>
                <a:cs typeface="Arial" panose="020B0604020202020204" pitchFamily="34" charset="0"/>
              </a:rPr>
              <a:t>21</a:t>
            </a:r>
            <a:endParaRPr sz="850" b="1" i="0" dirty="0">
              <a:solidFill>
                <a:srgbClr val="145B7D"/>
              </a:solidFill>
              <a:latin typeface="Arial" panose="020B0604020202020204" pitchFamily="34" charset="0"/>
              <a:cs typeface="Arial" panose="020B0604020202020204" pitchFamily="34" charset="0"/>
            </a:endParaRPr>
          </a:p>
        </p:txBody>
      </p:sp>
      <p:sp>
        <p:nvSpPr>
          <p:cNvPr id="78" name="Rectangle 77">
            <a:extLst>
              <a:ext uri="{FF2B5EF4-FFF2-40B4-BE49-F238E27FC236}">
                <a16:creationId xmlns:a16="http://schemas.microsoft.com/office/drawing/2014/main" id="{B51E490F-5837-F160-9C79-BB2F3079CF6C}"/>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79" name="TextBox 78">
            <a:extLst>
              <a:ext uri="{FF2B5EF4-FFF2-40B4-BE49-F238E27FC236}">
                <a16:creationId xmlns:a16="http://schemas.microsoft.com/office/drawing/2014/main" id="{0B7AC61A-A923-C07A-C67E-037B52D552C6}"/>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Tree>
    <p:extLst>
      <p:ext uri="{BB962C8B-B14F-4D97-AF65-F5344CB8AC3E}">
        <p14:creationId xmlns:p14="http://schemas.microsoft.com/office/powerpoint/2010/main" val="646070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D48A8-EE70-703F-0B6B-37E96579F62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236F93C-8E48-8863-E815-29EA1B6F23F4}"/>
              </a:ext>
            </a:extLst>
          </p:cNvPr>
          <p:cNvSpPr>
            <a:spLocks noGrp="1" noRot="1" noMove="1" noResize="1" noEditPoints="1" noAdjustHandles="1" noChangeArrowheads="1" noChangeShapeType="1"/>
          </p:cNvSpPr>
          <p:nvPr/>
        </p:nvSpPr>
        <p:spPr>
          <a:xfrm>
            <a:off x="0" y="-53340"/>
            <a:ext cx="6858000" cy="9959340"/>
          </a:xfrm>
          <a:prstGeom prst="rect">
            <a:avLst/>
          </a:prstGeom>
          <a:solidFill>
            <a:srgbClr val="F3F7F8"/>
          </a:solidFill>
          <a:ln w="7620">
            <a:solidFill>
              <a:srgbClr val="F3F7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1E7C304B-151D-5756-D03B-C48356F7C239}"/>
              </a:ext>
            </a:extLst>
          </p:cNvPr>
          <p:cNvSpPr/>
          <p:nvPr/>
        </p:nvSpPr>
        <p:spPr>
          <a:xfrm>
            <a:off x="304800" y="991972"/>
            <a:ext cx="6294120" cy="83522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AEF52B48-AB4C-AEC9-EBFF-2B90E02E7A1A}"/>
              </a:ext>
            </a:extLst>
          </p:cNvPr>
          <p:cNvSpPr txBox="1"/>
          <p:nvPr/>
        </p:nvSpPr>
        <p:spPr>
          <a:xfrm>
            <a:off x="502920" y="444589"/>
            <a:ext cx="4831080" cy="523220"/>
          </a:xfrm>
          <a:prstGeom prst="rect">
            <a:avLst/>
          </a:prstGeom>
          <a:noFill/>
          <a:ln>
            <a:noFill/>
          </a:ln>
        </p:spPr>
        <p:txBody>
          <a:bodyPr wrap="square" anchor="t">
            <a:spAutoFit/>
          </a:bodyPr>
          <a:lstStyle/>
          <a:p>
            <a:pPr algn="l"/>
            <a:r>
              <a:rPr lang="en-CA" sz="2800" b="1" i="0" dirty="0">
                <a:solidFill>
                  <a:srgbClr val="145B7D"/>
                </a:solidFill>
                <a:latin typeface="Arial" panose="020B0604020202020204" pitchFamily="34" charset="0"/>
                <a:cs typeface="Arial" panose="020B0604020202020204" pitchFamily="34" charset="0"/>
              </a:rPr>
              <a:t>References</a:t>
            </a:r>
            <a:endParaRPr sz="2800" b="1" i="0" dirty="0">
              <a:solidFill>
                <a:srgbClr val="145B7D"/>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0C3AC766-321B-33E4-F969-C98190E6E73D}"/>
              </a:ext>
            </a:extLst>
          </p:cNvPr>
          <p:cNvSpPr txBox="1"/>
          <p:nvPr/>
        </p:nvSpPr>
        <p:spPr>
          <a:xfrm>
            <a:off x="502920" y="9646920"/>
            <a:ext cx="5303520" cy="215444"/>
          </a:xfrm>
          <a:prstGeom prst="rect">
            <a:avLst/>
          </a:prstGeom>
          <a:noFill/>
          <a:ln>
            <a:noFill/>
          </a:ln>
        </p:spPr>
        <p:txBody>
          <a:bodyPr wrap="square" anchor="t">
            <a:spAutoFit/>
          </a:bodyPr>
          <a:lstStyle/>
          <a:p>
            <a:r>
              <a:rPr lang="en-CA" sz="800" b="1" dirty="0">
                <a:solidFill>
                  <a:srgbClr val="607985"/>
                </a:solidFill>
                <a:latin typeface="Arial" panose="020B0604020202020204" pitchFamily="34" charset="0"/>
                <a:cs typeface="Arial" panose="020B0604020202020204" pitchFamily="34" charset="0"/>
              </a:rPr>
              <a:t>SUPPORTING EVIDENCE</a:t>
            </a:r>
          </a:p>
        </p:txBody>
      </p:sp>
      <p:sp>
        <p:nvSpPr>
          <p:cNvPr id="4" name="TextBox 3">
            <a:extLst>
              <a:ext uri="{FF2B5EF4-FFF2-40B4-BE49-F238E27FC236}">
                <a16:creationId xmlns:a16="http://schemas.microsoft.com/office/drawing/2014/main" id="{0DFE58E6-CDAC-8554-9920-B484F63F376D}"/>
              </a:ext>
            </a:extLst>
          </p:cNvPr>
          <p:cNvSpPr txBox="1"/>
          <p:nvPr/>
        </p:nvSpPr>
        <p:spPr>
          <a:xfrm>
            <a:off x="6129020" y="9592056"/>
            <a:ext cx="320040" cy="228600"/>
          </a:xfrm>
          <a:prstGeom prst="rect">
            <a:avLst/>
          </a:prstGeom>
          <a:noFill/>
          <a:ln>
            <a:noFill/>
          </a:ln>
        </p:spPr>
        <p:txBody>
          <a:bodyPr wrap="square" anchor="t">
            <a:spAutoFit/>
          </a:bodyPr>
          <a:lstStyle/>
          <a:p>
            <a:pPr algn="r"/>
            <a:r>
              <a:rPr lang="en-CA" sz="850" b="1" i="0" dirty="0">
                <a:solidFill>
                  <a:srgbClr val="145B7D"/>
                </a:solidFill>
                <a:latin typeface="Arial" panose="020B0604020202020204" pitchFamily="34" charset="0"/>
                <a:cs typeface="Arial" panose="020B0604020202020204" pitchFamily="34" charset="0"/>
              </a:rPr>
              <a:t>22</a:t>
            </a:r>
            <a:endParaRPr sz="850" b="1" i="0" dirty="0">
              <a:solidFill>
                <a:srgbClr val="145B7D"/>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50828176-8996-EF2A-6EE9-932C7A4B9CA5}"/>
              </a:ext>
            </a:extLst>
          </p:cNvPr>
          <p:cNvSpPr/>
          <p:nvPr/>
        </p:nvSpPr>
        <p:spPr>
          <a:xfrm>
            <a:off x="5214620" y="9555480"/>
            <a:ext cx="640080" cy="256032"/>
          </a:xfrm>
          <a:prstGeom prst="rect">
            <a:avLst/>
          </a:prstGeom>
          <a:solidFill>
            <a:srgbClr val="FFFFFF"/>
          </a:solidFill>
          <a:ln w="1016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2E050D3A-6CBF-FE7B-D7BB-5F1D7FFECEE1}"/>
              </a:ext>
            </a:extLst>
          </p:cNvPr>
          <p:cNvSpPr txBox="1"/>
          <p:nvPr/>
        </p:nvSpPr>
        <p:spPr>
          <a:xfrm>
            <a:off x="5207066" y="9612729"/>
            <a:ext cx="640080" cy="176972"/>
          </a:xfrm>
          <a:prstGeom prst="rect">
            <a:avLst/>
          </a:prstGeom>
          <a:noFill/>
          <a:ln>
            <a:noFill/>
          </a:ln>
        </p:spPr>
        <p:txBody>
          <a:bodyPr wrap="square" anchor="t">
            <a:spAutoFit/>
          </a:bodyPr>
          <a:lstStyle/>
          <a:p>
            <a:pPr algn="ctr"/>
            <a:r>
              <a:rPr sz="550" b="1" i="0" dirty="0">
                <a:solidFill>
                  <a:srgbClr val="607985"/>
                </a:solidFill>
                <a:latin typeface="Arial" panose="020B0604020202020204" pitchFamily="34" charset="0"/>
                <a:cs typeface="Arial" panose="020B0604020202020204" pitchFamily="34" charset="0"/>
              </a:rPr>
              <a:t>YOUR LOGO</a:t>
            </a:r>
          </a:p>
        </p:txBody>
      </p:sp>
      <p:sp>
        <p:nvSpPr>
          <p:cNvPr id="7" name="TextBox 6">
            <a:extLst>
              <a:ext uri="{FF2B5EF4-FFF2-40B4-BE49-F238E27FC236}">
                <a16:creationId xmlns:a16="http://schemas.microsoft.com/office/drawing/2014/main" id="{E70BD4E6-F218-9E2D-13EC-D2ACB6A93F66}"/>
              </a:ext>
            </a:extLst>
          </p:cNvPr>
          <p:cNvSpPr txBox="1"/>
          <p:nvPr/>
        </p:nvSpPr>
        <p:spPr>
          <a:xfrm>
            <a:off x="502920" y="1064235"/>
            <a:ext cx="5852160" cy="8386911"/>
          </a:xfrm>
          <a:prstGeom prst="rect">
            <a:avLst/>
          </a:prstGeom>
          <a:noFill/>
        </p:spPr>
        <p:txBody>
          <a:bodyPr wrap="square">
            <a:spAutoFit/>
          </a:bodyPr>
          <a:lstStyle/>
          <a:p>
            <a:pPr marL="228600" indent="-228600" fontAlgn="base">
              <a:buFont typeface="+mj-lt"/>
              <a:buAutoNum type="arabicPeriod"/>
            </a:pPr>
            <a:r>
              <a:rPr lang="en-US" sz="1100" dirty="0">
                <a:latin typeface="Arial" panose="020B0604020202020204" pitchFamily="34" charset="0"/>
                <a:cs typeface="Arial" panose="020B0604020202020204" pitchFamily="34" charset="0"/>
              </a:rPr>
              <a:t> World Health Organization. World Health Organization. Vaccines and immunization. Available from: </a:t>
            </a:r>
            <a:r>
              <a:rPr lang="en-US" sz="1100" u="sng" dirty="0">
                <a:latin typeface="Arial" panose="020B0604020202020204" pitchFamily="34" charset="0"/>
                <a:cs typeface="Arial" panose="020B0604020202020204" pitchFamily="34" charset="0"/>
                <a:hlinkClick r:id="rId2"/>
              </a:rPr>
              <a:t>https://www.who.int/health-topics/vaccines-and-immunization/#tab=tab_1</a:t>
            </a:r>
            <a:r>
              <a:rPr lang="en-US" sz="1100" dirty="0">
                <a:latin typeface="Arial" panose="020B0604020202020204" pitchFamily="34" charset="0"/>
                <a:cs typeface="Arial" panose="020B0604020202020204" pitchFamily="34" charset="0"/>
              </a:rPr>
              <a:t>​</a:t>
            </a:r>
          </a:p>
          <a:p>
            <a:pPr marL="228600" indent="-228600" fontAlgn="base">
              <a:buFont typeface="+mj-lt"/>
              <a:buAutoNum type="arabicPeriod"/>
            </a:pPr>
            <a:endParaRPr lang="en-US" sz="1100" dirty="0">
              <a:latin typeface="Arial" panose="020B0604020202020204" pitchFamily="34" charset="0"/>
              <a:cs typeface="Arial" panose="020B0604020202020204" pitchFamily="34" charset="0"/>
            </a:endParaRPr>
          </a:p>
          <a:p>
            <a:pPr marL="228600" lvl="0" indent="-228600" fontAlgn="base">
              <a:buFont typeface="+mj-lt"/>
              <a:buAutoNum type="arabicPeriod"/>
            </a:pPr>
            <a:r>
              <a:rPr lang="en-US" sz="1100" dirty="0">
                <a:latin typeface="Arial" panose="020B0604020202020204" pitchFamily="34" charset="0"/>
                <a:cs typeface="Arial" panose="020B0604020202020204" pitchFamily="34" charset="0"/>
              </a:rPr>
              <a:t>World Health Organization. World Health Organization. Strengthening civil society capacity for advocacy and action. Available from: </a:t>
            </a:r>
            <a:r>
              <a:rPr lang="en-US" sz="1100" u="sng" dirty="0">
                <a:latin typeface="Arial" panose="020B0604020202020204" pitchFamily="34" charset="0"/>
                <a:cs typeface="Arial" panose="020B0604020202020204" pitchFamily="34" charset="0"/>
                <a:hlinkClick r:id="rId3"/>
              </a:rPr>
              <a:t>https://www.who.int/initiatives/action-on-the-social-determinants-of-health-for-advancing-equity/knowledge-sharing-hub/strategic-entry-point-2/strengthening-civil-society-capacity-for-advocacy-and-action</a:t>
            </a:r>
            <a:r>
              <a:rPr lang="en-US" sz="1100" dirty="0">
                <a:latin typeface="Arial" panose="020B0604020202020204" pitchFamily="34" charset="0"/>
                <a:cs typeface="Arial" panose="020B0604020202020204" pitchFamily="34" charset="0"/>
              </a:rPr>
              <a:t>​</a:t>
            </a:r>
          </a:p>
          <a:p>
            <a:pPr marL="228600" lvl="0" indent="-228600" fontAlgn="base">
              <a:buFont typeface="+mj-lt"/>
              <a:buAutoNum type="arabicPeriod"/>
            </a:pPr>
            <a:endParaRPr lang="en-US" sz="1100" dirty="0">
              <a:latin typeface="Arial" panose="020B0604020202020204" pitchFamily="34" charset="0"/>
              <a:cs typeface="Arial" panose="020B0604020202020204" pitchFamily="34" charset="0"/>
            </a:endParaRPr>
          </a:p>
          <a:p>
            <a:pPr marL="228600" lvl="0" indent="-228600" fontAlgn="base">
              <a:buFont typeface="+mj-lt"/>
              <a:buAutoNum type="arabicPeriod"/>
            </a:pPr>
            <a:r>
              <a:rPr lang="en-US" sz="1100" dirty="0">
                <a:latin typeface="Arial" panose="020B0604020202020204" pitchFamily="34" charset="0"/>
                <a:cs typeface="Arial" panose="020B0604020202020204" pitchFamily="34" charset="0"/>
              </a:rPr>
              <a:t>International Federation on Ageing. Toward Harmonized Adult Vaccination Schedules Across Canada, 2026 . Available from: </a:t>
            </a:r>
            <a:r>
              <a:rPr lang="en-US" sz="1100" u="sng" dirty="0">
                <a:latin typeface="Arial" panose="020B0604020202020204" pitchFamily="34" charset="0"/>
                <a:cs typeface="Arial" panose="020B0604020202020204" pitchFamily="34" charset="0"/>
                <a:hlinkClick r:id="rId4"/>
              </a:rPr>
              <a:t>https://www.vaccines4life.com/wp-content/uploads/2026/01/Toward-Harmonized-Adult-Vaccination-Schedules-Across-Canada-Consensus-Statement.pdf</a:t>
            </a:r>
            <a:r>
              <a:rPr lang="en-US" sz="1100" dirty="0">
                <a:latin typeface="Arial" panose="020B0604020202020204" pitchFamily="34" charset="0"/>
                <a:cs typeface="Arial" panose="020B0604020202020204" pitchFamily="34" charset="0"/>
              </a:rPr>
              <a:t>​</a:t>
            </a:r>
          </a:p>
          <a:p>
            <a:pPr marL="228600" lvl="0" indent="-228600" fontAlgn="base">
              <a:buFont typeface="+mj-lt"/>
              <a:buAutoNum type="arabicPeriod"/>
            </a:pPr>
            <a:endParaRPr lang="en-US" sz="1100" dirty="0">
              <a:latin typeface="Arial" panose="020B0604020202020204" pitchFamily="34" charset="0"/>
              <a:cs typeface="Arial" panose="020B0604020202020204" pitchFamily="34" charset="0"/>
            </a:endParaRPr>
          </a:p>
          <a:p>
            <a:pPr marL="228600" lvl="0" indent="-228600" fontAlgn="base">
              <a:buFont typeface="+mj-lt"/>
              <a:buAutoNum type="arabicPeriod"/>
            </a:pPr>
            <a:r>
              <a:rPr lang="en-US" sz="1100" dirty="0">
                <a:latin typeface="Arial" panose="020B0604020202020204" pitchFamily="34" charset="0"/>
                <a:cs typeface="Arial" panose="020B0604020202020204" pitchFamily="34" charset="0"/>
              </a:rPr>
              <a:t>LeBlanc JJ, ElSherif M, Ye L, MacKinnon-Cameron D, Li L, Ambrose A, et al. Burden of vaccine-preventable pneumococcal disease in hospitalized adults: A Canadian Immunization Research Network (CIRN) Serious Outcomes Surveillance (SOS) network study. Vaccine. 2017 Jun;35(29):3647–54. doi:10.1016/j.vaccine.2017.05.049​</a:t>
            </a:r>
          </a:p>
          <a:p>
            <a:pPr marL="228600" lvl="0" indent="-228600" fontAlgn="base">
              <a:buFont typeface="+mj-lt"/>
              <a:buAutoNum type="arabicPeriod"/>
            </a:pPr>
            <a:endParaRPr lang="en-US" sz="1100" dirty="0">
              <a:latin typeface="Arial" panose="020B0604020202020204" pitchFamily="34" charset="0"/>
              <a:cs typeface="Arial" panose="020B0604020202020204" pitchFamily="34" charset="0"/>
            </a:endParaRPr>
          </a:p>
          <a:p>
            <a:pPr marL="228600" lvl="0" indent="-228600" fontAlgn="base">
              <a:buFont typeface="+mj-lt"/>
              <a:buAutoNum type="arabicPeriod"/>
            </a:pPr>
            <a:r>
              <a:rPr lang="en-US" sz="1100" dirty="0">
                <a:latin typeface="Arial" panose="020B0604020202020204" pitchFamily="34" charset="0"/>
                <a:cs typeface="Arial" panose="020B0604020202020204" pitchFamily="34" charset="0"/>
              </a:rPr>
              <a:t>Andrew MK, Bowles SK, Pawelec G, Haynes L, Kuchel GA, McNeil SA, et al. Influenza Vaccination in Older Adults: Recent Innovations and Practical Applications. Drugs Aging. 2019 Jan 22;36(1):29–37. doi:10.1007/s40266-018-0597-4​</a:t>
            </a:r>
          </a:p>
          <a:p>
            <a:pPr marL="228600" lvl="0" indent="-228600" fontAlgn="base">
              <a:buFont typeface="+mj-lt"/>
              <a:buAutoNum type="arabicPeriod"/>
            </a:pPr>
            <a:endParaRPr lang="en-US" sz="1100" dirty="0">
              <a:latin typeface="Arial" panose="020B0604020202020204" pitchFamily="34" charset="0"/>
              <a:cs typeface="Arial" panose="020B0604020202020204" pitchFamily="34" charset="0"/>
            </a:endParaRPr>
          </a:p>
          <a:p>
            <a:pPr marL="228600" lvl="0" indent="-228600" fontAlgn="base">
              <a:buFont typeface="+mj-lt"/>
              <a:buAutoNum type="arabicPeriod"/>
            </a:pPr>
            <a:r>
              <a:rPr lang="en-US" sz="1100" dirty="0">
                <a:latin typeface="Arial" panose="020B0604020202020204" pitchFamily="34" charset="0"/>
                <a:cs typeface="Arial" panose="020B0604020202020204" pitchFamily="34" charset="0"/>
              </a:rPr>
              <a:t>Andrew MK, MacDonald S, Godin J, McElhaney JE, LeBlanc J, Hatchette TF, et al. Persistent Functional Decline Following Hospitalization with Influenza or Acute Respiratory Illness. J Am </a:t>
            </a:r>
            <a:r>
              <a:rPr lang="en-US" sz="1100" dirty="0" err="1">
                <a:latin typeface="Arial" panose="020B0604020202020204" pitchFamily="34" charset="0"/>
                <a:cs typeface="Arial" panose="020B0604020202020204" pitchFamily="34" charset="0"/>
              </a:rPr>
              <a:t>Geriatr</a:t>
            </a:r>
            <a:r>
              <a:rPr lang="en-US" sz="1100" dirty="0">
                <a:latin typeface="Arial" panose="020B0604020202020204" pitchFamily="34" charset="0"/>
                <a:cs typeface="Arial" panose="020B0604020202020204" pitchFamily="34" charset="0"/>
              </a:rPr>
              <a:t> Soc. 2021 Mar 8;69(3):696–703. doi:10.1111/jgs.16950​</a:t>
            </a:r>
          </a:p>
          <a:p>
            <a:pPr marL="228600" lvl="0" indent="-228600" fontAlgn="base">
              <a:buFont typeface="+mj-lt"/>
              <a:buAutoNum type="arabicPeriod"/>
            </a:pPr>
            <a:endParaRPr lang="en-US" sz="1100" dirty="0">
              <a:latin typeface="Arial" panose="020B0604020202020204" pitchFamily="34" charset="0"/>
              <a:cs typeface="Arial" panose="020B0604020202020204" pitchFamily="34" charset="0"/>
            </a:endParaRPr>
          </a:p>
          <a:p>
            <a:pPr marL="228600" lvl="0" indent="-228600" fontAlgn="base">
              <a:buFont typeface="+mj-lt"/>
              <a:buAutoNum type="arabicPeriod"/>
            </a:pPr>
            <a:r>
              <a:rPr lang="en-US" sz="1100" dirty="0">
                <a:latin typeface="Arial" panose="020B0604020202020204" pitchFamily="34" charset="0"/>
                <a:cs typeface="Arial" panose="020B0604020202020204" pitchFamily="34" charset="0"/>
              </a:rPr>
              <a:t>IQVIA. Time to Public Vaccine Access in Canada, 2026. Available from: </a:t>
            </a:r>
            <a:r>
              <a:rPr lang="en-US" sz="1100" u="sng" dirty="0">
                <a:latin typeface="Arial" panose="020B0604020202020204" pitchFamily="34" charset="0"/>
                <a:cs typeface="Arial" panose="020B0604020202020204" pitchFamily="34" charset="0"/>
                <a:hlinkClick r:id="rId5"/>
              </a:rPr>
              <a:t>https://www.iqvia.com/locations/canada/library/publications/time-to-public-vaccine-access-in-canada</a:t>
            </a:r>
            <a:r>
              <a:rPr lang="en-US" sz="1100" dirty="0">
                <a:latin typeface="Arial" panose="020B0604020202020204" pitchFamily="34" charset="0"/>
                <a:cs typeface="Arial" panose="020B0604020202020204" pitchFamily="34" charset="0"/>
              </a:rPr>
              <a:t>​</a:t>
            </a:r>
          </a:p>
          <a:p>
            <a:pPr marL="228600" lvl="0" indent="-228600" fontAlgn="base">
              <a:buFont typeface="+mj-lt"/>
              <a:buAutoNum type="arabicPeriod"/>
            </a:pPr>
            <a:endParaRPr lang="en-US" sz="1100" dirty="0">
              <a:latin typeface="Arial" panose="020B0604020202020204" pitchFamily="34" charset="0"/>
              <a:cs typeface="Arial" panose="020B0604020202020204" pitchFamily="34" charset="0"/>
            </a:endParaRPr>
          </a:p>
          <a:p>
            <a:pPr marL="228600" lvl="0" indent="-228600" fontAlgn="base">
              <a:buFont typeface="+mj-lt"/>
              <a:buAutoNum type="arabicPeriod"/>
            </a:pPr>
            <a:r>
              <a:rPr lang="en-US" sz="1100" dirty="0">
                <a:latin typeface="Arial" panose="020B0604020202020204" pitchFamily="34" charset="0"/>
                <a:cs typeface="Arial" panose="020B0604020202020204" pitchFamily="34" charset="0"/>
              </a:rPr>
              <a:t>Hossain AD, </a:t>
            </a:r>
            <a:r>
              <a:rPr lang="en-US" sz="1100" dirty="0" err="1">
                <a:latin typeface="Arial" panose="020B0604020202020204" pitchFamily="34" charset="0"/>
                <a:cs typeface="Arial" panose="020B0604020202020204" pitchFamily="34" charset="0"/>
              </a:rPr>
              <a:t>Nakalule</a:t>
            </a:r>
            <a:r>
              <a:rPr lang="en-US" sz="1100" dirty="0">
                <a:latin typeface="Arial" panose="020B0604020202020204" pitchFamily="34" charset="0"/>
                <a:cs typeface="Arial" panose="020B0604020202020204" pitchFamily="34" charset="0"/>
              </a:rPr>
              <a:t> M, Venkataraman S, Guillaume Y, </a:t>
            </a:r>
            <a:r>
              <a:rPr lang="en-US" sz="1100" dirty="0" err="1">
                <a:latin typeface="Arial" panose="020B0604020202020204" pitchFamily="34" charset="0"/>
                <a:cs typeface="Arial" panose="020B0604020202020204" pitchFamily="34" charset="0"/>
              </a:rPr>
              <a:t>Mohareb</a:t>
            </a:r>
            <a:r>
              <a:rPr lang="en-US" sz="1100" dirty="0">
                <a:latin typeface="Arial" panose="020B0604020202020204" pitchFamily="34" charset="0"/>
                <a:cs typeface="Arial" panose="020B0604020202020204" pitchFamily="34" charset="0"/>
              </a:rPr>
              <a:t> AM, Wandera DN, et al. Revisiting the role of civil society in responses to infectious disease outbreaks: a proposed framework and lessons from a COVID-19 vaccine equity coalition in Uganda. BMJ Glob Health. 2023 Jun 30;8(6):e012510. doi:10.1136/bmjgh-2023-012510​</a:t>
            </a:r>
          </a:p>
          <a:p>
            <a:pPr marL="228600" lvl="0" indent="-228600" fontAlgn="base">
              <a:buFont typeface="+mj-lt"/>
              <a:buAutoNum type="arabicPeriod"/>
            </a:pPr>
            <a:endParaRPr lang="en-US" sz="1100" dirty="0">
              <a:latin typeface="Arial" panose="020B0604020202020204" pitchFamily="34" charset="0"/>
              <a:cs typeface="Arial" panose="020B0604020202020204" pitchFamily="34" charset="0"/>
            </a:endParaRPr>
          </a:p>
          <a:p>
            <a:pPr marL="228600" lvl="0" indent="-228600" fontAlgn="base">
              <a:buFont typeface="+mj-lt"/>
              <a:buAutoNum type="arabicPeriod"/>
            </a:pPr>
            <a:r>
              <a:rPr lang="en-US" sz="1100" dirty="0">
                <a:latin typeface="Arial" panose="020B0604020202020204" pitchFamily="34" charset="0"/>
                <a:cs typeface="Arial" panose="020B0604020202020204" pitchFamily="34" charset="0"/>
              </a:rPr>
              <a:t>GAVI. GAVI. 2026. Civil society: driving increased equity in </a:t>
            </a:r>
            <a:r>
              <a:rPr lang="en-US" sz="1100" dirty="0" err="1">
                <a:latin typeface="Arial" panose="020B0604020202020204" pitchFamily="34" charset="0"/>
                <a:cs typeface="Arial" panose="020B0604020202020204" pitchFamily="34" charset="0"/>
              </a:rPr>
              <a:t>immunisation</a:t>
            </a:r>
            <a:r>
              <a:rPr lang="en-US" sz="1100" dirty="0">
                <a:latin typeface="Arial" panose="020B0604020202020204" pitchFamily="34" charset="0"/>
                <a:cs typeface="Arial" panose="020B0604020202020204" pitchFamily="34" charset="0"/>
              </a:rPr>
              <a:t>.​</a:t>
            </a:r>
          </a:p>
          <a:p>
            <a:pPr marL="228600" lvl="0" indent="-228600" fontAlgn="base">
              <a:buFont typeface="+mj-lt"/>
              <a:buAutoNum type="arabicPeriod"/>
            </a:pPr>
            <a:endParaRPr lang="en-US" sz="1100" dirty="0">
              <a:latin typeface="Arial" panose="020B0604020202020204" pitchFamily="34" charset="0"/>
              <a:cs typeface="Arial" panose="020B0604020202020204" pitchFamily="34" charset="0"/>
            </a:endParaRPr>
          </a:p>
          <a:p>
            <a:pPr marL="228600" lvl="0" indent="-228600" fontAlgn="base">
              <a:buFont typeface="+mj-lt"/>
              <a:buAutoNum type="arabicPeriod"/>
            </a:pPr>
            <a:r>
              <a:rPr lang="en-US" sz="1100" dirty="0">
                <a:latin typeface="Arial" panose="020B0604020202020204" pitchFamily="34" charset="0"/>
                <a:cs typeface="Arial" panose="020B0604020202020204" pitchFamily="34" charset="0"/>
              </a:rPr>
              <a:t>Government of Canada. Government of Canada [Internet]. 2026 [cited 2026 Jul 14]. National Advisory Committee on Immunization (NACI): Membership and representation. Available from: https://</a:t>
            </a:r>
            <a:r>
              <a:rPr lang="en-US" sz="1100" dirty="0" err="1">
                <a:latin typeface="Arial" panose="020B0604020202020204" pitchFamily="34" charset="0"/>
                <a:cs typeface="Arial" panose="020B0604020202020204" pitchFamily="34" charset="0"/>
              </a:rPr>
              <a:t>www.canada.ca</a:t>
            </a:r>
            <a:r>
              <a:rPr lang="en-US" sz="1100" dirty="0">
                <a:latin typeface="Arial" panose="020B0604020202020204" pitchFamily="34" charset="0"/>
                <a:cs typeface="Arial" panose="020B0604020202020204" pitchFamily="34" charset="0"/>
              </a:rPr>
              <a:t>/</a:t>
            </a:r>
            <a:r>
              <a:rPr lang="en-US" sz="1100" dirty="0" err="1">
                <a:latin typeface="Arial" panose="020B0604020202020204" pitchFamily="34" charset="0"/>
                <a:cs typeface="Arial" panose="020B0604020202020204" pitchFamily="34" charset="0"/>
              </a:rPr>
              <a:t>en</a:t>
            </a:r>
            <a:r>
              <a:rPr lang="en-US" sz="1100" dirty="0">
                <a:latin typeface="Arial" panose="020B0604020202020204" pitchFamily="34" charset="0"/>
                <a:cs typeface="Arial" panose="020B0604020202020204" pitchFamily="34" charset="0"/>
              </a:rPr>
              <a:t>/public-health/services/immunization/national-advisory-committee-on-immunization-</a:t>
            </a:r>
            <a:r>
              <a:rPr lang="en-US" sz="1100" dirty="0" err="1">
                <a:latin typeface="Arial" panose="020B0604020202020204" pitchFamily="34" charset="0"/>
                <a:cs typeface="Arial" panose="020B0604020202020204" pitchFamily="34" charset="0"/>
              </a:rPr>
              <a:t>naci</a:t>
            </a:r>
            <a:r>
              <a:rPr lang="en-US" sz="1100" dirty="0">
                <a:latin typeface="Arial" panose="020B0604020202020204" pitchFamily="34" charset="0"/>
                <a:cs typeface="Arial" panose="020B0604020202020204" pitchFamily="34" charset="0"/>
              </a:rPr>
              <a:t>/</a:t>
            </a:r>
            <a:r>
              <a:rPr lang="en-US" sz="1100" dirty="0" err="1">
                <a:latin typeface="Arial" panose="020B0604020202020204" pitchFamily="34" charset="0"/>
                <a:cs typeface="Arial" panose="020B0604020202020204" pitchFamily="34" charset="0"/>
              </a:rPr>
              <a:t>naci</a:t>
            </a:r>
            <a:r>
              <a:rPr lang="en-US" sz="1100" dirty="0">
                <a:latin typeface="Arial" panose="020B0604020202020204" pitchFamily="34" charset="0"/>
                <a:cs typeface="Arial" panose="020B0604020202020204" pitchFamily="34" charset="0"/>
              </a:rPr>
              <a:t>-membership-</a:t>
            </a:r>
            <a:r>
              <a:rPr lang="en-US" sz="1100" dirty="0" err="1">
                <a:latin typeface="Arial" panose="020B0604020202020204" pitchFamily="34" charset="0"/>
                <a:cs typeface="Arial" panose="020B0604020202020204" pitchFamily="34" charset="0"/>
              </a:rPr>
              <a:t>representation.html</a:t>
            </a:r>
            <a:r>
              <a:rPr lang="en-US" sz="1100" dirty="0">
                <a:latin typeface="Arial" panose="020B0604020202020204" pitchFamily="34" charset="0"/>
                <a:cs typeface="Arial" panose="020B0604020202020204" pitchFamily="34" charset="0"/>
              </a:rPr>
              <a:t>​</a:t>
            </a:r>
          </a:p>
          <a:p>
            <a:pPr marL="228600" lvl="0" indent="-228600" fontAlgn="base">
              <a:buFont typeface="+mj-lt"/>
              <a:buAutoNum type="arabicPeriod"/>
            </a:pPr>
            <a:endParaRPr lang="en-US" sz="1100" dirty="0">
              <a:latin typeface="Arial" panose="020B0604020202020204" pitchFamily="34" charset="0"/>
              <a:cs typeface="Arial" panose="020B0604020202020204" pitchFamily="34" charset="0"/>
            </a:endParaRPr>
          </a:p>
          <a:p>
            <a:pPr marL="228600" lvl="0" indent="-228600" fontAlgn="base">
              <a:buFont typeface="+mj-lt"/>
              <a:buAutoNum type="arabicPeriod"/>
            </a:pPr>
            <a:r>
              <a:rPr lang="en-US" sz="1100" dirty="0">
                <a:latin typeface="Arial" panose="020B0604020202020204" pitchFamily="34" charset="0"/>
                <a:cs typeface="Arial" panose="020B0604020202020204" pitchFamily="34" charset="0"/>
              </a:rPr>
              <a:t>Adult Vaccine Alliance. (2024). The Unmet Value of Vaccines in Canada. </a:t>
            </a:r>
            <a:r>
              <a:rPr lang="en-US" sz="1100" dirty="0">
                <a:latin typeface="Arial" panose="020B0604020202020204" pitchFamily="34" charset="0"/>
                <a:cs typeface="Arial" panose="020B0604020202020204" pitchFamily="34" charset="0"/>
                <a:hlinkClick r:id="rId6"/>
              </a:rPr>
              <a:t>https://static1.squarespace.com/static/64a5d9ad28fcd800b6d17d4a/t/6716cf23a1822100f5c8b425/1729548068370/Adult+Vaccine+Alliance+-+The+Unmet+Value+of+Vaccines+in+Canada+-+Oct+2024+-+English.pdf</a:t>
            </a:r>
            <a:r>
              <a:rPr lang="en-US" sz="1100" dirty="0">
                <a:latin typeface="Arial" panose="020B0604020202020204" pitchFamily="34" charset="0"/>
                <a:cs typeface="Arial" panose="020B0604020202020204" pitchFamily="34" charset="0"/>
              </a:rPr>
              <a:t> </a:t>
            </a:r>
          </a:p>
          <a:p>
            <a:pPr marL="228600" lvl="0" indent="-228600" fontAlgn="base">
              <a:buFont typeface="+mj-lt"/>
              <a:buAutoNum type="arabicPeriod"/>
            </a:pPr>
            <a:endParaRPr lang="en-US" sz="1100"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8AC94504-F01E-26C8-5C5C-1E3798BB13B5}"/>
              </a:ext>
            </a:extLst>
          </p:cNvPr>
          <p:cNvSpPr/>
          <p:nvPr/>
        </p:nvSpPr>
        <p:spPr>
          <a:xfrm>
            <a:off x="45720" y="993301"/>
            <a:ext cx="6693408" cy="18288"/>
          </a:xfrm>
          <a:prstGeom prst="rect">
            <a:avLst/>
          </a:prstGeom>
          <a:solidFill>
            <a:srgbClr val="D6E2E5"/>
          </a:solidFill>
          <a:ln w="6350">
            <a:solidFill>
              <a:srgbClr val="D6E2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1451686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801</TotalTime>
  <Words>4775</Words>
  <Application>Microsoft Macintosh PowerPoint</Application>
  <PresentationFormat>A4 Paper (210x297 mm)</PresentationFormat>
  <Paragraphs>433</Paragraphs>
  <Slides>22</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Berenice Anaya</dc:creator>
  <cp:lastModifiedBy>Roxana Badiei</cp:lastModifiedBy>
  <cp:revision>112</cp:revision>
  <dcterms:created xsi:type="dcterms:W3CDTF">2026-08-24T15:36:34Z</dcterms:created>
  <dcterms:modified xsi:type="dcterms:W3CDTF">2026-09-22T13:22:19Z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8f72598-90ab-4748-9618-88402b5e95d2_Enabled">
    <vt:lpwstr>true</vt:lpwstr>
  </property>
  <property fmtid="{D5CDD505-2E9C-101B-9397-08002B2CF9AE}" pid="3" name="MSIP_Label_68f72598-90ab-4748-9618-88402b5e95d2_SetDate">
    <vt:lpwstr>2026-09-04T14:12:08Z</vt:lpwstr>
  </property>
  <property fmtid="{D5CDD505-2E9C-101B-9397-08002B2CF9AE}" pid="4" name="MSIP_Label_68f72598-90ab-4748-9618-88402b5e95d2_Method">
    <vt:lpwstr>Privileged</vt:lpwstr>
  </property>
  <property fmtid="{D5CDD505-2E9C-101B-9397-08002B2CF9AE}" pid="5" name="MSIP_Label_68f72598-90ab-4748-9618-88402b5e95d2_Name">
    <vt:lpwstr>68f72598-90ab-4748-9618-88402b5e95d2</vt:lpwstr>
  </property>
  <property fmtid="{D5CDD505-2E9C-101B-9397-08002B2CF9AE}" pid="6" name="MSIP_Label_68f72598-90ab-4748-9618-88402b5e95d2_SiteId">
    <vt:lpwstr>7a916015-20ae-4ad1-9170-eefd915e9272</vt:lpwstr>
  </property>
  <property fmtid="{D5CDD505-2E9C-101B-9397-08002B2CF9AE}" pid="7" name="MSIP_Label_68f72598-90ab-4748-9618-88402b5e95d2_ActionId">
    <vt:lpwstr>1204bf34-b59d-4324-bae8-1fd40124b07c</vt:lpwstr>
  </property>
  <property fmtid="{D5CDD505-2E9C-101B-9397-08002B2CF9AE}" pid="8" name="MSIP_Label_68f72598-90ab-4748-9618-88402b5e95d2_ContentBits">
    <vt:lpwstr>0</vt:lpwstr>
  </property>
  <property fmtid="{D5CDD505-2E9C-101B-9397-08002B2CF9AE}" pid="9" name="MSIP_Label_68f72598-90ab-4748-9618-88402b5e95d2_Tag">
    <vt:lpwstr>10, 0, 1, 1</vt:lpwstr>
  </property>
</Properties>
</file>