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6"/>
  </p:notesMasterIdLst>
  <p:sldIdLst>
    <p:sldId id="256" r:id="rId5"/>
    <p:sldId id="268" r:id="rId6"/>
    <p:sldId id="271" r:id="rId7"/>
    <p:sldId id="262" r:id="rId8"/>
    <p:sldId id="274" r:id="rId9"/>
    <p:sldId id="259" r:id="rId10"/>
    <p:sldId id="261" r:id="rId11"/>
    <p:sldId id="273" r:id="rId12"/>
    <p:sldId id="263" r:id="rId13"/>
    <p:sldId id="264" r:id="rId14"/>
    <p:sldId id="272" r:id="rId15"/>
  </p:sldIdLst>
  <p:sldSz cx="6858000" cy="9906000" type="A4"/>
  <p:notesSz cx="6858000" cy="9144000"/>
  <p:embeddedFontLst>
    <p:embeddedFont>
      <p:font typeface="Arial Black" panose="020B0604020202020204" pitchFamily="34" charset="0"/>
      <p:bold r:id="rId17"/>
    </p:embeddedFont>
    <p:embeddedFont>
      <p:font typeface="Butler" panose="02000503090000020003" pitchFamily="2" charset="77"/>
      <p:regular r:id="rId18"/>
      <p:bold r:id="rId19"/>
    </p:embeddedFont>
    <p:embeddedFont>
      <p:font typeface="BUTLER-MEDIUM" panose="02000503090000020003" pitchFamily="2" charset="77"/>
      <p:regular r:id="rId20"/>
    </p:embeddedFont>
    <p:embeddedFont>
      <p:font typeface="Lato" panose="020F0502020204030203"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hnXvvDzb2ueNg/b4ldafYy4BfpM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C5AB08-E052-8412-E45E-73C2A185B8C5}" name="Roxana Badiei" initials="RB" userId="S::RBadiei@ifa.ngo::afa3986a-96aa-4ab7-8bd0-f554c662fa38" providerId="AD"/>
  <p188:author id="{3ACD602B-A966-DDDF-7C87-D99515746ACF}" name="Carley Moore" initials="CM" userId="S::CMoore@ifa.ngo::3b494aa0-c0d8-4a21-938b-56fe7f99272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RBINA, Jun Ryan" initials="OJR" lastIdx="6" clrIdx="0">
    <p:extLst>
      <p:ext uri="{19B8F6BF-5375-455C-9EA6-DF929625EA0E}">
        <p15:presenceInfo xmlns:p15="http://schemas.microsoft.com/office/powerpoint/2012/main" userId="S::orbinaj@who.int::3d20a1ca-d273-48eb-bd69-2e50322e009b" providerId="AD"/>
      </p:ext>
    </p:extLst>
  </p:cmAuthor>
  <p:cmAuthor id="2" name="MENNING, Lisa" initials="ML" lastIdx="5" clrIdx="1">
    <p:extLst>
      <p:ext uri="{19B8F6BF-5375-455C-9EA6-DF929625EA0E}">
        <p15:presenceInfo xmlns:p15="http://schemas.microsoft.com/office/powerpoint/2012/main" userId="S::menningl@who.int::a808d3ab-c650-4d60-9d8b-4bb9fecb61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148"/>
    <a:srgbClr val="203248"/>
    <a:srgbClr val="F05153"/>
    <a:srgbClr val="255F71"/>
    <a:srgbClr val="C75153"/>
    <a:srgbClr val="1F3147"/>
    <a:srgbClr val="0000D6"/>
    <a:srgbClr val="A05793"/>
    <a:srgbClr val="1F3248"/>
    <a:srgbClr val="49B4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AFFA36-087D-4145-BB0A-8243A84984F1}" v="122" dt="2026-08-18T18:50:54.0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1274"/>
    <p:restoredTop sz="96076"/>
  </p:normalViewPr>
  <p:slideViewPr>
    <p:cSldViewPr snapToGrid="0">
      <p:cViewPr>
        <p:scale>
          <a:sx n="90" d="100"/>
          <a:sy n="90" d="100"/>
        </p:scale>
        <p:origin x="2496" y="208"/>
      </p:cViewPr>
      <p:guideLst>
        <p:guide orient="horz" pos="3120"/>
        <p:guide pos="216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2.fntdata"/><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5.fntdata"/><Relationship Id="rId34" Type="http://customschemas.google.com/relationships/presentationmetadata" Target="metadata"/><Relationship Id="rId42"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35" Type="http://schemas.openxmlformats.org/officeDocument/2006/relationships/commentAuthors" Target="commen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xana Badiei" userId="afa3986a-96aa-4ab7-8bd0-f554c662fa38" providerId="ADAL" clId="{74BA2FDF-432E-5B7C-A20E-C1E5DA6A8083}"/>
    <pc:docChg chg="undo redo custSel modSld">
      <pc:chgData name="Roxana Badiei" userId="afa3986a-96aa-4ab7-8bd0-f554c662fa38" providerId="ADAL" clId="{74BA2FDF-432E-5B7C-A20E-C1E5DA6A8083}" dt="2026-08-18T19:22:05.815" v="676" actId="20577"/>
      <pc:docMkLst>
        <pc:docMk/>
      </pc:docMkLst>
      <pc:sldChg chg="modSp mod">
        <pc:chgData name="Roxana Badiei" userId="afa3986a-96aa-4ab7-8bd0-f554c662fa38" providerId="ADAL" clId="{74BA2FDF-432E-5B7C-A20E-C1E5DA6A8083}" dt="2026-08-18T18:37:50.038" v="303" actId="20577"/>
        <pc:sldMkLst>
          <pc:docMk/>
          <pc:sldMk cId="0" sldId="256"/>
        </pc:sldMkLst>
        <pc:spChg chg="mod">
          <ac:chgData name="Roxana Badiei" userId="afa3986a-96aa-4ab7-8bd0-f554c662fa38" providerId="ADAL" clId="{74BA2FDF-432E-5B7C-A20E-C1E5DA6A8083}" dt="2026-08-18T18:37:50.038" v="303" actId="20577"/>
          <ac:spMkLst>
            <pc:docMk/>
            <pc:sldMk cId="0" sldId="256"/>
            <ac:spMk id="6" creationId="{4A1D5AA1-7952-1348-ECA1-9A08AC0CC45D}"/>
          </ac:spMkLst>
        </pc:spChg>
      </pc:sldChg>
      <pc:sldChg chg="modSp mod">
        <pc:chgData name="Roxana Badiei" userId="afa3986a-96aa-4ab7-8bd0-f554c662fa38" providerId="ADAL" clId="{74BA2FDF-432E-5B7C-A20E-C1E5DA6A8083}" dt="2026-08-13T15:59:56.589" v="260" actId="404"/>
        <pc:sldMkLst>
          <pc:docMk/>
          <pc:sldMk cId="3364152437" sldId="259"/>
        </pc:sldMkLst>
        <pc:spChg chg="mod">
          <ac:chgData name="Roxana Badiei" userId="afa3986a-96aa-4ab7-8bd0-f554c662fa38" providerId="ADAL" clId="{74BA2FDF-432E-5B7C-A20E-C1E5DA6A8083}" dt="2026-08-13T15:59:56.589" v="260" actId="404"/>
          <ac:spMkLst>
            <pc:docMk/>
            <pc:sldMk cId="3364152437" sldId="259"/>
            <ac:spMk id="9" creationId="{D81D0501-5A19-C0C2-777B-859ADEB44DC1}"/>
          </ac:spMkLst>
        </pc:spChg>
      </pc:sldChg>
      <pc:sldChg chg="modSp mod">
        <pc:chgData name="Roxana Badiei" userId="afa3986a-96aa-4ab7-8bd0-f554c662fa38" providerId="ADAL" clId="{74BA2FDF-432E-5B7C-A20E-C1E5DA6A8083}" dt="2026-07-31T12:43:28.598" v="22" actId="14100"/>
        <pc:sldMkLst>
          <pc:docMk/>
          <pc:sldMk cId="1516609114" sldId="261"/>
        </pc:sldMkLst>
        <pc:spChg chg="mod">
          <ac:chgData name="Roxana Badiei" userId="afa3986a-96aa-4ab7-8bd0-f554c662fa38" providerId="ADAL" clId="{74BA2FDF-432E-5B7C-A20E-C1E5DA6A8083}" dt="2026-07-31T12:43:28.598" v="22" actId="14100"/>
          <ac:spMkLst>
            <pc:docMk/>
            <pc:sldMk cId="1516609114" sldId="261"/>
            <ac:spMk id="14" creationId="{B00BE76A-3E12-DCBA-0B77-62A8CAC0CF7A}"/>
          </ac:spMkLst>
        </pc:spChg>
      </pc:sldChg>
      <pc:sldChg chg="modSp mod">
        <pc:chgData name="Roxana Badiei" userId="afa3986a-96aa-4ab7-8bd0-f554c662fa38" providerId="ADAL" clId="{74BA2FDF-432E-5B7C-A20E-C1E5DA6A8083}" dt="2026-08-18T19:18:09.560" v="672" actId="12"/>
        <pc:sldMkLst>
          <pc:docMk/>
          <pc:sldMk cId="9488389" sldId="262"/>
        </pc:sldMkLst>
        <pc:spChg chg="mod">
          <ac:chgData name="Roxana Badiei" userId="afa3986a-96aa-4ab7-8bd0-f554c662fa38" providerId="ADAL" clId="{74BA2FDF-432E-5B7C-A20E-C1E5DA6A8083}" dt="2026-08-18T19:17:51.255" v="661" actId="1035"/>
          <ac:spMkLst>
            <pc:docMk/>
            <pc:sldMk cId="9488389" sldId="262"/>
            <ac:spMk id="5" creationId="{DA42DB6C-75CD-F36B-4F7B-6DE4DFE5AD9D}"/>
          </ac:spMkLst>
        </pc:spChg>
        <pc:spChg chg="mod">
          <ac:chgData name="Roxana Badiei" userId="afa3986a-96aa-4ab7-8bd0-f554c662fa38" providerId="ADAL" clId="{74BA2FDF-432E-5B7C-A20E-C1E5DA6A8083}" dt="2026-08-18T19:18:09.560" v="672" actId="12"/>
          <ac:spMkLst>
            <pc:docMk/>
            <pc:sldMk cId="9488389" sldId="262"/>
            <ac:spMk id="6" creationId="{4864061A-4B51-DAA1-D367-8B51FF8DE6B3}"/>
          </ac:spMkLst>
        </pc:spChg>
        <pc:spChg chg="mod">
          <ac:chgData name="Roxana Badiei" userId="afa3986a-96aa-4ab7-8bd0-f554c662fa38" providerId="ADAL" clId="{74BA2FDF-432E-5B7C-A20E-C1E5DA6A8083}" dt="2026-08-18T19:17:51.255" v="661" actId="1035"/>
          <ac:spMkLst>
            <pc:docMk/>
            <pc:sldMk cId="9488389" sldId="262"/>
            <ac:spMk id="7" creationId="{B7005300-2C33-BE4A-BF96-222FF182D794}"/>
          </ac:spMkLst>
        </pc:spChg>
        <pc:spChg chg="mod">
          <ac:chgData name="Roxana Badiei" userId="afa3986a-96aa-4ab7-8bd0-f554c662fa38" providerId="ADAL" clId="{74BA2FDF-432E-5B7C-A20E-C1E5DA6A8083}" dt="2026-08-18T19:17:51.255" v="661" actId="1035"/>
          <ac:spMkLst>
            <pc:docMk/>
            <pc:sldMk cId="9488389" sldId="262"/>
            <ac:spMk id="10" creationId="{D25DF29E-04E6-6012-0B0C-276D51523A4B}"/>
          </ac:spMkLst>
        </pc:spChg>
        <pc:spChg chg="mod">
          <ac:chgData name="Roxana Badiei" userId="afa3986a-96aa-4ab7-8bd0-f554c662fa38" providerId="ADAL" clId="{74BA2FDF-432E-5B7C-A20E-C1E5DA6A8083}" dt="2026-08-18T19:17:51.255" v="661" actId="1035"/>
          <ac:spMkLst>
            <pc:docMk/>
            <pc:sldMk cId="9488389" sldId="262"/>
            <ac:spMk id="11" creationId="{4E56CAAC-2B2B-764F-15C7-A89171CC1098}"/>
          </ac:spMkLst>
        </pc:spChg>
        <pc:spChg chg="mod">
          <ac:chgData name="Roxana Badiei" userId="afa3986a-96aa-4ab7-8bd0-f554c662fa38" providerId="ADAL" clId="{74BA2FDF-432E-5B7C-A20E-C1E5DA6A8083}" dt="2026-08-18T19:17:51.255" v="661" actId="1035"/>
          <ac:spMkLst>
            <pc:docMk/>
            <pc:sldMk cId="9488389" sldId="262"/>
            <ac:spMk id="12" creationId="{1573F989-51A7-AF36-ED44-B49DFB705D7B}"/>
          </ac:spMkLst>
        </pc:spChg>
        <pc:spChg chg="mod">
          <ac:chgData name="Roxana Badiei" userId="afa3986a-96aa-4ab7-8bd0-f554c662fa38" providerId="ADAL" clId="{74BA2FDF-432E-5B7C-A20E-C1E5DA6A8083}" dt="2026-08-18T19:17:51.255" v="661" actId="1035"/>
          <ac:spMkLst>
            <pc:docMk/>
            <pc:sldMk cId="9488389" sldId="262"/>
            <ac:spMk id="14" creationId="{23770D1D-5602-F28B-2C85-ADC5365EED96}"/>
          </ac:spMkLst>
        </pc:spChg>
        <pc:spChg chg="mod">
          <ac:chgData name="Roxana Badiei" userId="afa3986a-96aa-4ab7-8bd0-f554c662fa38" providerId="ADAL" clId="{74BA2FDF-432E-5B7C-A20E-C1E5DA6A8083}" dt="2026-08-18T19:17:51.255" v="661" actId="1035"/>
          <ac:spMkLst>
            <pc:docMk/>
            <pc:sldMk cId="9488389" sldId="262"/>
            <ac:spMk id="15" creationId="{587EAB39-1FF5-871D-5E02-AD7C5F139CCB}"/>
          </ac:spMkLst>
        </pc:spChg>
        <pc:spChg chg="mod">
          <ac:chgData name="Roxana Badiei" userId="afa3986a-96aa-4ab7-8bd0-f554c662fa38" providerId="ADAL" clId="{74BA2FDF-432E-5B7C-A20E-C1E5DA6A8083}" dt="2026-08-18T19:17:51.255" v="661" actId="1035"/>
          <ac:spMkLst>
            <pc:docMk/>
            <pc:sldMk cId="9488389" sldId="262"/>
            <ac:spMk id="16" creationId="{6BC8A9AF-7690-4B0F-9F18-8670E09C989B}"/>
          </ac:spMkLst>
        </pc:spChg>
        <pc:spChg chg="mod">
          <ac:chgData name="Roxana Badiei" userId="afa3986a-96aa-4ab7-8bd0-f554c662fa38" providerId="ADAL" clId="{74BA2FDF-432E-5B7C-A20E-C1E5DA6A8083}" dt="2026-08-18T19:17:51.255" v="661" actId="1035"/>
          <ac:spMkLst>
            <pc:docMk/>
            <pc:sldMk cId="9488389" sldId="262"/>
            <ac:spMk id="22" creationId="{069911EA-B214-9269-06F3-2AF4B4FE4297}"/>
          </ac:spMkLst>
        </pc:spChg>
        <pc:spChg chg="mod">
          <ac:chgData name="Roxana Badiei" userId="afa3986a-96aa-4ab7-8bd0-f554c662fa38" providerId="ADAL" clId="{74BA2FDF-432E-5B7C-A20E-C1E5DA6A8083}" dt="2026-08-18T19:17:51.255" v="661" actId="1035"/>
          <ac:spMkLst>
            <pc:docMk/>
            <pc:sldMk cId="9488389" sldId="262"/>
            <ac:spMk id="23" creationId="{DB575D9D-3892-379C-2D85-46C230A7F3EA}"/>
          </ac:spMkLst>
        </pc:spChg>
        <pc:spChg chg="mod">
          <ac:chgData name="Roxana Badiei" userId="afa3986a-96aa-4ab7-8bd0-f554c662fa38" providerId="ADAL" clId="{74BA2FDF-432E-5B7C-A20E-C1E5DA6A8083}" dt="2026-08-18T19:18:02.135" v="670" actId="14100"/>
          <ac:spMkLst>
            <pc:docMk/>
            <pc:sldMk cId="9488389" sldId="262"/>
            <ac:spMk id="27" creationId="{73A5E48A-4458-7530-AEBA-99EE82288A41}"/>
          </ac:spMkLst>
        </pc:spChg>
      </pc:sldChg>
      <pc:sldChg chg="modSp mod">
        <pc:chgData name="Roxana Badiei" userId="afa3986a-96aa-4ab7-8bd0-f554c662fa38" providerId="ADAL" clId="{74BA2FDF-432E-5B7C-A20E-C1E5DA6A8083}" dt="2026-08-13T15:59:39.010" v="257" actId="20577"/>
        <pc:sldMkLst>
          <pc:docMk/>
          <pc:sldMk cId="264399836" sldId="263"/>
        </pc:sldMkLst>
        <pc:spChg chg="mod">
          <ac:chgData name="Roxana Badiei" userId="afa3986a-96aa-4ab7-8bd0-f554c662fa38" providerId="ADAL" clId="{74BA2FDF-432E-5B7C-A20E-C1E5DA6A8083}" dt="2026-08-13T15:59:39.010" v="257" actId="20577"/>
          <ac:spMkLst>
            <pc:docMk/>
            <pc:sldMk cId="264399836" sldId="263"/>
            <ac:spMk id="4" creationId="{58BD0B5C-A427-A60C-24E6-0BC4497516B1}"/>
          </ac:spMkLst>
        </pc:spChg>
        <pc:spChg chg="mod">
          <ac:chgData name="Roxana Badiei" userId="afa3986a-96aa-4ab7-8bd0-f554c662fa38" providerId="ADAL" clId="{74BA2FDF-432E-5B7C-A20E-C1E5DA6A8083}" dt="2026-07-31T12:43:56.339" v="24" actId="123"/>
          <ac:spMkLst>
            <pc:docMk/>
            <pc:sldMk cId="264399836" sldId="263"/>
            <ac:spMk id="10" creationId="{967B1195-1908-7066-E637-3D18FF24514D}"/>
          </ac:spMkLst>
        </pc:spChg>
      </pc:sldChg>
      <pc:sldChg chg="modSp mod">
        <pc:chgData name="Roxana Badiei" userId="afa3986a-96aa-4ab7-8bd0-f554c662fa38" providerId="ADAL" clId="{74BA2FDF-432E-5B7C-A20E-C1E5DA6A8083}" dt="2026-08-18T19:22:05.815" v="676" actId="20577"/>
        <pc:sldMkLst>
          <pc:docMk/>
          <pc:sldMk cId="2730177678" sldId="264"/>
        </pc:sldMkLst>
        <pc:spChg chg="mod">
          <ac:chgData name="Roxana Badiei" userId="afa3986a-96aa-4ab7-8bd0-f554c662fa38" providerId="ADAL" clId="{74BA2FDF-432E-5B7C-A20E-C1E5DA6A8083}" dt="2026-08-18T19:21:59.712" v="675" actId="20577"/>
          <ac:spMkLst>
            <pc:docMk/>
            <pc:sldMk cId="2730177678" sldId="264"/>
            <ac:spMk id="4" creationId="{1E0BF8F4-1C0B-D101-F814-75487A9F5533}"/>
          </ac:spMkLst>
        </pc:spChg>
        <pc:spChg chg="mod">
          <ac:chgData name="Roxana Badiei" userId="afa3986a-96aa-4ab7-8bd0-f554c662fa38" providerId="ADAL" clId="{74BA2FDF-432E-5B7C-A20E-C1E5DA6A8083}" dt="2026-08-18T19:22:05.815" v="676" actId="20577"/>
          <ac:spMkLst>
            <pc:docMk/>
            <pc:sldMk cId="2730177678" sldId="264"/>
            <ac:spMk id="6" creationId="{BA2022E4-E264-06E5-20A8-F7E1170C476E}"/>
          </ac:spMkLst>
        </pc:spChg>
      </pc:sldChg>
      <pc:sldChg chg="modSp mod">
        <pc:chgData name="Roxana Badiei" userId="afa3986a-96aa-4ab7-8bd0-f554c662fa38" providerId="ADAL" clId="{74BA2FDF-432E-5B7C-A20E-C1E5DA6A8083}" dt="2026-07-31T12:47:28.662" v="39" actId="20577"/>
        <pc:sldMkLst>
          <pc:docMk/>
          <pc:sldMk cId="4262505786" sldId="268"/>
        </pc:sldMkLst>
        <pc:spChg chg="mod">
          <ac:chgData name="Roxana Badiei" userId="afa3986a-96aa-4ab7-8bd0-f554c662fa38" providerId="ADAL" clId="{74BA2FDF-432E-5B7C-A20E-C1E5DA6A8083}" dt="2026-07-31T12:47:28.662" v="39" actId="20577"/>
          <ac:spMkLst>
            <pc:docMk/>
            <pc:sldMk cId="4262505786" sldId="268"/>
            <ac:spMk id="89" creationId="{D9BF4FD5-1FF6-042E-86DD-7AA5F3DFA169}"/>
          </ac:spMkLst>
        </pc:spChg>
      </pc:sldChg>
      <pc:sldChg chg="delSp modSp mod">
        <pc:chgData name="Roxana Badiei" userId="afa3986a-96aa-4ab7-8bd0-f554c662fa38" providerId="ADAL" clId="{74BA2FDF-432E-5B7C-A20E-C1E5DA6A8083}" dt="2026-08-18T19:18:37.936" v="674" actId="1036"/>
        <pc:sldMkLst>
          <pc:docMk/>
          <pc:sldMk cId="1526619669" sldId="274"/>
        </pc:sldMkLst>
        <pc:spChg chg="mod">
          <ac:chgData name="Roxana Badiei" userId="afa3986a-96aa-4ab7-8bd0-f554c662fa38" providerId="ADAL" clId="{74BA2FDF-432E-5B7C-A20E-C1E5DA6A8083}" dt="2026-08-18T19:18:37.936" v="674" actId="1036"/>
          <ac:spMkLst>
            <pc:docMk/>
            <pc:sldMk cId="1526619669" sldId="274"/>
            <ac:spMk id="14" creationId="{9B0B0746-99C7-945F-2C11-8FB7EABF5135}"/>
          </ac:spMkLst>
        </pc:spChg>
        <pc:spChg chg="mod">
          <ac:chgData name="Roxana Badiei" userId="afa3986a-96aa-4ab7-8bd0-f554c662fa38" providerId="ADAL" clId="{74BA2FDF-432E-5B7C-A20E-C1E5DA6A8083}" dt="2026-08-18T18:45:25.901" v="567" actId="1035"/>
          <ac:spMkLst>
            <pc:docMk/>
            <pc:sldMk cId="1526619669" sldId="274"/>
            <ac:spMk id="15" creationId="{0C0DD9F2-51DA-B6D6-460E-4CD09E0CA0E4}"/>
          </ac:spMkLst>
        </pc:spChg>
        <pc:spChg chg="mod">
          <ac:chgData name="Roxana Badiei" userId="afa3986a-96aa-4ab7-8bd0-f554c662fa38" providerId="ADAL" clId="{74BA2FDF-432E-5B7C-A20E-C1E5DA6A8083}" dt="2026-08-13T15:54:54.757" v="214" actId="14100"/>
          <ac:spMkLst>
            <pc:docMk/>
            <pc:sldMk cId="1526619669" sldId="274"/>
            <ac:spMk id="16" creationId="{7D3BB84C-6250-8BF5-47F5-0325CD233162}"/>
          </ac:spMkLst>
        </pc:spChg>
        <pc:spChg chg="mod">
          <ac:chgData name="Roxana Badiei" userId="afa3986a-96aa-4ab7-8bd0-f554c662fa38" providerId="ADAL" clId="{74BA2FDF-432E-5B7C-A20E-C1E5DA6A8083}" dt="2026-08-18T18:46:56.587" v="614" actId="20577"/>
          <ac:spMkLst>
            <pc:docMk/>
            <pc:sldMk cId="1526619669" sldId="274"/>
            <ac:spMk id="22" creationId="{B4D0E1E3-468B-6853-6CED-94B324B866F5}"/>
          </ac:spMkLst>
        </pc:spChg>
        <pc:spChg chg="mod">
          <ac:chgData name="Roxana Badiei" userId="afa3986a-96aa-4ab7-8bd0-f554c662fa38" providerId="ADAL" clId="{74BA2FDF-432E-5B7C-A20E-C1E5DA6A8083}" dt="2026-08-13T16:02:57.581" v="302" actId="1036"/>
          <ac:spMkLst>
            <pc:docMk/>
            <pc:sldMk cId="1526619669" sldId="274"/>
            <ac:spMk id="23" creationId="{A0F9B78E-3436-5A2B-67B7-761C4913B16F}"/>
          </ac:spMkLst>
        </pc:spChg>
        <pc:picChg chg="del mod">
          <ac:chgData name="Roxana Badiei" userId="afa3986a-96aa-4ab7-8bd0-f554c662fa38" providerId="ADAL" clId="{74BA2FDF-432E-5B7C-A20E-C1E5DA6A8083}" dt="2026-08-18T18:45:15.949" v="558" actId="478"/>
          <ac:picMkLst>
            <pc:docMk/>
            <pc:sldMk cId="1526619669" sldId="274"/>
            <ac:picMk id="18" creationId="{C0195CDA-3F15-4B58-2C89-CD4D26A9891E}"/>
          </ac:picMkLst>
        </pc:picChg>
        <pc:picChg chg="del mod">
          <ac:chgData name="Roxana Badiei" userId="afa3986a-96aa-4ab7-8bd0-f554c662fa38" providerId="ADAL" clId="{74BA2FDF-432E-5B7C-A20E-C1E5DA6A8083}" dt="2026-08-18T18:45:08.513" v="554" actId="478"/>
          <ac:picMkLst>
            <pc:docMk/>
            <pc:sldMk cId="1526619669" sldId="274"/>
            <ac:picMk id="30" creationId="{C220B6DD-DDEF-94F2-ED0E-B0E8C7F331A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2: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Google Shape;8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84" name="Google Shape;8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sz="1200">
                <a:solidFill>
                  <a:schemeClr val="dk1"/>
                </a:solidFill>
              </a:rPr>
              <a:t>1</a:t>
            </a:fld>
            <a:endParaRPr sz="1200">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B11BDA6C-0B4D-FE21-06C9-DCA6A09B542B}"/>
            </a:ext>
          </a:extLst>
        </p:cNvPr>
        <p:cNvGrpSpPr/>
        <p:nvPr/>
      </p:nvGrpSpPr>
      <p:grpSpPr>
        <a:xfrm>
          <a:off x="0" y="0"/>
          <a:ext cx="0" cy="0"/>
          <a:chOff x="0" y="0"/>
          <a:chExt cx="0" cy="0"/>
        </a:xfrm>
      </p:grpSpPr>
      <p:sp>
        <p:nvSpPr>
          <p:cNvPr id="82" name="Google Shape;82;p22:notes">
            <a:extLst>
              <a:ext uri="{FF2B5EF4-FFF2-40B4-BE49-F238E27FC236}">
                <a16:creationId xmlns:a16="http://schemas.microsoft.com/office/drawing/2014/main" id="{35191012-EF59-8192-8776-77225921E3AB}"/>
              </a:ext>
            </a:extLst>
          </p:cNvPr>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Google Shape;83;p22:notes">
            <a:extLst>
              <a:ext uri="{FF2B5EF4-FFF2-40B4-BE49-F238E27FC236}">
                <a16:creationId xmlns:a16="http://schemas.microsoft.com/office/drawing/2014/main" id="{EB9FBF98-C9ED-EDD3-C774-48A6A982793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84" name="Google Shape;84;p22:notes">
            <a:extLst>
              <a:ext uri="{FF2B5EF4-FFF2-40B4-BE49-F238E27FC236}">
                <a16:creationId xmlns:a16="http://schemas.microsoft.com/office/drawing/2014/main" id="{2C96CFDC-485B-38D5-55CC-FD5C4515ECA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sz="1200">
                <a:solidFill>
                  <a:schemeClr val="dk1"/>
                </a:solidFill>
              </a:rPr>
              <a:t>2</a:t>
            </a:fld>
            <a:endParaRPr sz="1200">
              <a:solidFill>
                <a:schemeClr val="dk1"/>
              </a:solidFill>
            </a:endParaRPr>
          </a:p>
        </p:txBody>
      </p:sp>
    </p:spTree>
    <p:extLst>
      <p:ext uri="{BB962C8B-B14F-4D97-AF65-F5344CB8AC3E}">
        <p14:creationId xmlns:p14="http://schemas.microsoft.com/office/powerpoint/2010/main" val="310744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1E82F0C1-EC0B-0717-D4E2-F375DBC2A60E}"/>
            </a:ext>
          </a:extLst>
        </p:cNvPr>
        <p:cNvGrpSpPr/>
        <p:nvPr/>
      </p:nvGrpSpPr>
      <p:grpSpPr>
        <a:xfrm>
          <a:off x="0" y="0"/>
          <a:ext cx="0" cy="0"/>
          <a:chOff x="0" y="0"/>
          <a:chExt cx="0" cy="0"/>
        </a:xfrm>
      </p:grpSpPr>
      <p:sp>
        <p:nvSpPr>
          <p:cNvPr id="99" name="Google Shape;99;p1:notes">
            <a:extLst>
              <a:ext uri="{FF2B5EF4-FFF2-40B4-BE49-F238E27FC236}">
                <a16:creationId xmlns:a16="http://schemas.microsoft.com/office/drawing/2014/main" id="{78AEA5B8-5129-DB1D-63F0-4E3ACBC7F6A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00" name="Google Shape;100;p1:notes">
            <a:extLst>
              <a:ext uri="{FF2B5EF4-FFF2-40B4-BE49-F238E27FC236}">
                <a16:creationId xmlns:a16="http://schemas.microsoft.com/office/drawing/2014/main" id="{7ECB9DD6-A331-130C-86DF-B5F8E2B01ADC}"/>
              </a:ext>
            </a:extLst>
          </p:cNvPr>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87593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98031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5F43A2F-104A-8596-D87A-8B842FAEF923}"/>
            </a:ext>
          </a:extLst>
        </p:cNvPr>
        <p:cNvGrpSpPr/>
        <p:nvPr/>
      </p:nvGrpSpPr>
      <p:grpSpPr>
        <a:xfrm>
          <a:off x="0" y="0"/>
          <a:ext cx="0" cy="0"/>
          <a:chOff x="0" y="0"/>
          <a:chExt cx="0" cy="0"/>
        </a:xfrm>
      </p:grpSpPr>
      <p:sp>
        <p:nvSpPr>
          <p:cNvPr id="99" name="Google Shape;99;p1:notes">
            <a:extLst>
              <a:ext uri="{FF2B5EF4-FFF2-40B4-BE49-F238E27FC236}">
                <a16:creationId xmlns:a16="http://schemas.microsoft.com/office/drawing/2014/main" id="{0A8D709E-5D28-6429-65F3-50189408AB8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00" name="Google Shape;100;p1:notes">
            <a:extLst>
              <a:ext uri="{FF2B5EF4-FFF2-40B4-BE49-F238E27FC236}">
                <a16:creationId xmlns:a16="http://schemas.microsoft.com/office/drawing/2014/main" id="{4ACE3297-B2D5-8900-C1BE-74136278C57A}"/>
              </a:ext>
            </a:extLst>
          </p:cNvPr>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81223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highlight story </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06657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43747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 budget submissions (done for end of August) </a:t>
            </a:r>
            <a:r>
              <a:rPr lang="en-US" dirty="0">
                <a:sym typeface="Wingdings" pitchFamily="2" charset="2"/>
              </a:rPr>
              <a:t> </a:t>
            </a:r>
          </a:p>
          <a:p>
            <a:r>
              <a:rPr lang="en-US" dirty="0">
                <a:sym typeface="Wingdings" pitchFamily="2" charset="2"/>
              </a:rPr>
              <a:t>		data points --&gt; highlight further </a:t>
            </a:r>
          </a:p>
          <a:p>
            <a:r>
              <a:rPr lang="en-US" dirty="0">
                <a:sym typeface="Wingdings" pitchFamily="2" charset="2"/>
              </a:rPr>
              <a:t>Flu points to be brought (be mindful of the language) </a:t>
            </a:r>
            <a:endParaRPr lang="en-US" dirty="0"/>
          </a:p>
          <a:p>
            <a:pPr>
              <a:buFontTx/>
              <a:buChar char="-"/>
            </a:pPr>
            <a:r>
              <a:rPr lang="en-US" dirty="0"/>
              <a:t>Dissemination for beginning September </a:t>
            </a:r>
          </a:p>
          <a:p>
            <a:pPr lvl="1">
              <a:buFontTx/>
              <a:buChar char="-"/>
            </a:pPr>
            <a:r>
              <a:rPr lang="en-US" dirty="0"/>
              <a:t>Send reminders in October and encouraging verbiage in emails </a:t>
            </a:r>
          </a:p>
          <a:p>
            <a:pPr lvl="1">
              <a:buFontTx/>
              <a:buChar char="-"/>
            </a:pPr>
            <a:r>
              <a:rPr lang="en-US" dirty="0"/>
              <a:t>Reach out to media: media attention that can get </a:t>
            </a:r>
          </a:p>
          <a:p>
            <a:pPr lvl="1">
              <a:buFontTx/>
              <a:buChar char="-"/>
            </a:pPr>
            <a:r>
              <a:rPr lang="en-US" dirty="0"/>
              <a:t>Knowing who the government partners are – can include public health, MoH, MoF, </a:t>
            </a:r>
            <a:r>
              <a:rPr lang="en-US" dirty="0">
                <a:sym typeface="Wingdings" pitchFamily="2" charset="2"/>
              </a:rPr>
              <a:t> need guidance of the different ministries to have the ability to make the difference </a:t>
            </a:r>
          </a:p>
          <a:p>
            <a:pPr lvl="1">
              <a:buFontTx/>
              <a:buChar char="-"/>
            </a:pPr>
            <a:r>
              <a:rPr lang="en-US" dirty="0">
                <a:sym typeface="Wingdings" pitchFamily="2" charset="2"/>
              </a:rPr>
              <a:t>Hit the people that have that very </a:t>
            </a:r>
          </a:p>
          <a:p>
            <a:pPr lvl="1">
              <a:buFontTx/>
              <a:buChar char="-"/>
            </a:pPr>
            <a:r>
              <a:rPr lang="en-US" dirty="0">
                <a:sym typeface="Wingdings" pitchFamily="2" charset="2"/>
              </a:rPr>
              <a:t>Dissemination beginning of September, reminder oct, reminder </a:t>
            </a:r>
            <a:r>
              <a:rPr lang="en-US" dirty="0" err="1">
                <a:sym typeface="Wingdings" pitchFamily="2" charset="2"/>
              </a:rPr>
              <a:t>nov</a:t>
            </a:r>
            <a:r>
              <a:rPr lang="en-US" dirty="0">
                <a:sym typeface="Wingdings" pitchFamily="2" charset="2"/>
              </a:rPr>
              <a:t> </a:t>
            </a:r>
          </a:p>
          <a:p>
            <a:pPr lvl="1">
              <a:buFontTx/>
              <a:buChar char="-"/>
            </a:pPr>
            <a:r>
              <a:rPr lang="en-US" dirty="0">
                <a:sym typeface="Wingdings" pitchFamily="2" charset="2"/>
              </a:rPr>
              <a:t>Know when budget submissions are  write to MoH and finance – they’re obliged to write back to you. Can present personally budget submission (do it in front) </a:t>
            </a:r>
          </a:p>
          <a:p>
            <a:pPr lvl="1">
              <a:buFontTx/>
              <a:buChar char="-"/>
            </a:pPr>
            <a:endParaRPr lang="en-US" dirty="0">
              <a:sym typeface="Wingdings" pitchFamily="2" charset="2"/>
            </a:endParaRPr>
          </a:p>
          <a:p>
            <a:pPr lvl="1">
              <a:buFontTx/>
              <a:buChar char="-"/>
            </a:pPr>
            <a:r>
              <a:rPr lang="en-US" dirty="0">
                <a:sym typeface="Wingdings" pitchFamily="2" charset="2"/>
              </a:rPr>
              <a:t>What fits with them  do both : provide people with the options </a:t>
            </a:r>
          </a:p>
          <a:p>
            <a:pPr lvl="2">
              <a:buFontTx/>
              <a:buChar char="-"/>
            </a:pPr>
            <a:r>
              <a:rPr lang="en-US" dirty="0">
                <a:sym typeface="Wingdings" pitchFamily="2" charset="2"/>
              </a:rPr>
              <a:t>Voice matters </a:t>
            </a:r>
          </a:p>
          <a:p>
            <a:pPr lvl="2">
              <a:buFontTx/>
              <a:buChar char="-"/>
            </a:pPr>
            <a:endParaRPr lang="en-US" dirty="0">
              <a:sym typeface="Wingdings" pitchFamily="2" charset="2"/>
            </a:endParaRPr>
          </a:p>
          <a:p>
            <a:pPr lvl="2">
              <a:buFontTx/>
              <a:buChar char="-"/>
            </a:pPr>
            <a:endParaRPr lang="en-US" dirty="0">
              <a:sym typeface="Wingdings" pitchFamily="2" charset="2"/>
            </a:endParaRPr>
          </a:p>
          <a:p>
            <a:pPr lvl="1">
              <a:buFontTx/>
              <a:buChar char="-"/>
            </a:pPr>
            <a:endParaRPr lang="en-US" dirty="0"/>
          </a:p>
          <a:p>
            <a:pPr lvl="1">
              <a:buFontTx/>
              <a:buChar char="-"/>
            </a:pPr>
            <a:endParaRPr lang="en-US" dirty="0"/>
          </a:p>
          <a:p>
            <a:pPr lvl="1">
              <a:buFontTx/>
              <a:buChar char="-"/>
            </a:pPr>
            <a:endParaRPr lang="en-US" dirty="0"/>
          </a:p>
          <a:p>
            <a:pPr lvl="1">
              <a:buFontTx/>
              <a:buChar char="-"/>
            </a:pPr>
            <a:endParaRPr lang="en-US" dirty="0"/>
          </a:p>
          <a:p>
            <a:pPr lvl="1">
              <a:buFontTx/>
              <a:buChar char="-"/>
            </a:pP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23754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
        <p:cNvGrpSpPr/>
        <p:nvPr/>
      </p:nvGrpSpPr>
      <p:grpSpPr>
        <a:xfrm>
          <a:off x="0" y="0"/>
          <a:ext cx="0" cy="0"/>
          <a:chOff x="0" y="0"/>
          <a:chExt cx="0" cy="0"/>
        </a:xfrm>
      </p:grpSpPr>
      <p:sp>
        <p:nvSpPr>
          <p:cNvPr id="18" name="Google Shape;18;p16"/>
          <p:cNvSpPr txBox="1">
            <a:spLocks noGrp="1"/>
          </p:cNvSpPr>
          <p:nvPr>
            <p:ph type="title"/>
          </p:nvPr>
        </p:nvSpPr>
        <p:spPr>
          <a:xfrm>
            <a:off x="471489"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solidFill>
                  <a:srgbClr val="255F71"/>
                </a:solidFill>
                <a:latin typeface="Butler" panose="02070803080706020303" pitchFamily="18" charset="77"/>
                <a:ea typeface="Butler" panose="02070803080706020303" pitchFamily="18" charset="77"/>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6"/>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6"/>
          <p:cNvSpPr txBox="1">
            <a:spLocks noGrp="1"/>
          </p:cNvSpPr>
          <p:nvPr>
            <p:ph type="ftr" idx="11"/>
          </p:nvPr>
        </p:nvSpPr>
        <p:spPr>
          <a:xfrm>
            <a:off x="2271714"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6"/>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1pPr>
            <a:lvl2pPr marL="0" lvl="1"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
        <p:cNvGrpSpPr/>
        <p:nvPr/>
      </p:nvGrpSpPr>
      <p:grpSpPr>
        <a:xfrm>
          <a:off x="0" y="0"/>
          <a:ext cx="0" cy="0"/>
          <a:chOff x="0" y="0"/>
          <a:chExt cx="0" cy="0"/>
        </a:xfrm>
      </p:grpSpPr>
      <p:sp>
        <p:nvSpPr>
          <p:cNvPr id="24" name="Google Shape;24;p11"/>
          <p:cNvSpPr txBox="1">
            <a:spLocks noGrp="1"/>
          </p:cNvSpPr>
          <p:nvPr>
            <p:ph type="subTitle" idx="1"/>
          </p:nvPr>
        </p:nvSpPr>
        <p:spPr>
          <a:xfrm>
            <a:off x="857250" y="5202943"/>
            <a:ext cx="5143500" cy="239165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1" b="1" i="0">
                <a:solidFill>
                  <a:srgbClr val="A05793"/>
                </a:solidFill>
                <a:latin typeface="Lato" panose="020F0502020204030203" pitchFamily="34" charset="0"/>
                <a:ea typeface="Lato" panose="020F0502020204030203" pitchFamily="34" charset="0"/>
                <a:cs typeface="Lato" panose="020F0502020204030203" pitchFamily="34" charset="0"/>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5" name="Google Shape;25;p11"/>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1"/>
          <p:cNvSpPr txBox="1">
            <a:spLocks noGrp="1"/>
          </p:cNvSpPr>
          <p:nvPr>
            <p:ph type="ftr" idx="11"/>
          </p:nvPr>
        </p:nvSpPr>
        <p:spPr>
          <a:xfrm>
            <a:off x="2271714"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1"/>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1pPr>
            <a:lvl2pPr marL="0" lvl="1"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14"/>
          <p:cNvSpPr txBox="1">
            <a:spLocks noGrp="1"/>
          </p:cNvSpPr>
          <p:nvPr>
            <p:ph type="title"/>
          </p:nvPr>
        </p:nvSpPr>
        <p:spPr>
          <a:xfrm>
            <a:off x="471489"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solidFill>
                  <a:srgbClr val="255F71"/>
                </a:solidFill>
                <a:latin typeface="Butler" panose="02070803080706020303" pitchFamily="18" charset="77"/>
                <a:ea typeface="Butler" panose="02070803080706020303" pitchFamily="18" charset="77"/>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4"/>
          <p:cNvSpPr txBox="1">
            <a:spLocks noGrp="1"/>
          </p:cNvSpPr>
          <p:nvPr>
            <p:ph type="body" idx="1"/>
          </p:nvPr>
        </p:nvSpPr>
        <p:spPr>
          <a:xfrm>
            <a:off x="471488" y="2637014"/>
            <a:ext cx="2914650"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b="0" i="0">
                <a:solidFill>
                  <a:srgbClr val="A05793"/>
                </a:solidFill>
                <a:latin typeface="Lato" panose="020F0502020204030203" pitchFamily="34" charset="0"/>
                <a:ea typeface="Lato" panose="020F0502020204030203" pitchFamily="34" charset="0"/>
                <a:cs typeface="Lato" panose="020F0502020204030203" pitchFamily="34" charset="0"/>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8" name="Google Shape;38;p14"/>
          <p:cNvSpPr txBox="1">
            <a:spLocks noGrp="1"/>
          </p:cNvSpPr>
          <p:nvPr>
            <p:ph type="body" idx="2"/>
          </p:nvPr>
        </p:nvSpPr>
        <p:spPr>
          <a:xfrm>
            <a:off x="3471863" y="2637014"/>
            <a:ext cx="2914650"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b="0" i="0">
                <a:solidFill>
                  <a:srgbClr val="255F71"/>
                </a:solidFill>
                <a:latin typeface="Lato" panose="020F0502020204030203" pitchFamily="34" charset="0"/>
                <a:ea typeface="Lato" panose="020F0502020204030203" pitchFamily="34" charset="0"/>
                <a:cs typeface="Lato" panose="020F0502020204030203" pitchFamily="34" charset="0"/>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9" name="Google Shape;39;p14"/>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4"/>
          <p:cNvSpPr txBox="1">
            <a:spLocks noGrp="1"/>
          </p:cNvSpPr>
          <p:nvPr>
            <p:ph type="ftr" idx="11"/>
          </p:nvPr>
        </p:nvSpPr>
        <p:spPr>
          <a:xfrm>
            <a:off x="2271714"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4"/>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1pPr>
            <a:lvl2pPr marL="0" lvl="1"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15"/>
          <p:cNvSpPr txBox="1">
            <a:spLocks noGrp="1"/>
          </p:cNvSpPr>
          <p:nvPr>
            <p:ph type="title"/>
          </p:nvPr>
        </p:nvSpPr>
        <p:spPr>
          <a:xfrm>
            <a:off x="472382"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solidFill>
                  <a:srgbClr val="A05793"/>
                </a:solidFill>
                <a:latin typeface="Butler" panose="02070803080706020303" pitchFamily="18" charset="77"/>
                <a:ea typeface="Butler" panose="02070803080706020303" pitchFamily="18" charset="77"/>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5"/>
          <p:cNvSpPr txBox="1">
            <a:spLocks noGrp="1"/>
          </p:cNvSpPr>
          <p:nvPr>
            <p:ph type="body" idx="1"/>
          </p:nvPr>
        </p:nvSpPr>
        <p:spPr>
          <a:xfrm>
            <a:off x="472381" y="2428347"/>
            <a:ext cx="2901255" cy="119009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1" b="1" i="0">
                <a:solidFill>
                  <a:srgbClr val="F05153"/>
                </a:solidFill>
                <a:latin typeface="Baskerville" panose="02020502070401020303" pitchFamily="18" charset="0"/>
                <a:ea typeface="Baskerville" panose="02020502070401020303" pitchFamily="18" charset="0"/>
              </a:defRPr>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5" name="Google Shape;45;p15"/>
          <p:cNvSpPr txBox="1">
            <a:spLocks noGrp="1"/>
          </p:cNvSpPr>
          <p:nvPr>
            <p:ph type="body" idx="2"/>
          </p:nvPr>
        </p:nvSpPr>
        <p:spPr>
          <a:xfrm>
            <a:off x="472381" y="3618442"/>
            <a:ext cx="2901255" cy="5322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solidFill>
                  <a:srgbClr val="255F71"/>
                </a:solidFill>
                <a:latin typeface="Lato" panose="020F0502020204030203" pitchFamily="34" charset="0"/>
                <a:ea typeface="Lato" panose="020F0502020204030203" pitchFamily="34" charset="0"/>
                <a:cs typeface="Lato" panose="020F0502020204030203" pitchFamily="34" charset="0"/>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6" name="Google Shape;46;p15"/>
          <p:cNvSpPr txBox="1">
            <a:spLocks noGrp="1"/>
          </p:cNvSpPr>
          <p:nvPr>
            <p:ph type="body" idx="3"/>
          </p:nvPr>
        </p:nvSpPr>
        <p:spPr>
          <a:xfrm>
            <a:off x="3471864" y="2428347"/>
            <a:ext cx="2915543" cy="119009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1" b="1">
                <a:solidFill>
                  <a:srgbClr val="F05153"/>
                </a:solidFill>
                <a:latin typeface="Baskerville" panose="02020502070401020303" pitchFamily="18" charset="0"/>
                <a:ea typeface="Baskerville" panose="02020502070401020303" pitchFamily="18" charset="0"/>
              </a:defRPr>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7" name="Google Shape;47;p15"/>
          <p:cNvSpPr txBox="1">
            <a:spLocks noGrp="1"/>
          </p:cNvSpPr>
          <p:nvPr>
            <p:ph type="body" idx="4"/>
          </p:nvPr>
        </p:nvSpPr>
        <p:spPr>
          <a:xfrm>
            <a:off x="3471864" y="3618442"/>
            <a:ext cx="2915543" cy="5322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solidFill>
                  <a:srgbClr val="255F71"/>
                </a:solidFill>
                <a:latin typeface="Lato" panose="020F0502020204030203" pitchFamily="34" charset="0"/>
                <a:ea typeface="Lato" panose="020F0502020204030203" pitchFamily="34" charset="0"/>
                <a:cs typeface="Lato" panose="020F0502020204030203" pitchFamily="34" charset="0"/>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8" name="Google Shape;48;p15"/>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5"/>
          <p:cNvSpPr txBox="1">
            <a:spLocks noGrp="1"/>
          </p:cNvSpPr>
          <p:nvPr>
            <p:ph type="ftr" idx="11"/>
          </p:nvPr>
        </p:nvSpPr>
        <p:spPr>
          <a:xfrm>
            <a:off x="2271714"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5"/>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1pPr>
            <a:lvl2pPr marL="0" lvl="1"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17"/>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7"/>
          <p:cNvSpPr txBox="1">
            <a:spLocks noGrp="1"/>
          </p:cNvSpPr>
          <p:nvPr>
            <p:ph type="ftr" idx="11"/>
          </p:nvPr>
        </p:nvSpPr>
        <p:spPr>
          <a:xfrm>
            <a:off x="2271714"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7"/>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1pPr>
            <a:lvl2pPr marL="0" lvl="1"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18"/>
          <p:cNvSpPr txBox="1">
            <a:spLocks noGrp="1"/>
          </p:cNvSpPr>
          <p:nvPr>
            <p:ph type="title"/>
          </p:nvPr>
        </p:nvSpPr>
        <p:spPr>
          <a:xfrm>
            <a:off x="472381" y="660400"/>
            <a:ext cx="2211884" cy="2311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Black"/>
              <a:buNone/>
              <a:defRPr sz="2401" b="0" i="0">
                <a:solidFill>
                  <a:srgbClr val="F05153"/>
                </a:solidFill>
                <a:latin typeface="Butler" panose="02070803080706020303" pitchFamily="18" charset="77"/>
                <a:ea typeface="Butler" panose="02070803080706020303" pitchFamily="18" charset="77"/>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8"/>
          <p:cNvSpPr txBox="1">
            <a:spLocks noGrp="1"/>
          </p:cNvSpPr>
          <p:nvPr>
            <p:ph type="body" idx="1"/>
          </p:nvPr>
        </p:nvSpPr>
        <p:spPr>
          <a:xfrm>
            <a:off x="2915544" y="1426283"/>
            <a:ext cx="3471863" cy="703968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1">
                <a:solidFill>
                  <a:srgbClr val="A05793"/>
                </a:solidFill>
                <a:latin typeface="Baskerville" panose="02020502070401020303" pitchFamily="18" charset="0"/>
                <a:ea typeface="Baskerville" panose="02020502070401020303" pitchFamily="18" charset="0"/>
              </a:defRPr>
            </a:lvl1pPr>
            <a:lvl2pPr marL="914400" lvl="1" indent="-361950" algn="l">
              <a:lnSpc>
                <a:spcPct val="90000"/>
              </a:lnSpc>
              <a:spcBef>
                <a:spcPts val="375"/>
              </a:spcBef>
              <a:spcAft>
                <a:spcPts val="0"/>
              </a:spcAft>
              <a:buClr>
                <a:schemeClr val="dk1"/>
              </a:buClr>
              <a:buSzPts val="2100"/>
              <a:buChar char="•"/>
              <a:defRPr sz="2101"/>
            </a:lvl2pPr>
            <a:lvl3pPr marL="1371600" lvl="2" indent="-342900" algn="l">
              <a:lnSpc>
                <a:spcPct val="90000"/>
              </a:lnSpc>
              <a:spcBef>
                <a:spcPts val="375"/>
              </a:spcBef>
              <a:spcAft>
                <a:spcPts val="0"/>
              </a:spcAft>
              <a:buClr>
                <a:schemeClr val="dk1"/>
              </a:buClr>
              <a:buSzPts val="1800"/>
              <a:buChar char="•"/>
              <a:defRPr sz="1801"/>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58" name="Google Shape;58;p18"/>
          <p:cNvSpPr txBox="1">
            <a:spLocks noGrp="1"/>
          </p:cNvSpPr>
          <p:nvPr>
            <p:ph type="body" idx="2"/>
          </p:nvPr>
        </p:nvSpPr>
        <p:spPr>
          <a:xfrm>
            <a:off x="472381" y="2971800"/>
            <a:ext cx="2211884" cy="55056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solidFill>
                  <a:srgbClr val="A05793"/>
                </a:solidFill>
                <a:latin typeface="Lato" panose="020F0502020204030203" pitchFamily="34" charset="0"/>
                <a:ea typeface="Lato" panose="020F0502020204030203" pitchFamily="34" charset="0"/>
                <a:cs typeface="Lato" panose="020F0502020204030203" pitchFamily="34" charset="0"/>
              </a:defRPr>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59" name="Google Shape;59;p18"/>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8"/>
          <p:cNvSpPr txBox="1">
            <a:spLocks noGrp="1"/>
          </p:cNvSpPr>
          <p:nvPr>
            <p:ph type="ftr" idx="11"/>
          </p:nvPr>
        </p:nvSpPr>
        <p:spPr>
          <a:xfrm>
            <a:off x="2271714"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8"/>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1pPr>
            <a:lvl2pPr marL="0" lvl="1"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0"/>
          <p:cNvSpPr txBox="1">
            <a:spLocks noGrp="1"/>
          </p:cNvSpPr>
          <p:nvPr>
            <p:ph type="title"/>
          </p:nvPr>
        </p:nvSpPr>
        <p:spPr>
          <a:xfrm>
            <a:off x="471489"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solidFill>
                  <a:srgbClr val="F05153"/>
                </a:solidFill>
                <a:latin typeface="Butler" panose="02070803080706020303" pitchFamily="18" charset="77"/>
                <a:ea typeface="Butler" panose="02070803080706020303" pitchFamily="18" charset="77"/>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0"/>
          <p:cNvSpPr txBox="1">
            <a:spLocks noGrp="1"/>
          </p:cNvSpPr>
          <p:nvPr>
            <p:ph type="body" idx="1"/>
          </p:nvPr>
        </p:nvSpPr>
        <p:spPr>
          <a:xfrm rot="5400000">
            <a:off x="286368" y="2822135"/>
            <a:ext cx="6285266" cy="59150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solidFill>
                  <a:srgbClr val="A05793"/>
                </a:solidFill>
                <a:latin typeface="Lato" panose="020F0502020204030203" pitchFamily="34" charset="0"/>
                <a:ea typeface="Lato" panose="020F0502020204030203" pitchFamily="34" charset="0"/>
                <a:cs typeface="Lato" panose="020F0502020204030203" pitchFamily="34" charset="0"/>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2" name="Google Shape;72;p20"/>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0"/>
          <p:cNvSpPr txBox="1">
            <a:spLocks noGrp="1"/>
          </p:cNvSpPr>
          <p:nvPr>
            <p:ph type="ftr" idx="11"/>
          </p:nvPr>
        </p:nvSpPr>
        <p:spPr>
          <a:xfrm>
            <a:off x="2271714"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0"/>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1pPr>
            <a:lvl2pPr marL="0" lvl="1"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1"/>
          <p:cNvSpPr txBox="1">
            <a:spLocks noGrp="1"/>
          </p:cNvSpPr>
          <p:nvPr>
            <p:ph type="title"/>
          </p:nvPr>
        </p:nvSpPr>
        <p:spPr>
          <a:xfrm rot="5400000">
            <a:off x="1449697" y="3985463"/>
            <a:ext cx="8394877" cy="147875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solidFill>
                  <a:srgbClr val="255F71"/>
                </a:solidFill>
                <a:latin typeface="Butler" panose="02070803080706020303" pitchFamily="18" charset="77"/>
                <a:ea typeface="Butler" panose="02070803080706020303" pitchFamily="18" charset="77"/>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1"/>
          <p:cNvSpPr txBox="1">
            <a:spLocks noGrp="1"/>
          </p:cNvSpPr>
          <p:nvPr>
            <p:ph type="body" idx="1"/>
          </p:nvPr>
        </p:nvSpPr>
        <p:spPr>
          <a:xfrm rot="5400000">
            <a:off x="-1550679" y="2549569"/>
            <a:ext cx="8394877" cy="43505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solidFill>
                  <a:srgbClr val="255F71"/>
                </a:solidFill>
                <a:latin typeface="Lato" panose="020F0502020204030203" pitchFamily="34" charset="0"/>
                <a:ea typeface="Lato" panose="020F0502020204030203" pitchFamily="34" charset="0"/>
                <a:cs typeface="Lato" panose="020F0502020204030203" pitchFamily="34" charset="0"/>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8" name="Google Shape;78;p21"/>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1"/>
          <p:cNvSpPr txBox="1">
            <a:spLocks noGrp="1"/>
          </p:cNvSpPr>
          <p:nvPr>
            <p:ph type="ftr" idx="11"/>
          </p:nvPr>
        </p:nvSpPr>
        <p:spPr>
          <a:xfrm>
            <a:off x="2271714"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1"/>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1pPr>
            <a:lvl2pPr marL="0" lvl="1"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900"/>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2" name="Google Shape;12;p10"/>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9pPr>
          </a:lstStyle>
          <a:p>
            <a:endParaRPr/>
          </a:p>
        </p:txBody>
      </p:sp>
      <p:sp>
        <p:nvSpPr>
          <p:cNvPr id="13" name="Google Shape;13;p10"/>
          <p:cNvSpPr txBox="1">
            <a:spLocks noGrp="1"/>
          </p:cNvSpPr>
          <p:nvPr>
            <p:ph type="ftr" idx="11"/>
          </p:nvPr>
        </p:nvSpPr>
        <p:spPr>
          <a:xfrm>
            <a:off x="2271714" y="9181397"/>
            <a:ext cx="2314575" cy="527403"/>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1" b="0" i="0" u="none" strike="noStrike" cap="none">
                <a:solidFill>
                  <a:schemeClr val="dk1"/>
                </a:solidFill>
                <a:latin typeface="Arial"/>
                <a:ea typeface="Arial"/>
                <a:cs typeface="Arial"/>
                <a:sym typeface="Arial"/>
              </a:defRPr>
            </a:lvl9pPr>
          </a:lstStyle>
          <a:p>
            <a:endParaRPr/>
          </a:p>
        </p:txBody>
      </p:sp>
      <p:sp>
        <p:nvSpPr>
          <p:cNvPr id="14" name="Google Shape;14;p10"/>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10"/>
          <p:cNvSpPr txBox="1"/>
          <p:nvPr/>
        </p:nvSpPr>
        <p:spPr>
          <a:xfrm>
            <a:off x="514350" y="0"/>
            <a:ext cx="5829300" cy="675130"/>
          </a:xfrm>
          <a:prstGeom prst="rect">
            <a:avLst/>
          </a:prstGeom>
          <a:noFill/>
          <a:ln>
            <a:noFill/>
          </a:ln>
        </p:spPr>
        <p:txBody>
          <a:bodyPr spcFirstLastPara="1" wrap="square" lIns="91450" tIns="45700" rIns="91450" bIns="45700" anchor="ctr" anchorCtr="0">
            <a:normAutofit/>
          </a:bodyPr>
          <a:lstStyle/>
          <a:p>
            <a:pPr marL="0" marR="0" lvl="0" indent="0" algn="ctr" rtl="0">
              <a:lnSpc>
                <a:spcPct val="90000"/>
              </a:lnSpc>
              <a:spcBef>
                <a:spcPts val="0"/>
              </a:spcBef>
              <a:spcAft>
                <a:spcPts val="0"/>
              </a:spcAft>
              <a:buClr>
                <a:schemeClr val="dk1"/>
              </a:buClr>
              <a:buSzPts val="2000"/>
              <a:buFont typeface="Arial"/>
              <a:buNone/>
            </a:pPr>
            <a:endParaRPr sz="1400" b="0" i="0" u="none" strike="noStrike" cap="none">
              <a:solidFill>
                <a:srgbClr val="000000"/>
              </a:solidFill>
              <a:latin typeface="Arial"/>
              <a:ea typeface="Arial"/>
              <a:cs typeface="Arial"/>
              <a:sym typeface="Arial"/>
            </a:endParaRPr>
          </a:p>
        </p:txBody>
      </p:sp>
      <p:pic>
        <p:nvPicPr>
          <p:cNvPr id="2" name="Picture 1" descr="A green and blue logo&#10;&#10;Description automatically generated">
            <a:extLst>
              <a:ext uri="{FF2B5EF4-FFF2-40B4-BE49-F238E27FC236}">
                <a16:creationId xmlns:a16="http://schemas.microsoft.com/office/drawing/2014/main" id="{AB56F292-E839-A22E-49B0-816FFEC01E1C}"/>
              </a:ext>
            </a:extLst>
          </p:cNvPr>
          <p:cNvPicPr>
            <a:picLocks noChangeAspect="1"/>
          </p:cNvPicPr>
          <p:nvPr userDrawn="1"/>
        </p:nvPicPr>
        <p:blipFill>
          <a:blip r:embed="rId10"/>
          <a:stretch>
            <a:fillRect/>
          </a:stretch>
        </p:blipFill>
        <p:spPr>
          <a:xfrm rot="16200000">
            <a:off x="6407915" y="9365988"/>
            <a:ext cx="471543" cy="214081"/>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F05153"/>
          </a:solidFill>
          <a:latin typeface="BUTLER-MEDIUM" panose="02070803080706020303" pitchFamily="18" charset="77"/>
          <a:ea typeface="Baskerville" panose="02020502070401020303"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95250" marR="0" lvl="0" indent="0" algn="l" rtl="0">
        <a:lnSpc>
          <a:spcPct val="100000"/>
        </a:lnSpc>
        <a:spcBef>
          <a:spcPts val="0"/>
        </a:spcBef>
        <a:spcAft>
          <a:spcPts val="0"/>
        </a:spcAft>
        <a:buClr>
          <a:srgbClr val="000000"/>
        </a:buClr>
        <a:buFont typeface="Arial"/>
        <a:buNone/>
        <a:defRPr sz="1400" b="0" i="0" u="none" strike="noStrike" cap="none">
          <a:solidFill>
            <a:srgbClr val="1F3248"/>
          </a:solidFill>
          <a:latin typeface="Lato" panose="020F0502020204030203" pitchFamily="34" charset="0"/>
          <a:ea typeface="Lato" panose="020F0502020204030203" pitchFamily="34" charset="0"/>
          <a:cs typeface="Lato" panose="020F05020202040302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emf"/><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notesSlide" Target="../notesSlides/notesSlide2.xml"/><Relationship Id="rId16" Type="http://schemas.openxmlformats.org/officeDocument/2006/relationships/image" Target="../media/image26.svg"/><Relationship Id="rId1" Type="http://schemas.openxmlformats.org/officeDocument/2006/relationships/slideLayout" Target="../slideLayouts/slideLayout1.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5.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anada.ca/en/public-health/services/publications/vaccines-immunization/national-advisory-committee-immunization-supplemental-guidance-influenza-vaccination-adults-65-years-older.htm" TargetMode="External"/><Relationship Id="rId7" Type="http://schemas.openxmlformats.org/officeDocument/2006/relationships/image" Target="../media/image30.svg"/><Relationship Id="rId2" Type="http://schemas.openxmlformats.org/officeDocument/2006/relationships/hyperlink" Target="https://www.canada.ca/en/public-health/services/immunization/national-advisory-committee-on-immunization-naci.html" TargetMode="Externa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canada.ca/en/public-health/services/immunization/national-advisory-committee-on-immunization-naci.html" TargetMode="External"/><Relationship Id="rId1" Type="http://schemas.openxmlformats.org/officeDocument/2006/relationships/slideLayout" Target="../slideLayouts/slideLayout4.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hyperlink" Target="https://www.canada.ca/en/public-health/services/diseases/coronavirus-disease-covid-19/vaccines/how-vaccinated.html#a1" TargetMode="External"/><Relationship Id="rId13" Type="http://schemas.openxmlformats.org/officeDocument/2006/relationships/image" Target="../media/image43.png"/><Relationship Id="rId18" Type="http://schemas.openxmlformats.org/officeDocument/2006/relationships/image" Target="../media/image48.svg"/><Relationship Id="rId3" Type="http://schemas.openxmlformats.org/officeDocument/2006/relationships/hyperlink" Target="https://www.canada.ca/en/public-health/services/vaccination-adults.html" TargetMode="External"/><Relationship Id="rId21" Type="http://schemas.openxmlformats.org/officeDocument/2006/relationships/image" Target="../media/image49.png"/><Relationship Id="rId7" Type="http://schemas.openxmlformats.org/officeDocument/2006/relationships/image" Target="../media/image38.svg"/><Relationship Id="rId12" Type="http://schemas.openxmlformats.org/officeDocument/2006/relationships/image" Target="../media/image42.svg"/><Relationship Id="rId17" Type="http://schemas.openxmlformats.org/officeDocument/2006/relationships/image" Target="../media/image47.png"/><Relationship Id="rId2" Type="http://schemas.openxmlformats.org/officeDocument/2006/relationships/hyperlink" Target="https://www.canada.ca/en/public-health/services/immunization/national-advisory-committee-on-immunization-naci.html" TargetMode="External"/><Relationship Id="rId16" Type="http://schemas.openxmlformats.org/officeDocument/2006/relationships/image" Target="../media/image46.svg"/><Relationship Id="rId20" Type="http://schemas.openxmlformats.org/officeDocument/2006/relationships/image" Target="../media/image30.svg"/><Relationship Id="rId1" Type="http://schemas.openxmlformats.org/officeDocument/2006/relationships/slideLayout" Target="../slideLayouts/slideLayout4.xml"/><Relationship Id="rId6" Type="http://schemas.openxmlformats.org/officeDocument/2006/relationships/image" Target="../media/image37.png"/><Relationship Id="rId11" Type="http://schemas.openxmlformats.org/officeDocument/2006/relationships/image" Target="../media/image41.png"/><Relationship Id="rId5" Type="http://schemas.openxmlformats.org/officeDocument/2006/relationships/image" Target="../media/image36.svg"/><Relationship Id="rId15" Type="http://schemas.openxmlformats.org/officeDocument/2006/relationships/image" Target="../media/image45.png"/><Relationship Id="rId10" Type="http://schemas.openxmlformats.org/officeDocument/2006/relationships/image" Target="../media/image40.svg"/><Relationship Id="rId19" Type="http://schemas.openxmlformats.org/officeDocument/2006/relationships/image" Target="../media/image29.png"/><Relationship Id="rId4" Type="http://schemas.openxmlformats.org/officeDocument/2006/relationships/image" Target="../media/image35.png"/><Relationship Id="rId9" Type="http://schemas.openxmlformats.org/officeDocument/2006/relationships/image" Target="../media/image39.png"/><Relationship Id="rId14" Type="http://schemas.openxmlformats.org/officeDocument/2006/relationships/image" Target="../media/image44.svg"/><Relationship Id="rId22" Type="http://schemas.openxmlformats.org/officeDocument/2006/relationships/image" Target="../media/image50.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2.svg"/></Relationships>
</file>

<file path=ppt/slides/_rels/slide10.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hyperlink" Target="https://www.who.int/news-room/fact-sheets/detail/influenza-(seasonal)" TargetMode="External"/><Relationship Id="rId13" Type="http://schemas.openxmlformats.org/officeDocument/2006/relationships/hyperlink" Target="https://www.canada.ca/en/public-health/services/publications/vaccines-immunization/national-advisory-committee-immunization-summary-guidance-covid-19-vaccines-starting-fall-2026.html" TargetMode="External"/><Relationship Id="rId3" Type="http://schemas.openxmlformats.org/officeDocument/2006/relationships/hyperlink" Target="https://www.canada.ca/en/public-health/services/publications/diseases-conditions/aging-chronic-diseases-profile-canadian-seniors-report.html" TargetMode="External"/><Relationship Id="rId7" Type="http://schemas.openxmlformats.org/officeDocument/2006/relationships/hyperlink" Target="https://vaccines4life.com/wp-content/uploads/2026/04/Toward-Harmonization-Framework-Report-FINAL-March302026.pdf" TargetMode="External"/><Relationship Id="rId12" Type="http://schemas.openxmlformats.org/officeDocument/2006/relationships/hyperlink" Target="https://www.statista.com/statistics/1107079/covid19-deaths-by-province-territory-canada/"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www.canada.ca/en/public-health/services/vaccination-adults.html" TargetMode="External"/><Relationship Id="rId11" Type="http://schemas.openxmlformats.org/officeDocument/2006/relationships/hyperlink" Target="https://www.canada.ca/en/public-health/services/immunization/national-advisory-committee-on-immunization-naci.html" TargetMode="External"/><Relationship Id="rId5" Type="http://schemas.openxmlformats.org/officeDocument/2006/relationships/hyperlink" Target="https://www.cihi.ca/en/news/hospitalizations-for-vaccine-preventable-respiratory-diseases-surpass-pre-pandemic-levels" TargetMode="External"/><Relationship Id="rId10" Type="http://schemas.openxmlformats.org/officeDocument/2006/relationships/hyperlink" Target="https://www.canada.ca/en/public-health/services/publications/vaccines-immunization/national-advisory-committee-immunization-summary-statement-seasonal-influenza-vaccines-2026-2027.html" TargetMode="External"/><Relationship Id="rId4" Type="http://schemas.openxmlformats.org/officeDocument/2006/relationships/hyperlink" Target="https://www.cihi.ca/en/infographic-canadas-seniors-population-outlook-uncharted-territory" TargetMode="External"/><Relationship Id="rId9" Type="http://schemas.openxmlformats.org/officeDocument/2006/relationships/hyperlink" Target="https://www.canada.ca/en/public-health/services/diseases/flu-influenza/health-professional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3147"/>
        </a:solidFill>
        <a:effectLst/>
      </p:bgPr>
    </p:bg>
    <p:spTree>
      <p:nvGrpSpPr>
        <p:cNvPr id="1" name="Shape 85"/>
        <p:cNvGrpSpPr/>
        <p:nvPr/>
      </p:nvGrpSpPr>
      <p:grpSpPr>
        <a:xfrm>
          <a:off x="0" y="0"/>
          <a:ext cx="0" cy="0"/>
          <a:chOff x="0" y="0"/>
          <a:chExt cx="0" cy="0"/>
        </a:xfrm>
      </p:grpSpPr>
      <p:sp>
        <p:nvSpPr>
          <p:cNvPr id="3" name="Google Shape;89;p22">
            <a:extLst>
              <a:ext uri="{FF2B5EF4-FFF2-40B4-BE49-F238E27FC236}">
                <a16:creationId xmlns:a16="http://schemas.microsoft.com/office/drawing/2014/main" id="{7BB4ED24-A139-3272-7594-BE33E3533814}"/>
              </a:ext>
            </a:extLst>
          </p:cNvPr>
          <p:cNvSpPr txBox="1"/>
          <p:nvPr/>
        </p:nvSpPr>
        <p:spPr>
          <a:xfrm>
            <a:off x="436140" y="4513751"/>
            <a:ext cx="4669259" cy="2057895"/>
          </a:xfrm>
          <a:prstGeom prst="rect">
            <a:avLst/>
          </a:prstGeom>
          <a:noFill/>
          <a:ln>
            <a:noFill/>
          </a:ln>
        </p:spPr>
        <p:txBody>
          <a:bodyPr spcFirstLastPara="1" wrap="square" lIns="91450" tIns="45700" rIns="91450" bIns="45700" anchor="t" anchorCtr="0">
            <a:spAutoFit/>
          </a:bodyPr>
          <a:lstStyle/>
          <a:p>
            <a:pPr algn="just">
              <a:lnSpc>
                <a:spcPct val="107000"/>
              </a:lnSpc>
              <a:spcAft>
                <a:spcPts val="600"/>
              </a:spcAft>
            </a:pPr>
            <a:r>
              <a:rPr lang="en-CA" sz="1200" kern="100" dirty="0">
                <a:solidFill>
                  <a:schemeClr val="bg1"/>
                </a:solidFill>
                <a:latin typeface="Lato" panose="020F0502020204030203" pitchFamily="34" charset="0"/>
                <a:ea typeface="Lato" panose="020F0502020204030203" pitchFamily="34" charset="0"/>
                <a:cs typeface="Lato" panose="020F0502020204030203" pitchFamily="34" charset="0"/>
              </a:rPr>
              <a:t>Vaccine-preventable diseases (VPDs) remain a significant public health challenge. </a:t>
            </a:r>
          </a:p>
          <a:p>
            <a:pPr algn="just">
              <a:lnSpc>
                <a:spcPct val="107000"/>
              </a:lnSpc>
              <a:spcAft>
                <a:spcPts val="600"/>
              </a:spcAft>
            </a:pPr>
            <a:endParaRPr lang="en-CA" sz="400" kern="100" dirty="0">
              <a:solidFill>
                <a:schemeClr val="bg1"/>
              </a:solidFill>
              <a:latin typeface="Lato" panose="020F0502020204030203" pitchFamily="34" charset="0"/>
              <a:ea typeface="Lato" panose="020F0502020204030203" pitchFamily="34" charset="0"/>
              <a:cs typeface="Lato" panose="020F0502020204030203" pitchFamily="34" charset="0"/>
            </a:endParaRPr>
          </a:p>
          <a:p>
            <a:pPr algn="just">
              <a:lnSpc>
                <a:spcPct val="107000"/>
              </a:lnSpc>
              <a:spcAft>
                <a:spcPts val="600"/>
              </a:spcAft>
            </a:pPr>
            <a:r>
              <a:rPr lang="en-CA" sz="1200" kern="100" dirty="0">
                <a:solidFill>
                  <a:schemeClr val="bg1"/>
                </a:solidFill>
                <a:latin typeface="Lato" panose="020F0502020204030203" pitchFamily="34" charset="0"/>
                <a:ea typeface="Lato" panose="020F0502020204030203" pitchFamily="34" charset="0"/>
                <a:cs typeface="Lato" panose="020F0502020204030203" pitchFamily="34" charset="0"/>
              </a:rPr>
              <a:t>Strengthening awareness and education plays an important role in improving vaccine uptake and overall health outcomes.</a:t>
            </a:r>
          </a:p>
          <a:p>
            <a:pPr algn="just">
              <a:lnSpc>
                <a:spcPct val="107000"/>
              </a:lnSpc>
              <a:spcAft>
                <a:spcPts val="600"/>
              </a:spcAft>
            </a:pPr>
            <a:endParaRPr lang="en-CA" sz="400" kern="100" dirty="0">
              <a:solidFill>
                <a:schemeClr val="bg1"/>
              </a:solidFill>
              <a:latin typeface="Lato" panose="020F0502020204030203" pitchFamily="34" charset="0"/>
              <a:ea typeface="Lato" panose="020F0502020204030203" pitchFamily="34" charset="0"/>
              <a:cs typeface="Lato" panose="020F0502020204030203" pitchFamily="34" charset="0"/>
            </a:endParaRPr>
          </a:p>
          <a:p>
            <a:pPr algn="just">
              <a:lnSpc>
                <a:spcPct val="107000"/>
              </a:lnSpc>
              <a:spcAft>
                <a:spcPts val="600"/>
              </a:spcAft>
            </a:pPr>
            <a:r>
              <a:rPr lang="en-CA" sz="1200" kern="100" dirty="0">
                <a:solidFill>
                  <a:schemeClr val="bg1"/>
                </a:solidFill>
                <a:latin typeface="Lato" panose="020F0502020204030203" pitchFamily="34" charset="0"/>
                <a:ea typeface="Lato" panose="020F0502020204030203" pitchFamily="34" charset="0"/>
                <a:cs typeface="Lato" panose="020F0502020204030203" pitchFamily="34" charset="0"/>
              </a:rPr>
              <a:t>This toolkit is designed to support adult vaccination education and advocacy efforts, particularly among organizations focused on ageing and related sectors.</a:t>
            </a:r>
            <a:endParaRPr lang="en-CA" sz="1200" kern="100" dirty="0">
              <a:solidFill>
                <a:schemeClr val="bg1"/>
              </a:solidFill>
              <a:effectLst/>
              <a:latin typeface="Lato" panose="020F0502020204030203" pitchFamily="34" charset="0"/>
              <a:ea typeface="Lato" panose="020F0502020204030203" pitchFamily="34" charset="0"/>
              <a:cs typeface="Lato" panose="020F0502020204030203" pitchFamily="34" charset="0"/>
            </a:endParaRPr>
          </a:p>
        </p:txBody>
      </p:sp>
      <p:sp>
        <p:nvSpPr>
          <p:cNvPr id="2" name="Google Shape;89;p22">
            <a:extLst>
              <a:ext uri="{FF2B5EF4-FFF2-40B4-BE49-F238E27FC236}">
                <a16:creationId xmlns:a16="http://schemas.microsoft.com/office/drawing/2014/main" id="{82219D39-29AB-D5FB-7D0D-284FE84BB27A}"/>
              </a:ext>
            </a:extLst>
          </p:cNvPr>
          <p:cNvSpPr txBox="1"/>
          <p:nvPr/>
        </p:nvSpPr>
        <p:spPr>
          <a:xfrm>
            <a:off x="482598" y="7712301"/>
            <a:ext cx="5854702" cy="1585778"/>
          </a:xfrm>
          <a:prstGeom prst="rect">
            <a:avLst/>
          </a:prstGeom>
          <a:noFill/>
          <a:ln>
            <a:noFill/>
          </a:ln>
        </p:spPr>
        <p:txBody>
          <a:bodyPr spcFirstLastPara="1" wrap="square" lIns="91450" tIns="45700" rIns="91450" bIns="45700" anchor="t" anchorCtr="0">
            <a:spAutoFit/>
          </a:bodyPr>
          <a:lstStyle/>
          <a:p>
            <a:pPr marL="228600" indent="-228600">
              <a:lnSpc>
                <a:spcPct val="107000"/>
              </a:lnSpc>
              <a:spcAft>
                <a:spcPts val="600"/>
              </a:spcAft>
              <a:buClr>
                <a:schemeClr val="bg1"/>
              </a:buClr>
              <a:buFont typeface="+mj-lt"/>
              <a:buAutoNum type="arabicPeriod"/>
            </a:pPr>
            <a:r>
              <a:rPr lang="en-CA" sz="1200" kern="100" dirty="0">
                <a:solidFill>
                  <a:schemeClr val="bg1"/>
                </a:solidFill>
                <a:effectLst/>
                <a:latin typeface="Lato" panose="020F0502020204030203" pitchFamily="34" charset="0"/>
                <a:ea typeface="Lato" panose="020F0502020204030203" pitchFamily="34" charset="0"/>
                <a:cs typeface="Lato" panose="020F0502020204030203" pitchFamily="34" charset="0"/>
              </a:rPr>
              <a:t>Remove page </a:t>
            </a:r>
            <a:r>
              <a:rPr lang="en-CA" sz="1200" kern="100" dirty="0">
                <a:solidFill>
                  <a:schemeClr val="bg1"/>
                </a:solidFill>
                <a:latin typeface="Lato" panose="020F0502020204030203" pitchFamily="34" charset="0"/>
                <a:ea typeface="Lato" panose="020F0502020204030203" pitchFamily="34" charset="0"/>
                <a:cs typeface="Lato" panose="020F0502020204030203" pitchFamily="34" charset="0"/>
              </a:rPr>
              <a:t>1</a:t>
            </a:r>
            <a:r>
              <a:rPr lang="en-CA" sz="1200" kern="100" dirty="0">
                <a:solidFill>
                  <a:schemeClr val="bg1"/>
                </a:solidFill>
                <a:effectLst/>
                <a:latin typeface="Lato" panose="020F0502020204030203" pitchFamily="34" charset="0"/>
                <a:ea typeface="Lato" panose="020F0502020204030203" pitchFamily="34" charset="0"/>
                <a:cs typeface="Lato" panose="020F0502020204030203" pitchFamily="34" charset="0"/>
              </a:rPr>
              <a:t> (this page) of the toolkit.</a:t>
            </a:r>
          </a:p>
          <a:p>
            <a:pPr marL="228600" indent="-228600">
              <a:lnSpc>
                <a:spcPct val="107000"/>
              </a:lnSpc>
              <a:spcAft>
                <a:spcPts val="600"/>
              </a:spcAft>
              <a:buClr>
                <a:schemeClr val="bg1"/>
              </a:buClr>
              <a:buFont typeface="+mj-lt"/>
              <a:buAutoNum type="arabicPeriod"/>
            </a:pPr>
            <a:r>
              <a:rPr lang="en-CA" sz="1200" kern="100" dirty="0">
                <a:solidFill>
                  <a:schemeClr val="bg1"/>
                </a:solidFill>
                <a:effectLst/>
                <a:latin typeface="Lato" panose="020F0502020204030203" pitchFamily="34" charset="0"/>
                <a:ea typeface="Lato" panose="020F0502020204030203" pitchFamily="34" charset="0"/>
                <a:cs typeface="Lato" panose="020F0502020204030203" pitchFamily="34" charset="0"/>
              </a:rPr>
              <a:t>Upload your logo to the banner of the remaining pages.</a:t>
            </a:r>
          </a:p>
          <a:p>
            <a:pPr marL="228600" indent="-228600">
              <a:lnSpc>
                <a:spcPct val="107000"/>
              </a:lnSpc>
              <a:spcAft>
                <a:spcPts val="600"/>
              </a:spcAft>
              <a:buClr>
                <a:schemeClr val="bg1"/>
              </a:buClr>
              <a:buFont typeface="+mj-lt"/>
              <a:buAutoNum type="arabicPeriod"/>
            </a:pPr>
            <a:r>
              <a:rPr lang="en-CA" sz="1200" kern="100" dirty="0">
                <a:solidFill>
                  <a:schemeClr val="bg1"/>
                </a:solidFill>
                <a:effectLst/>
                <a:latin typeface="Lato" panose="020F0502020204030203" pitchFamily="34" charset="0"/>
                <a:ea typeface="Lato" panose="020F0502020204030203" pitchFamily="34" charset="0"/>
                <a:cs typeface="Lato" panose="020F0502020204030203" pitchFamily="34" charset="0"/>
              </a:rPr>
              <a:t>Review and adapt content to see if additional information or context is needed for the population you represent.</a:t>
            </a:r>
            <a:endParaRPr lang="en-CA" sz="1200" kern="100" dirty="0">
              <a:solidFill>
                <a:schemeClr val="bg1"/>
              </a:solidFill>
              <a:latin typeface="Lato" panose="020F0502020204030203" pitchFamily="34" charset="0"/>
              <a:ea typeface="Lato" panose="020F0502020204030203" pitchFamily="34" charset="0"/>
              <a:cs typeface="Lato" panose="020F0502020204030203" pitchFamily="34" charset="0"/>
            </a:endParaRPr>
          </a:p>
          <a:p>
            <a:pPr marL="228600" indent="-228600">
              <a:lnSpc>
                <a:spcPct val="107000"/>
              </a:lnSpc>
              <a:spcAft>
                <a:spcPts val="600"/>
              </a:spcAft>
              <a:buClr>
                <a:schemeClr val="bg1"/>
              </a:buClr>
              <a:buFont typeface="+mj-lt"/>
              <a:buAutoNum type="arabicPeriod"/>
            </a:pPr>
            <a:r>
              <a:rPr lang="en-CA" sz="1200" kern="100" dirty="0">
                <a:solidFill>
                  <a:schemeClr val="bg1"/>
                </a:solidFill>
                <a:latin typeface="Lato" panose="020F0502020204030203" pitchFamily="34" charset="0"/>
                <a:ea typeface="Lato" panose="020F0502020204030203" pitchFamily="34" charset="0"/>
                <a:cs typeface="Lato" panose="020F0502020204030203" pitchFamily="34" charset="0"/>
              </a:rPr>
              <a:t>Share the toolkit with your community and use it to support your advocacy efforts.</a:t>
            </a:r>
          </a:p>
        </p:txBody>
      </p:sp>
      <p:sp>
        <p:nvSpPr>
          <p:cNvPr id="4" name="Google Shape;88;p22">
            <a:extLst>
              <a:ext uri="{FF2B5EF4-FFF2-40B4-BE49-F238E27FC236}">
                <a16:creationId xmlns:a16="http://schemas.microsoft.com/office/drawing/2014/main" id="{1F876A3D-5E64-B099-BAB6-31CB3BB67C1F}"/>
              </a:ext>
            </a:extLst>
          </p:cNvPr>
          <p:cNvSpPr txBox="1"/>
          <p:nvPr/>
        </p:nvSpPr>
        <p:spPr>
          <a:xfrm>
            <a:off x="1221666" y="6949698"/>
            <a:ext cx="5370608" cy="461624"/>
          </a:xfrm>
          <a:prstGeom prst="rect">
            <a:avLst/>
          </a:prstGeom>
          <a:noFill/>
          <a:ln>
            <a:noFill/>
          </a:ln>
        </p:spPr>
        <p:txBody>
          <a:bodyPr spcFirstLastPara="1" wrap="square" lIns="91450" tIns="45700" rIns="91450" bIns="45700" anchor="t" anchorCtr="0">
            <a:spAutoFit/>
          </a:bodyPr>
          <a:lstStyle/>
          <a:p>
            <a:pPr marL="0" marR="0" lvl="0" indent="0" algn="l" rtl="0">
              <a:lnSpc>
                <a:spcPct val="100000"/>
              </a:lnSpc>
              <a:spcBef>
                <a:spcPts val="0"/>
              </a:spcBef>
              <a:spcAft>
                <a:spcPts val="0"/>
              </a:spcAft>
              <a:buNone/>
            </a:pPr>
            <a:r>
              <a:rPr lang="en-US" sz="2400" b="1" i="0" u="none" strike="noStrike" cap="none"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Steps to make this guide your own:</a:t>
            </a:r>
          </a:p>
        </p:txBody>
      </p:sp>
      <p:sp>
        <p:nvSpPr>
          <p:cNvPr id="5" name="Rounded Rectangle 4">
            <a:extLst>
              <a:ext uri="{FF2B5EF4-FFF2-40B4-BE49-F238E27FC236}">
                <a16:creationId xmlns:a16="http://schemas.microsoft.com/office/drawing/2014/main" id="{1B0E44A3-53DB-5E94-69EC-99668694A5A4}"/>
              </a:ext>
            </a:extLst>
          </p:cNvPr>
          <p:cNvSpPr/>
          <p:nvPr/>
        </p:nvSpPr>
        <p:spPr>
          <a:xfrm>
            <a:off x="254000" y="1283507"/>
            <a:ext cx="6337300" cy="2848318"/>
          </a:xfrm>
          <a:prstGeom prst="roundRect">
            <a:avLst>
              <a:gd name="adj" fmla="val 7408"/>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Google Shape;89;p22"/>
          <p:cNvSpPr txBox="1"/>
          <p:nvPr/>
        </p:nvSpPr>
        <p:spPr>
          <a:xfrm>
            <a:off x="1183565" y="1482351"/>
            <a:ext cx="5153735" cy="2677616"/>
          </a:xfrm>
          <a:prstGeom prst="rect">
            <a:avLst/>
          </a:prstGeom>
          <a:noFill/>
          <a:ln>
            <a:noFill/>
          </a:ln>
        </p:spPr>
        <p:txBody>
          <a:bodyPr spcFirstLastPara="1" wrap="square" lIns="91450" tIns="45700" rIns="91450" bIns="45700" anchor="t" anchorCtr="0">
            <a:spAutoFit/>
          </a:bodyPr>
          <a:lstStyle/>
          <a:p>
            <a:pPr lvl="0" algn="just"/>
            <a:r>
              <a:rPr lang="en-US" sz="1200" dirty="0">
                <a:solidFill>
                  <a:schemeClr val="lt1"/>
                </a:solidFill>
                <a:latin typeface="Lato" panose="020F0502020204030203" pitchFamily="34" charset="0"/>
                <a:ea typeface="Lato" panose="020F0502020204030203" pitchFamily="34" charset="0"/>
                <a:cs typeface="Lato" panose="020F0502020204030203" pitchFamily="34" charset="0"/>
                <a:sym typeface="Anybody"/>
              </a:rPr>
              <a:t>This toolkit is designed to improve awareness, understanding, and informed decision-making about adult respiratory infectious disease vaccination, including COVID-19 and influenza. </a:t>
            </a:r>
          </a:p>
          <a:p>
            <a:pPr lvl="0" algn="just"/>
            <a:endParaRPr lang="en-US" sz="1200" dirty="0">
              <a:solidFill>
                <a:schemeClr val="lt1"/>
              </a:solidFill>
              <a:latin typeface="Lato" panose="020F0502020204030203" pitchFamily="34" charset="0"/>
              <a:ea typeface="Lato" panose="020F0502020204030203" pitchFamily="34" charset="0"/>
              <a:cs typeface="Lato" panose="020F0502020204030203" pitchFamily="34" charset="0"/>
              <a:sym typeface="Anybody"/>
            </a:endParaRPr>
          </a:p>
          <a:p>
            <a:pPr lvl="0" algn="just"/>
            <a:r>
              <a:rPr lang="en-US" sz="1200" dirty="0">
                <a:solidFill>
                  <a:schemeClr val="lt1"/>
                </a:solidFill>
                <a:latin typeface="Lato" panose="020F0502020204030203" pitchFamily="34" charset="0"/>
                <a:ea typeface="Lato" panose="020F0502020204030203" pitchFamily="34" charset="0"/>
                <a:cs typeface="Lato" panose="020F0502020204030203" pitchFamily="34" charset="0"/>
                <a:sym typeface="Anybody"/>
              </a:rPr>
              <a:t>It provides civil society and patient advocacy organizations with resources to support education, community engagement, and advocacy.</a:t>
            </a:r>
          </a:p>
          <a:p>
            <a:pPr lvl="0" algn="just"/>
            <a:endParaRPr lang="en-US" sz="1200" dirty="0">
              <a:solidFill>
                <a:schemeClr val="lt1"/>
              </a:solidFill>
              <a:latin typeface="Lato" panose="020F0502020204030203" pitchFamily="34" charset="0"/>
              <a:ea typeface="Lato" panose="020F0502020204030203" pitchFamily="34" charset="0"/>
              <a:cs typeface="Lato" panose="020F0502020204030203" pitchFamily="34" charset="0"/>
              <a:sym typeface="Anybody"/>
            </a:endParaRPr>
          </a:p>
          <a:p>
            <a:pPr lvl="0" algn="just"/>
            <a:r>
              <a:rPr lang="en-US" sz="1200" dirty="0">
                <a:solidFill>
                  <a:schemeClr val="lt1"/>
                </a:solidFill>
                <a:latin typeface="Lato" panose="020F0502020204030203" pitchFamily="34" charset="0"/>
                <a:ea typeface="Lato" panose="020F0502020204030203" pitchFamily="34" charset="0"/>
                <a:cs typeface="Lato" panose="020F0502020204030203" pitchFamily="34" charset="0"/>
                <a:sym typeface="Anybody"/>
              </a:rPr>
              <a:t>Designed to be practical and adaptable, the toolkit can be tailored to the needs of the communities each organization serves. </a:t>
            </a:r>
          </a:p>
          <a:p>
            <a:pPr lvl="0" algn="just"/>
            <a:endParaRPr lang="en-US" sz="1200" dirty="0">
              <a:solidFill>
                <a:schemeClr val="lt1"/>
              </a:solidFill>
              <a:latin typeface="Lato" panose="020F0502020204030203" pitchFamily="34" charset="0"/>
              <a:ea typeface="Lato" panose="020F0502020204030203" pitchFamily="34" charset="0"/>
              <a:cs typeface="Lato" panose="020F0502020204030203" pitchFamily="34" charset="0"/>
              <a:sym typeface="Anybody"/>
            </a:endParaRPr>
          </a:p>
          <a:p>
            <a:pPr lvl="0" algn="just"/>
            <a:r>
              <a:rPr lang="en-US" sz="1200" dirty="0">
                <a:solidFill>
                  <a:schemeClr val="lt1"/>
                </a:solidFill>
                <a:latin typeface="Lato" panose="020F0502020204030203" pitchFamily="34" charset="0"/>
                <a:ea typeface="Lato" panose="020F0502020204030203" pitchFamily="34" charset="0"/>
                <a:cs typeface="Lato" panose="020F0502020204030203" pitchFamily="34" charset="0"/>
                <a:sym typeface="Anybody"/>
              </a:rPr>
              <a:t>It includes clear, evidence-based information, guidance for community outreach, and advocacy resources to help raise awareness and support equitable access to adult vaccination.</a:t>
            </a:r>
          </a:p>
          <a:p>
            <a:pPr lvl="0" algn="just"/>
            <a:endParaRPr lang="en-US" sz="1200" dirty="0">
              <a:solidFill>
                <a:schemeClr val="lt1"/>
              </a:solidFill>
              <a:latin typeface="Lato" panose="020F0502020204030203" pitchFamily="34" charset="0"/>
              <a:ea typeface="Lato" panose="020F0502020204030203" pitchFamily="34" charset="0"/>
              <a:cs typeface="Lato" panose="020F0502020204030203" pitchFamily="34" charset="0"/>
              <a:sym typeface="Anybody"/>
            </a:endParaRPr>
          </a:p>
        </p:txBody>
      </p:sp>
      <p:pic>
        <p:nvPicPr>
          <p:cNvPr id="8" name="Picture 7">
            <a:extLst>
              <a:ext uri="{FF2B5EF4-FFF2-40B4-BE49-F238E27FC236}">
                <a16:creationId xmlns:a16="http://schemas.microsoft.com/office/drawing/2014/main" id="{ACE82628-CC3D-09E2-FBF8-F1A8629813AC}"/>
              </a:ext>
            </a:extLst>
          </p:cNvPr>
          <p:cNvPicPr>
            <a:picLocks noChangeAspect="1"/>
          </p:cNvPicPr>
          <p:nvPr/>
        </p:nvPicPr>
        <p:blipFill>
          <a:blip r:embed="rId3"/>
          <a:stretch>
            <a:fillRect/>
          </a:stretch>
        </p:blipFill>
        <p:spPr>
          <a:xfrm>
            <a:off x="5398522" y="4852123"/>
            <a:ext cx="902809" cy="1122492"/>
          </a:xfrm>
          <a:prstGeom prst="rect">
            <a:avLst/>
          </a:prstGeom>
        </p:spPr>
      </p:pic>
      <p:sp>
        <p:nvSpPr>
          <p:cNvPr id="9" name="Rounded Rectangle 8">
            <a:extLst>
              <a:ext uri="{FF2B5EF4-FFF2-40B4-BE49-F238E27FC236}">
                <a16:creationId xmlns:a16="http://schemas.microsoft.com/office/drawing/2014/main" id="{3AB09AD4-A997-C2B7-DBE5-04B87FE8A963}"/>
              </a:ext>
            </a:extLst>
          </p:cNvPr>
          <p:cNvSpPr/>
          <p:nvPr/>
        </p:nvSpPr>
        <p:spPr>
          <a:xfrm>
            <a:off x="948044" y="290444"/>
            <a:ext cx="4961911" cy="550524"/>
          </a:xfrm>
          <a:prstGeom prst="roundRect">
            <a:avLst/>
          </a:prstGeom>
          <a:solidFill>
            <a:srgbClr val="F051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Google Shape;88;p22"/>
          <p:cNvSpPr txBox="1"/>
          <p:nvPr/>
        </p:nvSpPr>
        <p:spPr>
          <a:xfrm>
            <a:off x="948044" y="328544"/>
            <a:ext cx="4961911" cy="461624"/>
          </a:xfrm>
          <a:prstGeom prst="rect">
            <a:avLst/>
          </a:prstGeom>
          <a:noFill/>
          <a:ln>
            <a:noFill/>
          </a:ln>
        </p:spPr>
        <p:txBody>
          <a:bodyPr spcFirstLastPara="1" wrap="square" lIns="91450" tIns="45700" rIns="91450" bIns="45700" anchor="t" anchorCtr="0">
            <a:spAutoFit/>
          </a:bodyPr>
          <a:lstStyle/>
          <a:p>
            <a:pPr marL="0" marR="0" lvl="0" indent="0" algn="ctr" rtl="0">
              <a:lnSpc>
                <a:spcPct val="100000"/>
              </a:lnSpc>
              <a:spcBef>
                <a:spcPts val="0"/>
              </a:spcBef>
              <a:spcAft>
                <a:spcPts val="0"/>
              </a:spcAft>
              <a:buNone/>
            </a:pPr>
            <a:r>
              <a:rPr lang="en-US" sz="2400" b="1" i="0" u="none" strike="noStrike" cap="none"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How to use</a:t>
            </a:r>
            <a:r>
              <a:rPr lang="en-CA" sz="2400" dirty="0">
                <a:solidFill>
                  <a:schemeClr val="bg1"/>
                </a:solidFill>
                <a:latin typeface="Lato" panose="020F0502020204030203" pitchFamily="34" charset="0"/>
                <a:ea typeface="Lato" panose="020F0502020204030203" pitchFamily="34" charset="0"/>
                <a:cs typeface="Lato" panose="020F0502020204030203" pitchFamily="34" charset="0"/>
              </a:rPr>
              <a:t> </a:t>
            </a:r>
            <a:r>
              <a:rPr lang="en-CA" sz="2400" b="1" i="0" u="none" strike="noStrike" cap="none"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this Toolkit</a:t>
            </a:r>
          </a:p>
        </p:txBody>
      </p:sp>
      <p:sp>
        <p:nvSpPr>
          <p:cNvPr id="6" name="TextBox 5">
            <a:extLst>
              <a:ext uri="{FF2B5EF4-FFF2-40B4-BE49-F238E27FC236}">
                <a16:creationId xmlns:a16="http://schemas.microsoft.com/office/drawing/2014/main" id="{4A1D5AA1-7952-1348-ECA1-9A08AC0CC45D}"/>
              </a:ext>
            </a:extLst>
          </p:cNvPr>
          <p:cNvSpPr txBox="1"/>
          <p:nvPr/>
        </p:nvSpPr>
        <p:spPr>
          <a:xfrm>
            <a:off x="1301404" y="9559555"/>
            <a:ext cx="4475328" cy="261610"/>
          </a:xfrm>
          <a:prstGeom prst="rect">
            <a:avLst/>
          </a:prstGeom>
          <a:noFill/>
        </p:spPr>
        <p:txBody>
          <a:bodyPr wrap="square" rtlCol="0">
            <a:spAutoFit/>
          </a:bodyPr>
          <a:lstStyle/>
          <a:p>
            <a:pPr algn="ctr"/>
            <a:r>
              <a:rPr lang="en-CA" sz="1100" dirty="0">
                <a:solidFill>
                  <a:schemeClr val="bg1"/>
                </a:solidFill>
              </a:rPr>
              <a:t>This initiative has been supported by Sanofi</a:t>
            </a:r>
            <a:endParaRPr lang="en-US" sz="1100" dirty="0">
              <a:solidFill>
                <a:schemeClr val="bg1"/>
              </a:solidFill>
            </a:endParaRPr>
          </a:p>
        </p:txBody>
      </p:sp>
      <p:pic>
        <p:nvPicPr>
          <p:cNvPr id="11" name="Graphic 10" descr="Bullseye with solid fill">
            <a:extLst>
              <a:ext uri="{FF2B5EF4-FFF2-40B4-BE49-F238E27FC236}">
                <a16:creationId xmlns:a16="http://schemas.microsoft.com/office/drawing/2014/main" id="{D02EC993-FB90-CD3D-6C70-3F3D00A222E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8000" y="1523999"/>
            <a:ext cx="559607" cy="559607"/>
          </a:xfrm>
          <a:prstGeom prst="rect">
            <a:avLst/>
          </a:prstGeom>
        </p:spPr>
      </p:pic>
      <p:pic>
        <p:nvPicPr>
          <p:cNvPr id="13" name="Graphic 12" descr="Users outline">
            <a:extLst>
              <a:ext uri="{FF2B5EF4-FFF2-40B4-BE49-F238E27FC236}">
                <a16:creationId xmlns:a16="http://schemas.microsoft.com/office/drawing/2014/main" id="{28F36AFF-9445-C4FB-F465-E5D153BF3D3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7999" y="2148059"/>
            <a:ext cx="559607" cy="559607"/>
          </a:xfrm>
          <a:prstGeom prst="rect">
            <a:avLst/>
          </a:prstGeom>
        </p:spPr>
      </p:pic>
      <p:pic>
        <p:nvPicPr>
          <p:cNvPr id="15" name="Graphic 14" descr="Gears outline">
            <a:extLst>
              <a:ext uri="{FF2B5EF4-FFF2-40B4-BE49-F238E27FC236}">
                <a16:creationId xmlns:a16="http://schemas.microsoft.com/office/drawing/2014/main" id="{F80F45C4-9A55-3408-AED5-62261BCA600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2599" y="2695759"/>
            <a:ext cx="559607" cy="559607"/>
          </a:xfrm>
          <a:prstGeom prst="rect">
            <a:avLst/>
          </a:prstGeom>
        </p:spPr>
      </p:pic>
      <p:pic>
        <p:nvPicPr>
          <p:cNvPr id="17" name="Graphic 16" descr="Checklist with solid fill">
            <a:extLst>
              <a:ext uri="{FF2B5EF4-FFF2-40B4-BE49-F238E27FC236}">
                <a16:creationId xmlns:a16="http://schemas.microsoft.com/office/drawing/2014/main" id="{9FD9504A-AE0F-30E8-6A63-2B4B6829B06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2598" y="3338233"/>
            <a:ext cx="559607" cy="559607"/>
          </a:xfrm>
          <a:prstGeom prst="rect">
            <a:avLst/>
          </a:prstGeom>
        </p:spPr>
      </p:pic>
      <p:grpSp>
        <p:nvGrpSpPr>
          <p:cNvPr id="24" name="Group 23">
            <a:extLst>
              <a:ext uri="{FF2B5EF4-FFF2-40B4-BE49-F238E27FC236}">
                <a16:creationId xmlns:a16="http://schemas.microsoft.com/office/drawing/2014/main" id="{AF9A6A06-2BB4-4981-E7D8-1DC21EF08D9F}"/>
              </a:ext>
            </a:extLst>
          </p:cNvPr>
          <p:cNvGrpSpPr/>
          <p:nvPr/>
        </p:nvGrpSpPr>
        <p:grpSpPr>
          <a:xfrm>
            <a:off x="443409" y="6823615"/>
            <a:ext cx="770952" cy="625807"/>
            <a:chOff x="341925" y="6500919"/>
            <a:chExt cx="892440" cy="724423"/>
          </a:xfrm>
        </p:grpSpPr>
        <p:pic>
          <p:nvPicPr>
            <p:cNvPr id="19" name="Graphic 18" descr="Paper with solid fill">
              <a:extLst>
                <a:ext uri="{FF2B5EF4-FFF2-40B4-BE49-F238E27FC236}">
                  <a16:creationId xmlns:a16="http://schemas.microsoft.com/office/drawing/2014/main" id="{603A24A2-C1B7-B458-1E95-748EB91F2AD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41925" y="6525062"/>
              <a:ext cx="700280" cy="700280"/>
            </a:xfrm>
            <a:prstGeom prst="rect">
              <a:avLst/>
            </a:prstGeom>
          </p:spPr>
        </p:pic>
        <p:pic>
          <p:nvPicPr>
            <p:cNvPr id="23" name="Graphic 22" descr="Pencil with solid fill">
              <a:extLst>
                <a:ext uri="{FF2B5EF4-FFF2-40B4-BE49-F238E27FC236}">
                  <a16:creationId xmlns:a16="http://schemas.microsoft.com/office/drawing/2014/main" id="{2DD38CE5-D019-35A9-49F8-7973FC7987A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33992" y="6500919"/>
              <a:ext cx="500373" cy="500373"/>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5">
          <a:extLst>
            <a:ext uri="{FF2B5EF4-FFF2-40B4-BE49-F238E27FC236}">
              <a16:creationId xmlns:a16="http://schemas.microsoft.com/office/drawing/2014/main" id="{38A107C0-1CAD-4EC4-C2FF-D08FAAB6AC92}"/>
            </a:ext>
          </a:extLst>
        </p:cNvPr>
        <p:cNvGrpSpPr/>
        <p:nvPr/>
      </p:nvGrpSpPr>
      <p:grpSpPr>
        <a:xfrm>
          <a:off x="0" y="0"/>
          <a:ext cx="0" cy="0"/>
          <a:chOff x="0" y="0"/>
          <a:chExt cx="0" cy="0"/>
        </a:xfrm>
      </p:grpSpPr>
      <p:sp>
        <p:nvSpPr>
          <p:cNvPr id="89" name="Google Shape;89;p22">
            <a:extLst>
              <a:ext uri="{FF2B5EF4-FFF2-40B4-BE49-F238E27FC236}">
                <a16:creationId xmlns:a16="http://schemas.microsoft.com/office/drawing/2014/main" id="{D9BF4FD5-1FF6-042E-86DD-7AA5F3DFA169}"/>
              </a:ext>
            </a:extLst>
          </p:cNvPr>
          <p:cNvSpPr txBox="1"/>
          <p:nvPr/>
        </p:nvSpPr>
        <p:spPr>
          <a:xfrm>
            <a:off x="1125489" y="1195883"/>
            <a:ext cx="5205152" cy="5078273"/>
          </a:xfrm>
          <a:prstGeom prst="rect">
            <a:avLst/>
          </a:prstGeom>
          <a:noFill/>
          <a:ln>
            <a:noFill/>
          </a:ln>
        </p:spPr>
        <p:txBody>
          <a:bodyPr spcFirstLastPara="1" wrap="square" lIns="91450" tIns="45700" rIns="91450" bIns="45700" anchor="t" anchorCtr="0">
            <a:spAutoFit/>
          </a:bodyPr>
          <a:lstStyle/>
          <a:p>
            <a:pPr lvl="0" algn="just"/>
            <a:r>
              <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Canada's population is ageing, and more people are living longer with chronic conditions such as cardiovascular disease, diabetes, and chronic respiratory disease.</a:t>
            </a:r>
            <a:r>
              <a:rPr lang="en-US" sz="1200" baseline="300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(1,2) </a:t>
            </a:r>
            <a:r>
              <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As we age, changes in the immune system and the presence of underlying health conditions increase the risk of serious illness from respiratory infections such as influenza and COVID-19.</a:t>
            </a:r>
            <a:r>
              <a:rPr lang="en-US" sz="1200" baseline="300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(3,4)</a:t>
            </a:r>
          </a:p>
          <a:p>
            <a:pPr lvl="0" algn="just"/>
            <a:endPar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endParaRPr>
          </a:p>
          <a:p>
            <a:pPr lvl="0" algn="just"/>
            <a:endPar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endParaRPr>
          </a:p>
          <a:p>
            <a:pPr lvl="0" algn="just"/>
            <a:r>
              <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These infections can lead to severe complications, including hospitalization, loss of independence, and worsening of existing health conditions, while placing increasing pressure on caregivers, health systems, and long-term care services.</a:t>
            </a:r>
            <a:r>
              <a:rPr lang="en-US" sz="1200" baseline="300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(3-6)</a:t>
            </a:r>
          </a:p>
          <a:p>
            <a:pPr lvl="0" algn="just"/>
            <a:endPar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endParaRPr>
          </a:p>
          <a:p>
            <a:pPr lvl="0" algn="just"/>
            <a:endPar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endParaRPr>
          </a:p>
          <a:p>
            <a:pPr lvl="0" algn="just"/>
            <a:r>
              <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Vaccination is one of the most effective ways to help protect older adults and people living with chronic conditions. It can reduce the risk of severe illness, hospitalization, and complications, while helping people maintain their health, independence, and quality of life.</a:t>
            </a:r>
            <a:r>
              <a:rPr lang="en-US" sz="1200" baseline="300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(7,8) </a:t>
            </a:r>
          </a:p>
          <a:p>
            <a:pPr lvl="0" algn="just"/>
            <a:endPar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endParaRPr>
          </a:p>
          <a:p>
            <a:pPr lvl="0" algn="just"/>
            <a:endPar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endParaRPr>
          </a:p>
          <a:p>
            <a:pPr lvl="0" algn="just"/>
            <a:r>
              <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Despite these benefits, adult vaccination remains underused and is not consistently integrated into healthy ageing and chronic disease strategies.</a:t>
            </a:r>
            <a:r>
              <a:rPr lang="en-US" sz="1200" baseline="300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(9) </a:t>
            </a:r>
          </a:p>
          <a:p>
            <a:pPr lvl="0" algn="just"/>
            <a:endPar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endParaRPr>
          </a:p>
          <a:p>
            <a:pPr lvl="0" algn="just"/>
            <a:endPar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endParaRPr>
          </a:p>
          <a:p>
            <a:pPr lvl="0" algn="just"/>
            <a:r>
              <a:rPr lang="en-US" sz="1200"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Providing clear, evidence-based information is essential to support informed decision-making, raise awareness, and improve equitable access to vaccination for older adults and communities.</a:t>
            </a:r>
          </a:p>
        </p:txBody>
      </p:sp>
      <p:sp>
        <p:nvSpPr>
          <p:cNvPr id="4" name="Google Shape;88;p22">
            <a:extLst>
              <a:ext uri="{FF2B5EF4-FFF2-40B4-BE49-F238E27FC236}">
                <a16:creationId xmlns:a16="http://schemas.microsoft.com/office/drawing/2014/main" id="{71CC0A39-4066-EA9F-A631-E770D0696BD5}"/>
              </a:ext>
            </a:extLst>
          </p:cNvPr>
          <p:cNvSpPr txBox="1"/>
          <p:nvPr/>
        </p:nvSpPr>
        <p:spPr>
          <a:xfrm>
            <a:off x="423319" y="6491634"/>
            <a:ext cx="4236529" cy="400069"/>
          </a:xfrm>
          <a:prstGeom prst="rect">
            <a:avLst/>
          </a:prstGeom>
          <a:noFill/>
          <a:ln>
            <a:noFill/>
          </a:ln>
        </p:spPr>
        <p:txBody>
          <a:bodyPr spcFirstLastPara="1" wrap="square" lIns="91450" tIns="45700" rIns="91450"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The </a:t>
            </a:r>
            <a:r>
              <a:rPr lang="en-US" sz="2000" b="1"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r</a:t>
            </a:r>
            <a:r>
              <a:rPr lang="en-US" sz="2000" b="1" i="0" u="none" strike="noStrike" cap="none" dirty="0">
                <a:solidFill>
                  <a:srgbClr val="203248"/>
                </a:solidFill>
                <a:latin typeface="Lato" panose="020F0502020204030203" pitchFamily="34" charset="0"/>
                <a:ea typeface="Lato" panose="020F0502020204030203" pitchFamily="34" charset="0"/>
                <a:cs typeface="Lato" panose="020F0502020204030203" pitchFamily="34" charset="0"/>
                <a:sym typeface="Anybody"/>
              </a:rPr>
              <a:t>ole of CSOs</a:t>
            </a:r>
          </a:p>
        </p:txBody>
      </p:sp>
      <p:sp>
        <p:nvSpPr>
          <p:cNvPr id="6" name="Google Shape;89;p22">
            <a:extLst>
              <a:ext uri="{FF2B5EF4-FFF2-40B4-BE49-F238E27FC236}">
                <a16:creationId xmlns:a16="http://schemas.microsoft.com/office/drawing/2014/main" id="{6BE59E49-9E9D-C34A-80B5-0373701FC200}"/>
              </a:ext>
            </a:extLst>
          </p:cNvPr>
          <p:cNvSpPr txBox="1"/>
          <p:nvPr/>
        </p:nvSpPr>
        <p:spPr>
          <a:xfrm>
            <a:off x="1092772" y="7058756"/>
            <a:ext cx="5205152" cy="2453195"/>
          </a:xfrm>
          <a:prstGeom prst="rect">
            <a:avLst/>
          </a:prstGeom>
          <a:noFill/>
          <a:ln>
            <a:noFill/>
          </a:ln>
        </p:spPr>
        <p:txBody>
          <a:bodyPr spcFirstLastPara="1" wrap="square" lIns="91450" tIns="45700" rIns="91450" bIns="45700" anchor="t" anchorCtr="0">
            <a:spAutoFit/>
          </a:bodyPr>
          <a:lstStyle/>
          <a:p>
            <a:pPr algn="just">
              <a:lnSpc>
                <a:spcPct val="107000"/>
              </a:lnSpc>
              <a:spcAft>
                <a:spcPts val="600"/>
              </a:spcAft>
            </a:pPr>
            <a:r>
              <a:rPr lang="en-CA" sz="1200" kern="100" dirty="0">
                <a:solidFill>
                  <a:srgbClr val="203248"/>
                </a:solidFill>
                <a:latin typeface="Lato" panose="020F0502020204030203" pitchFamily="34" charset="0"/>
                <a:ea typeface="Lato" panose="020F0502020204030203" pitchFamily="34" charset="0"/>
                <a:cs typeface="Lato" panose="020F0502020204030203" pitchFamily="34" charset="0"/>
              </a:rPr>
              <a:t>Improving adult vaccination requires strong community engagement and advocacy. </a:t>
            </a:r>
          </a:p>
          <a:p>
            <a:pPr algn="just">
              <a:lnSpc>
                <a:spcPct val="107000"/>
              </a:lnSpc>
              <a:spcAft>
                <a:spcPts val="600"/>
              </a:spcAft>
            </a:pPr>
            <a:endParaRPr lang="en-CA" sz="1200" kern="100" dirty="0">
              <a:solidFill>
                <a:srgbClr val="203248"/>
              </a:solidFill>
              <a:latin typeface="Lato" panose="020F0502020204030203" pitchFamily="34" charset="0"/>
              <a:ea typeface="Lato" panose="020F0502020204030203" pitchFamily="34" charset="0"/>
              <a:cs typeface="Lato" panose="020F0502020204030203" pitchFamily="34" charset="0"/>
            </a:endParaRPr>
          </a:p>
          <a:p>
            <a:pPr algn="just">
              <a:lnSpc>
                <a:spcPct val="107000"/>
              </a:lnSpc>
              <a:spcAft>
                <a:spcPts val="600"/>
              </a:spcAft>
            </a:pPr>
            <a:r>
              <a:rPr lang="en-CA" sz="1200" kern="100" dirty="0">
                <a:solidFill>
                  <a:srgbClr val="203248"/>
                </a:solidFill>
                <a:latin typeface="Lato" panose="020F0502020204030203" pitchFamily="34" charset="0"/>
                <a:ea typeface="Lato" panose="020F0502020204030203" pitchFamily="34" charset="0"/>
                <a:cs typeface="Lato" panose="020F0502020204030203" pitchFamily="34" charset="0"/>
              </a:rPr>
              <a:t>As trusted voices, civil society organizations play an important role in raising awareness of vaccine-preventable diseases, sharing evidence-based information, addressing barriers, and advocating for equitable access to vaccination and stronger adult immunization policies.</a:t>
            </a:r>
          </a:p>
          <a:p>
            <a:pPr algn="just">
              <a:lnSpc>
                <a:spcPct val="107000"/>
              </a:lnSpc>
              <a:spcAft>
                <a:spcPts val="600"/>
              </a:spcAft>
            </a:pPr>
            <a:endParaRPr lang="en-CA" sz="1200" kern="100" dirty="0">
              <a:solidFill>
                <a:srgbClr val="203248"/>
              </a:solidFill>
              <a:latin typeface="Lato" panose="020F0502020204030203" pitchFamily="34" charset="0"/>
              <a:ea typeface="Lato" panose="020F0502020204030203" pitchFamily="34" charset="0"/>
              <a:cs typeface="Lato" panose="020F0502020204030203" pitchFamily="34" charset="0"/>
            </a:endParaRPr>
          </a:p>
          <a:p>
            <a:pPr algn="just">
              <a:lnSpc>
                <a:spcPct val="107000"/>
              </a:lnSpc>
              <a:spcAft>
                <a:spcPts val="600"/>
              </a:spcAft>
            </a:pPr>
            <a:r>
              <a:rPr lang="en-CA" sz="1200" kern="100" dirty="0">
                <a:solidFill>
                  <a:srgbClr val="203248"/>
                </a:solidFill>
                <a:latin typeface="Lato" panose="020F0502020204030203" pitchFamily="34" charset="0"/>
                <a:ea typeface="Lato" panose="020F0502020204030203" pitchFamily="34" charset="0"/>
                <a:cs typeface="Lato" panose="020F0502020204030203" pitchFamily="34" charset="0"/>
              </a:rPr>
              <a:t>This toolkit is intended to support those efforts by providing practical resources that organizations can adapt and use in their own communities.</a:t>
            </a:r>
            <a:endParaRPr lang="en-CA" sz="1200" kern="100" dirty="0">
              <a:solidFill>
                <a:srgbClr val="203248"/>
              </a:solidFill>
              <a:effectLst/>
              <a:latin typeface="Lato" panose="020F0502020204030203" pitchFamily="34" charset="0"/>
              <a:ea typeface="Lato" panose="020F0502020204030203" pitchFamily="34" charset="0"/>
              <a:cs typeface="Lato" panose="020F0502020204030203" pitchFamily="34" charset="0"/>
            </a:endParaRPr>
          </a:p>
        </p:txBody>
      </p:sp>
      <p:sp>
        <p:nvSpPr>
          <p:cNvPr id="3" name="Rounded Rectangle 2">
            <a:extLst>
              <a:ext uri="{FF2B5EF4-FFF2-40B4-BE49-F238E27FC236}">
                <a16:creationId xmlns:a16="http://schemas.microsoft.com/office/drawing/2014/main" id="{E731EF5F-2BDC-FF60-F4E4-897C380704A8}"/>
              </a:ext>
            </a:extLst>
          </p:cNvPr>
          <p:cNvSpPr/>
          <p:nvPr/>
        </p:nvSpPr>
        <p:spPr>
          <a:xfrm>
            <a:off x="948044" y="290444"/>
            <a:ext cx="4961911" cy="550524"/>
          </a:xfrm>
          <a:prstGeom prst="roundRect">
            <a:avLst/>
          </a:prstGeom>
          <a:solidFill>
            <a:srgbClr val="F051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Google Shape;88;p22">
            <a:extLst>
              <a:ext uri="{FF2B5EF4-FFF2-40B4-BE49-F238E27FC236}">
                <a16:creationId xmlns:a16="http://schemas.microsoft.com/office/drawing/2014/main" id="{E0D73DF9-585E-9A5B-B15D-7CFF71BB3192}"/>
              </a:ext>
            </a:extLst>
          </p:cNvPr>
          <p:cNvSpPr txBox="1"/>
          <p:nvPr/>
        </p:nvSpPr>
        <p:spPr>
          <a:xfrm>
            <a:off x="948044" y="328544"/>
            <a:ext cx="4961911" cy="461624"/>
          </a:xfrm>
          <a:prstGeom prst="rect">
            <a:avLst/>
          </a:prstGeom>
          <a:noFill/>
          <a:ln>
            <a:noFill/>
          </a:ln>
        </p:spPr>
        <p:txBody>
          <a:bodyPr spcFirstLastPara="1" wrap="square" lIns="91450" tIns="45700" rIns="91450" bIns="45700" anchor="t" anchorCtr="0">
            <a:spAutoFit/>
          </a:bodyPr>
          <a:lstStyle/>
          <a:p>
            <a:pPr lvl="0" algn="ctr"/>
            <a:r>
              <a:rPr lang="en-CA" sz="2400" b="1"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Landscape and overview</a:t>
            </a:r>
          </a:p>
        </p:txBody>
      </p:sp>
      <p:sp>
        <p:nvSpPr>
          <p:cNvPr id="18" name="Oval 17">
            <a:extLst>
              <a:ext uri="{FF2B5EF4-FFF2-40B4-BE49-F238E27FC236}">
                <a16:creationId xmlns:a16="http://schemas.microsoft.com/office/drawing/2014/main" id="{ADDBCFC3-584E-6B5D-A00E-3E7952CEEEF2}"/>
              </a:ext>
            </a:extLst>
          </p:cNvPr>
          <p:cNvSpPr/>
          <p:nvPr/>
        </p:nvSpPr>
        <p:spPr>
          <a:xfrm>
            <a:off x="421341" y="3641782"/>
            <a:ext cx="521934" cy="521934"/>
          </a:xfrm>
          <a:prstGeom prst="ellipse">
            <a:avLst/>
          </a:prstGeom>
          <a:solidFill>
            <a:srgbClr val="20324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1185810-9504-1525-3477-9FDE61E5AC9B}"/>
              </a:ext>
            </a:extLst>
          </p:cNvPr>
          <p:cNvSpPr/>
          <p:nvPr/>
        </p:nvSpPr>
        <p:spPr>
          <a:xfrm>
            <a:off x="421341" y="1296386"/>
            <a:ext cx="521934" cy="521934"/>
          </a:xfrm>
          <a:prstGeom prst="ellipse">
            <a:avLst/>
          </a:prstGeom>
          <a:solidFill>
            <a:srgbClr val="20324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Man with cane with solid fill">
            <a:extLst>
              <a:ext uri="{FF2B5EF4-FFF2-40B4-BE49-F238E27FC236}">
                <a16:creationId xmlns:a16="http://schemas.microsoft.com/office/drawing/2014/main" id="{4DEC7839-8448-E7B8-4EC2-355CFE23D7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6275" y="1383263"/>
            <a:ext cx="322264" cy="322264"/>
          </a:xfrm>
          <a:prstGeom prst="rect">
            <a:avLst/>
          </a:prstGeom>
        </p:spPr>
      </p:pic>
      <p:sp>
        <p:nvSpPr>
          <p:cNvPr id="13" name="Oval 12">
            <a:extLst>
              <a:ext uri="{FF2B5EF4-FFF2-40B4-BE49-F238E27FC236}">
                <a16:creationId xmlns:a16="http://schemas.microsoft.com/office/drawing/2014/main" id="{499D9CB9-1AFD-6E4A-B7F8-C983C8935E49}"/>
              </a:ext>
            </a:extLst>
          </p:cNvPr>
          <p:cNvSpPr/>
          <p:nvPr/>
        </p:nvSpPr>
        <p:spPr>
          <a:xfrm>
            <a:off x="421341" y="2518916"/>
            <a:ext cx="521934" cy="521934"/>
          </a:xfrm>
          <a:prstGeom prst="ellipse">
            <a:avLst/>
          </a:prstGeom>
          <a:solidFill>
            <a:srgbClr val="20324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Hospital with solid fill">
            <a:extLst>
              <a:ext uri="{FF2B5EF4-FFF2-40B4-BE49-F238E27FC236}">
                <a16:creationId xmlns:a16="http://schemas.microsoft.com/office/drawing/2014/main" id="{1C35F805-C5B5-60AF-9A9D-1A0CC0F93B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6275" y="2611968"/>
            <a:ext cx="322264" cy="322264"/>
          </a:xfrm>
          <a:prstGeom prst="rect">
            <a:avLst/>
          </a:prstGeom>
        </p:spPr>
      </p:pic>
      <p:pic>
        <p:nvPicPr>
          <p:cNvPr id="17" name="Graphic 16" descr="Needle with solid fill">
            <a:extLst>
              <a:ext uri="{FF2B5EF4-FFF2-40B4-BE49-F238E27FC236}">
                <a16:creationId xmlns:a16="http://schemas.microsoft.com/office/drawing/2014/main" id="{6D99A820-779A-429F-A1A6-211E1E9C0E4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0434" y="3817274"/>
            <a:ext cx="178298" cy="178298"/>
          </a:xfrm>
          <a:prstGeom prst="rect">
            <a:avLst/>
          </a:prstGeom>
        </p:spPr>
      </p:pic>
      <p:pic>
        <p:nvPicPr>
          <p:cNvPr id="22" name="Graphic 21" descr="Shield outline">
            <a:extLst>
              <a:ext uri="{FF2B5EF4-FFF2-40B4-BE49-F238E27FC236}">
                <a16:creationId xmlns:a16="http://schemas.microsoft.com/office/drawing/2014/main" id="{4585454B-7AB6-0584-2DEB-1260E1ACD07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3025" y="3706205"/>
            <a:ext cx="411019" cy="411019"/>
          </a:xfrm>
          <a:prstGeom prst="rect">
            <a:avLst/>
          </a:prstGeom>
        </p:spPr>
      </p:pic>
      <p:sp>
        <p:nvSpPr>
          <p:cNvPr id="25" name="Oval 24">
            <a:extLst>
              <a:ext uri="{FF2B5EF4-FFF2-40B4-BE49-F238E27FC236}">
                <a16:creationId xmlns:a16="http://schemas.microsoft.com/office/drawing/2014/main" id="{F83669AE-C99B-8748-9CF3-A909A14B2051}"/>
              </a:ext>
            </a:extLst>
          </p:cNvPr>
          <p:cNvSpPr/>
          <p:nvPr/>
        </p:nvSpPr>
        <p:spPr>
          <a:xfrm>
            <a:off x="421341" y="4693389"/>
            <a:ext cx="521934" cy="521934"/>
          </a:xfrm>
          <a:prstGeom prst="ellipse">
            <a:avLst/>
          </a:prstGeom>
          <a:solidFill>
            <a:srgbClr val="20324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Bar graph with downward trend outline">
            <a:extLst>
              <a:ext uri="{FF2B5EF4-FFF2-40B4-BE49-F238E27FC236}">
                <a16:creationId xmlns:a16="http://schemas.microsoft.com/office/drawing/2014/main" id="{B081687B-2B2E-B29C-7F10-99895462093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13722" y="4783219"/>
            <a:ext cx="358676" cy="358676"/>
          </a:xfrm>
          <a:prstGeom prst="rect">
            <a:avLst/>
          </a:prstGeom>
        </p:spPr>
      </p:pic>
      <p:sp>
        <p:nvSpPr>
          <p:cNvPr id="26" name="Oval 25">
            <a:extLst>
              <a:ext uri="{FF2B5EF4-FFF2-40B4-BE49-F238E27FC236}">
                <a16:creationId xmlns:a16="http://schemas.microsoft.com/office/drawing/2014/main" id="{47551C37-AB44-5A0C-FE04-C6BBA24EE2E1}"/>
              </a:ext>
            </a:extLst>
          </p:cNvPr>
          <p:cNvSpPr/>
          <p:nvPr/>
        </p:nvSpPr>
        <p:spPr>
          <a:xfrm>
            <a:off x="421341" y="5628153"/>
            <a:ext cx="521934" cy="521934"/>
          </a:xfrm>
          <a:prstGeom prst="ellipse">
            <a:avLst/>
          </a:prstGeom>
          <a:solidFill>
            <a:srgbClr val="20324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descr="Checklist with solid fill">
            <a:extLst>
              <a:ext uri="{FF2B5EF4-FFF2-40B4-BE49-F238E27FC236}">
                <a16:creationId xmlns:a16="http://schemas.microsoft.com/office/drawing/2014/main" id="{F6F39EF3-BCDF-F787-2BDB-464A2D367AC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32010" y="5719975"/>
            <a:ext cx="324817" cy="324817"/>
          </a:xfrm>
          <a:prstGeom prst="rect">
            <a:avLst/>
          </a:prstGeom>
        </p:spPr>
      </p:pic>
      <p:cxnSp>
        <p:nvCxnSpPr>
          <p:cNvPr id="31" name="Straight Connector 30">
            <a:extLst>
              <a:ext uri="{FF2B5EF4-FFF2-40B4-BE49-F238E27FC236}">
                <a16:creationId xmlns:a16="http://schemas.microsoft.com/office/drawing/2014/main" id="{D36D09F1-8477-CB06-A181-6E491B777703}"/>
              </a:ext>
            </a:extLst>
          </p:cNvPr>
          <p:cNvCxnSpPr/>
          <p:nvPr/>
        </p:nvCxnSpPr>
        <p:spPr>
          <a:xfrm>
            <a:off x="473025" y="2310063"/>
            <a:ext cx="5824899" cy="0"/>
          </a:xfrm>
          <a:prstGeom prst="line">
            <a:avLst/>
          </a:prstGeom>
          <a:ln>
            <a:solidFill>
              <a:srgbClr val="C75153"/>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98358F0-4939-64AD-FFF4-6530E6617209}"/>
              </a:ext>
            </a:extLst>
          </p:cNvPr>
          <p:cNvCxnSpPr/>
          <p:nvPr/>
        </p:nvCxnSpPr>
        <p:spPr>
          <a:xfrm>
            <a:off x="473025" y="3433011"/>
            <a:ext cx="5824899" cy="0"/>
          </a:xfrm>
          <a:prstGeom prst="line">
            <a:avLst/>
          </a:prstGeom>
          <a:ln>
            <a:solidFill>
              <a:srgbClr val="C7515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7E413F5-6FAD-052C-0B03-D08CCD6370C8}"/>
              </a:ext>
            </a:extLst>
          </p:cNvPr>
          <p:cNvCxnSpPr/>
          <p:nvPr/>
        </p:nvCxnSpPr>
        <p:spPr>
          <a:xfrm>
            <a:off x="473025" y="4507832"/>
            <a:ext cx="5824899" cy="0"/>
          </a:xfrm>
          <a:prstGeom prst="line">
            <a:avLst/>
          </a:prstGeom>
          <a:ln>
            <a:solidFill>
              <a:srgbClr val="C75153"/>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D7260FC-7A0C-1D0A-9CB5-DE8D90C7B506}"/>
              </a:ext>
            </a:extLst>
          </p:cNvPr>
          <p:cNvCxnSpPr/>
          <p:nvPr/>
        </p:nvCxnSpPr>
        <p:spPr>
          <a:xfrm>
            <a:off x="473025" y="5454316"/>
            <a:ext cx="5824899" cy="0"/>
          </a:xfrm>
          <a:prstGeom prst="line">
            <a:avLst/>
          </a:prstGeom>
          <a:ln>
            <a:solidFill>
              <a:srgbClr val="C75153"/>
            </a:solidFill>
          </a:ln>
        </p:spPr>
        <p:style>
          <a:lnRef idx="1">
            <a:schemeClr val="accent1"/>
          </a:lnRef>
          <a:fillRef idx="0">
            <a:schemeClr val="accent1"/>
          </a:fillRef>
          <a:effectRef idx="0">
            <a:schemeClr val="accent1"/>
          </a:effectRef>
          <a:fontRef idx="minor">
            <a:schemeClr val="tx1"/>
          </a:fontRef>
        </p:style>
      </p:cxnSp>
      <p:pic>
        <p:nvPicPr>
          <p:cNvPr id="36" name="Graphic 35" descr="Checkbox Checked with solid fill">
            <a:extLst>
              <a:ext uri="{FF2B5EF4-FFF2-40B4-BE49-F238E27FC236}">
                <a16:creationId xmlns:a16="http://schemas.microsoft.com/office/drawing/2014/main" id="{A4D50BA3-7241-8AA5-7030-BB5DBA8F760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51257" y="7068054"/>
            <a:ext cx="496652" cy="496652"/>
          </a:xfrm>
          <a:prstGeom prst="rect">
            <a:avLst/>
          </a:prstGeom>
        </p:spPr>
      </p:pic>
      <p:pic>
        <p:nvPicPr>
          <p:cNvPr id="37" name="Graphic 36" descr="Checkbox Checked with solid fill">
            <a:extLst>
              <a:ext uri="{FF2B5EF4-FFF2-40B4-BE49-F238E27FC236}">
                <a16:creationId xmlns:a16="http://schemas.microsoft.com/office/drawing/2014/main" id="{154AD8D7-185E-93CE-2ED5-39B5D753EA0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51257" y="7843909"/>
            <a:ext cx="496652" cy="496652"/>
          </a:xfrm>
          <a:prstGeom prst="rect">
            <a:avLst/>
          </a:prstGeom>
        </p:spPr>
      </p:pic>
      <p:pic>
        <p:nvPicPr>
          <p:cNvPr id="38" name="Graphic 37" descr="Checkbox Checked with solid fill">
            <a:extLst>
              <a:ext uri="{FF2B5EF4-FFF2-40B4-BE49-F238E27FC236}">
                <a16:creationId xmlns:a16="http://schemas.microsoft.com/office/drawing/2014/main" id="{FD1B4748-AB7E-11CE-E98D-44AE549FE45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51257" y="8910707"/>
            <a:ext cx="496652" cy="496652"/>
          </a:xfrm>
          <a:prstGeom prst="rect">
            <a:avLst/>
          </a:prstGeom>
        </p:spPr>
      </p:pic>
    </p:spTree>
    <p:extLst>
      <p:ext uri="{BB962C8B-B14F-4D97-AF65-F5344CB8AC3E}">
        <p14:creationId xmlns:p14="http://schemas.microsoft.com/office/powerpoint/2010/main" val="4262505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8F445FEB-FCD8-A633-3E2A-225E7F6C1EF7}"/>
            </a:ext>
          </a:extLst>
        </p:cNvPr>
        <p:cNvGrpSpPr/>
        <p:nvPr/>
      </p:nvGrpSpPr>
      <p:grpSpPr>
        <a:xfrm>
          <a:off x="0" y="0"/>
          <a:ext cx="0" cy="0"/>
          <a:chOff x="0" y="0"/>
          <a:chExt cx="0" cy="0"/>
        </a:xfrm>
      </p:grpSpPr>
      <p:sp>
        <p:nvSpPr>
          <p:cNvPr id="102" name="Google Shape;102;p1">
            <a:extLst>
              <a:ext uri="{FF2B5EF4-FFF2-40B4-BE49-F238E27FC236}">
                <a16:creationId xmlns:a16="http://schemas.microsoft.com/office/drawing/2014/main" id="{4ED71342-DC05-41C9-AEA3-3F41910F5328}"/>
              </a:ext>
            </a:extLst>
          </p:cNvPr>
          <p:cNvSpPr txBox="1"/>
          <p:nvPr/>
        </p:nvSpPr>
        <p:spPr>
          <a:xfrm>
            <a:off x="299416" y="1532386"/>
            <a:ext cx="5953672" cy="2677616"/>
          </a:xfrm>
          <a:prstGeom prst="rect">
            <a:avLst/>
          </a:prstGeom>
          <a:noFill/>
          <a:ln>
            <a:noFill/>
          </a:ln>
        </p:spPr>
        <p:txBody>
          <a:bodyPr spcFirstLastPara="1" wrap="square" lIns="91450" tIns="45700" rIns="91450" bIns="45700" anchor="t" anchorCtr="0">
            <a:spAutoFit/>
          </a:bodyPr>
          <a:lstStyle/>
          <a:p>
            <a:r>
              <a:rPr lang="en-US" sz="4800" b="1" dirty="0">
                <a:solidFill>
                  <a:srgbClr val="1A324A"/>
                </a:solidFill>
                <a:latin typeface="Lato" panose="020F0502020204030203" pitchFamily="34" charset="0"/>
                <a:ea typeface="Lato" panose="020F0502020204030203" pitchFamily="34" charset="0"/>
                <a:cs typeface="Lato" panose="020F0502020204030203" pitchFamily="34" charset="0"/>
                <a:sym typeface="Anybody"/>
              </a:rPr>
              <a:t>Adult vaccination </a:t>
            </a:r>
          </a:p>
          <a:p>
            <a:endParaRPr lang="en-US" sz="4800" b="1" dirty="0">
              <a:solidFill>
                <a:srgbClr val="1A324A"/>
              </a:solidFill>
              <a:latin typeface="Lato" panose="020F0502020204030203" pitchFamily="34" charset="0"/>
              <a:ea typeface="Lato" panose="020F0502020204030203" pitchFamily="34" charset="0"/>
              <a:cs typeface="Lato" panose="020F0502020204030203" pitchFamily="34" charset="0"/>
              <a:sym typeface="Anybody"/>
            </a:endParaRPr>
          </a:p>
          <a:p>
            <a:r>
              <a:rPr lang="en-US" sz="3600" b="1" dirty="0">
                <a:solidFill>
                  <a:srgbClr val="1A324A"/>
                </a:solidFill>
                <a:latin typeface="Lato" panose="020F0502020204030203" pitchFamily="34" charset="0"/>
                <a:ea typeface="Lato" panose="020F0502020204030203" pitchFamily="34" charset="0"/>
                <a:cs typeface="Lato" panose="020F0502020204030203" pitchFamily="34" charset="0"/>
                <a:sym typeface="Anybody"/>
              </a:rPr>
              <a:t>Key information &amp; resources</a:t>
            </a:r>
          </a:p>
        </p:txBody>
      </p:sp>
      <p:sp>
        <p:nvSpPr>
          <p:cNvPr id="104" name="Google Shape;104;p1">
            <a:extLst>
              <a:ext uri="{FF2B5EF4-FFF2-40B4-BE49-F238E27FC236}">
                <a16:creationId xmlns:a16="http://schemas.microsoft.com/office/drawing/2014/main" id="{DEA06F6A-4EE8-8A3E-8E55-7AAD7A53E37F}"/>
              </a:ext>
            </a:extLst>
          </p:cNvPr>
          <p:cNvSpPr txBox="1"/>
          <p:nvPr/>
        </p:nvSpPr>
        <p:spPr>
          <a:xfrm>
            <a:off x="508965" y="425291"/>
            <a:ext cx="5953673" cy="276989"/>
          </a:xfrm>
          <a:prstGeom prst="rect">
            <a:avLst/>
          </a:prstGeom>
          <a:noFill/>
          <a:ln>
            <a:noFill/>
          </a:ln>
        </p:spPr>
        <p:txBody>
          <a:bodyPr spcFirstLastPara="1" wrap="square" lIns="91450" tIns="45700" rIns="91450" bIns="457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F05153"/>
                </a:solidFill>
                <a:latin typeface="Lato" panose="020F0502020204030203" pitchFamily="34" charset="0"/>
                <a:ea typeface="Lato" panose="020F0502020204030203" pitchFamily="34" charset="0"/>
                <a:cs typeface="Lato" panose="020F0502020204030203" pitchFamily="34" charset="0"/>
                <a:sym typeface="Anybody"/>
              </a:rPr>
              <a:t>( YOUR ORGANIZATION’S LOGO HERE )</a:t>
            </a:r>
            <a:endParaRPr>
              <a:solidFill>
                <a:srgbClr val="F05153"/>
              </a:solidFill>
              <a:latin typeface="Lato" panose="020F0502020204030203" pitchFamily="34" charset="0"/>
              <a:ea typeface="Lato" panose="020F0502020204030203" pitchFamily="34" charset="0"/>
              <a:cs typeface="Lato" panose="020F0502020204030203" pitchFamily="34" charset="0"/>
            </a:endParaRPr>
          </a:p>
        </p:txBody>
      </p:sp>
      <p:sp>
        <p:nvSpPr>
          <p:cNvPr id="2" name="Rectangle 1">
            <a:extLst>
              <a:ext uri="{FF2B5EF4-FFF2-40B4-BE49-F238E27FC236}">
                <a16:creationId xmlns:a16="http://schemas.microsoft.com/office/drawing/2014/main" id="{C19CAFCA-862A-563D-C21F-F512D949C179}"/>
              </a:ext>
            </a:extLst>
          </p:cNvPr>
          <p:cNvSpPr/>
          <p:nvPr/>
        </p:nvSpPr>
        <p:spPr>
          <a:xfrm>
            <a:off x="299416" y="4410230"/>
            <a:ext cx="4168140" cy="81643"/>
          </a:xfrm>
          <a:prstGeom prst="rect">
            <a:avLst/>
          </a:prstGeom>
          <a:solidFill>
            <a:srgbClr val="F051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6001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DA42DB6C-75CD-F36B-4F7B-6DE4DFE5AD9D}"/>
              </a:ext>
            </a:extLst>
          </p:cNvPr>
          <p:cNvSpPr/>
          <p:nvPr/>
        </p:nvSpPr>
        <p:spPr>
          <a:xfrm>
            <a:off x="235621" y="994533"/>
            <a:ext cx="2223079" cy="367899"/>
          </a:xfrm>
          <a:prstGeom prst="roundRect">
            <a:avLst/>
          </a:prstGeom>
          <a:solidFill>
            <a:srgbClr val="2032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102;p1">
            <a:extLst>
              <a:ext uri="{FF2B5EF4-FFF2-40B4-BE49-F238E27FC236}">
                <a16:creationId xmlns:a16="http://schemas.microsoft.com/office/drawing/2014/main" id="{7F43A7C7-8235-8D44-7CB8-7C64F6591720}"/>
              </a:ext>
            </a:extLst>
          </p:cNvPr>
          <p:cNvSpPr txBox="1"/>
          <p:nvPr/>
        </p:nvSpPr>
        <p:spPr>
          <a:xfrm>
            <a:off x="443921" y="377475"/>
            <a:ext cx="5953672" cy="461624"/>
          </a:xfrm>
          <a:prstGeom prst="rect">
            <a:avLst/>
          </a:prstGeom>
          <a:noFill/>
          <a:ln>
            <a:noFill/>
          </a:ln>
        </p:spPr>
        <p:txBody>
          <a:bodyPr spcFirstLastPara="1" wrap="square" lIns="91450" tIns="45700" rIns="91450" bIns="45700" anchor="t" anchorCtr="0">
            <a:spAutoFit/>
          </a:bodyPr>
          <a:lstStyle/>
          <a:p>
            <a:pPr algn="ctr"/>
            <a:r>
              <a:rPr lang="en-US" sz="2400" b="1"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Influenza</a:t>
            </a:r>
            <a:endParaRPr lang="en-US" sz="24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11" name="Rounded Rectangle 10">
            <a:extLst>
              <a:ext uri="{FF2B5EF4-FFF2-40B4-BE49-F238E27FC236}">
                <a16:creationId xmlns:a16="http://schemas.microsoft.com/office/drawing/2014/main" id="{4E56CAAC-2B2B-764F-15C7-A89171CC1098}"/>
              </a:ext>
            </a:extLst>
          </p:cNvPr>
          <p:cNvSpPr/>
          <p:nvPr/>
        </p:nvSpPr>
        <p:spPr>
          <a:xfrm>
            <a:off x="156117" y="1522727"/>
            <a:ext cx="6446427" cy="1252582"/>
          </a:xfrm>
          <a:prstGeom prst="roundRect">
            <a:avLst/>
          </a:prstGeom>
          <a:solidFill>
            <a:srgbClr val="203248">
              <a:alpha val="728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D25DF29E-04E6-6012-0B0C-276D51523A4B}"/>
              </a:ext>
            </a:extLst>
          </p:cNvPr>
          <p:cNvSpPr/>
          <p:nvPr/>
        </p:nvSpPr>
        <p:spPr>
          <a:xfrm>
            <a:off x="156117" y="5620001"/>
            <a:ext cx="6571119" cy="1770365"/>
          </a:xfrm>
          <a:prstGeom prst="roundRect">
            <a:avLst>
              <a:gd name="adj" fmla="val 14113"/>
            </a:avLst>
          </a:prstGeom>
          <a:solidFill>
            <a:srgbClr val="203248">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4864061A-4B51-DAA1-D367-8B51FF8DE6B3}"/>
              </a:ext>
            </a:extLst>
          </p:cNvPr>
          <p:cNvSpPr>
            <a:spLocks noGrp="1"/>
          </p:cNvSpPr>
          <p:nvPr>
            <p:ph type="body" idx="4"/>
          </p:nvPr>
        </p:nvSpPr>
        <p:spPr>
          <a:xfrm>
            <a:off x="156117" y="7483835"/>
            <a:ext cx="6446427" cy="2291158"/>
          </a:xfrm>
        </p:spPr>
        <p:txBody>
          <a:bodyPr>
            <a:normAutofit fontScale="92500" lnSpcReduction="10000"/>
          </a:bodyPr>
          <a:lstStyle/>
          <a:p>
            <a:pPr marL="114300" indent="0" algn="just">
              <a:buNone/>
            </a:pPr>
            <a:r>
              <a:rPr lang="en-CA" sz="1300" dirty="0">
                <a:solidFill>
                  <a:srgbClr val="203248"/>
                </a:solidFill>
              </a:rPr>
              <a:t>However, access to enhanced influenza vaccines remains inconsistent across Canada due to differences in provincial and territorial funding and delivery policies.</a:t>
            </a:r>
            <a:r>
              <a:rPr lang="en-CA" sz="1300" baseline="30000" dirty="0">
                <a:solidFill>
                  <a:srgbClr val="203248"/>
                </a:solidFill>
              </a:rPr>
              <a:t>(9)</a:t>
            </a:r>
            <a:endParaRPr lang="en-CA" sz="1300" dirty="0">
              <a:solidFill>
                <a:srgbClr val="203248"/>
              </a:solidFill>
            </a:endParaRPr>
          </a:p>
          <a:p>
            <a:pPr marL="114300" indent="0" algn="just">
              <a:buNone/>
            </a:pPr>
            <a:r>
              <a:rPr lang="en-CA" sz="1300" dirty="0">
                <a:solidFill>
                  <a:srgbClr val="203248"/>
                </a:solidFill>
              </a:rPr>
              <a:t>For more information on vaccine recommendations for influenza, please visit the NACI Statements and Publications:</a:t>
            </a:r>
            <a:endParaRPr lang="en-CA" sz="1300" dirty="0">
              <a:solidFill>
                <a:schemeClr val="bg1"/>
              </a:solidFill>
            </a:endParaRPr>
          </a:p>
          <a:p>
            <a:pPr algn="just"/>
            <a:r>
              <a:rPr lang="en-CA" sz="1200" dirty="0">
                <a:solidFill>
                  <a:schemeClr val="bg1"/>
                </a:solidFill>
                <a:hlinkClick r:id="rId2"/>
              </a:rPr>
              <a:t>https://www.canada.ca/en/public-health/services/immunization/national-advisory-committee-on-immunization-naci.html</a:t>
            </a:r>
            <a:r>
              <a:rPr lang="en-CA" sz="1200" dirty="0">
                <a:solidFill>
                  <a:schemeClr val="bg1"/>
                </a:solidFill>
              </a:rPr>
              <a:t> </a:t>
            </a:r>
          </a:p>
          <a:p>
            <a:pPr marL="114300" indent="0" algn="just">
              <a:buNone/>
            </a:pPr>
            <a:r>
              <a:rPr lang="en-CA" sz="1300" dirty="0">
                <a:solidFill>
                  <a:srgbClr val="203148"/>
                </a:solidFill>
              </a:rPr>
              <a:t>For additional guidance specific to adults 65 years of age and older, including evidence and considerations to inform influenza vaccine selection, please see NACI’s Supplemental Guidance on Influenza Vaccination in Adults 65 Years of Age and Older:</a:t>
            </a:r>
          </a:p>
          <a:p>
            <a:pPr algn="just"/>
            <a:r>
              <a:rPr lang="en-CA" sz="1100" dirty="0">
                <a:solidFill>
                  <a:schemeClr val="bg1"/>
                </a:solidFill>
                <a:hlinkClick r:id="rId3"/>
              </a:rPr>
              <a:t>https://www.canada.ca/en/public-health/services/publications/vaccines-immunization/national-advisory-committee-immunization-supplemental-guidance-influenza-vaccination-adults-65-years-older.htm</a:t>
            </a:r>
            <a:r>
              <a:rPr lang="en-CA" sz="1100" dirty="0">
                <a:solidFill>
                  <a:schemeClr val="bg1"/>
                </a:solidFill>
              </a:rPr>
              <a:t>l</a:t>
            </a:r>
          </a:p>
        </p:txBody>
      </p:sp>
      <p:sp>
        <p:nvSpPr>
          <p:cNvPr id="12" name="TextBox 11">
            <a:extLst>
              <a:ext uri="{FF2B5EF4-FFF2-40B4-BE49-F238E27FC236}">
                <a16:creationId xmlns:a16="http://schemas.microsoft.com/office/drawing/2014/main" id="{1573F989-51A7-AF36-ED44-B49DFB705D7B}"/>
              </a:ext>
            </a:extLst>
          </p:cNvPr>
          <p:cNvSpPr txBox="1"/>
          <p:nvPr/>
        </p:nvSpPr>
        <p:spPr>
          <a:xfrm>
            <a:off x="337509" y="1005985"/>
            <a:ext cx="1927683" cy="338554"/>
          </a:xfrm>
          <a:prstGeom prst="rect">
            <a:avLst/>
          </a:prstGeom>
          <a:noFill/>
        </p:spPr>
        <p:txBody>
          <a:bodyPr wrap="square" rtlCol="0">
            <a:spAutoFit/>
          </a:bodyPr>
          <a:lstStyle/>
          <a:p>
            <a:r>
              <a:rPr lang="en-US" sz="1600" b="1" dirty="0">
                <a:solidFill>
                  <a:schemeClr val="bg1"/>
                </a:solidFill>
                <a:latin typeface="Lato" panose="020F0502020204030203" pitchFamily="34" charset="77"/>
              </a:rPr>
              <a:t>Evidence summary</a:t>
            </a:r>
          </a:p>
        </p:txBody>
      </p:sp>
      <p:sp>
        <p:nvSpPr>
          <p:cNvPr id="3" name="Rounded Rectangle 2">
            <a:extLst>
              <a:ext uri="{FF2B5EF4-FFF2-40B4-BE49-F238E27FC236}">
                <a16:creationId xmlns:a16="http://schemas.microsoft.com/office/drawing/2014/main" id="{9595726C-A02D-C8DC-B7B6-198B92FB0ECA}"/>
              </a:ext>
            </a:extLst>
          </p:cNvPr>
          <p:cNvSpPr/>
          <p:nvPr/>
        </p:nvSpPr>
        <p:spPr>
          <a:xfrm>
            <a:off x="948044" y="290444"/>
            <a:ext cx="4961911" cy="550524"/>
          </a:xfrm>
          <a:prstGeom prst="roundRect">
            <a:avLst/>
          </a:prstGeom>
          <a:solidFill>
            <a:srgbClr val="F051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Google Shape;88;p22">
            <a:extLst>
              <a:ext uri="{FF2B5EF4-FFF2-40B4-BE49-F238E27FC236}">
                <a16:creationId xmlns:a16="http://schemas.microsoft.com/office/drawing/2014/main" id="{DDB703C5-A71D-78A1-F753-13F13E7AC7F4}"/>
              </a:ext>
            </a:extLst>
          </p:cNvPr>
          <p:cNvSpPr txBox="1"/>
          <p:nvPr/>
        </p:nvSpPr>
        <p:spPr>
          <a:xfrm>
            <a:off x="948044" y="328544"/>
            <a:ext cx="4961911" cy="461624"/>
          </a:xfrm>
          <a:prstGeom prst="rect">
            <a:avLst/>
          </a:prstGeom>
          <a:noFill/>
          <a:ln>
            <a:noFill/>
          </a:ln>
        </p:spPr>
        <p:txBody>
          <a:bodyPr spcFirstLastPara="1" wrap="square" lIns="91450" tIns="45700" rIns="91450" bIns="45700" anchor="t" anchorCtr="0">
            <a:spAutoFit/>
          </a:bodyPr>
          <a:lstStyle/>
          <a:p>
            <a:pPr lvl="0" algn="ctr"/>
            <a:r>
              <a:rPr lang="en-CA" sz="2400" b="1"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Influenza</a:t>
            </a:r>
          </a:p>
        </p:txBody>
      </p:sp>
      <p:sp>
        <p:nvSpPr>
          <p:cNvPr id="7" name="TextBox 6">
            <a:extLst>
              <a:ext uri="{FF2B5EF4-FFF2-40B4-BE49-F238E27FC236}">
                <a16:creationId xmlns:a16="http://schemas.microsoft.com/office/drawing/2014/main" id="{B7005300-2C33-BE4A-BF96-222FF182D794}"/>
              </a:ext>
            </a:extLst>
          </p:cNvPr>
          <p:cNvSpPr txBox="1"/>
          <p:nvPr/>
        </p:nvSpPr>
        <p:spPr>
          <a:xfrm>
            <a:off x="1135069" y="1719393"/>
            <a:ext cx="5279571" cy="830997"/>
          </a:xfrm>
          <a:prstGeom prst="rect">
            <a:avLst/>
          </a:prstGeom>
          <a:noFill/>
        </p:spPr>
        <p:txBody>
          <a:bodyPr wrap="square" rtlCol="0">
            <a:spAutoFit/>
          </a:bodyPr>
          <a:lstStyle/>
          <a:p>
            <a:pPr algn="just"/>
            <a:r>
              <a:rPr lang="en-CA" sz="1200" dirty="0">
                <a:solidFill>
                  <a:srgbClr val="203248"/>
                </a:solidFill>
                <a:latin typeface="Lato" panose="020F0502020204030203" pitchFamily="34" charset="77"/>
              </a:rPr>
              <a:t>Influenza is a serious respiratory illness, particularly for older adults and people living with chronic health conditions. It can lead to severe complications, including pneumonia, hospitalization, worsening of existing conditions, and death.</a:t>
            </a:r>
            <a:r>
              <a:rPr lang="en-CA" sz="1200" baseline="30000" dirty="0">
                <a:solidFill>
                  <a:srgbClr val="203248"/>
                </a:solidFill>
                <a:latin typeface="Lato" panose="020F0502020204030203" pitchFamily="34" charset="77"/>
              </a:rPr>
              <a:t>(10,11)</a:t>
            </a:r>
          </a:p>
        </p:txBody>
      </p:sp>
      <p:pic>
        <p:nvPicPr>
          <p:cNvPr id="13" name="Graphic 12" descr="Germ outline">
            <a:extLst>
              <a:ext uri="{FF2B5EF4-FFF2-40B4-BE49-F238E27FC236}">
                <a16:creationId xmlns:a16="http://schemas.microsoft.com/office/drawing/2014/main" id="{8FAB76C6-D368-BAB5-1C01-59BA56AC7CB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3667" y="1790394"/>
            <a:ext cx="653799" cy="653799"/>
          </a:xfrm>
          <a:prstGeom prst="rect">
            <a:avLst/>
          </a:prstGeom>
        </p:spPr>
      </p:pic>
      <p:sp>
        <p:nvSpPr>
          <p:cNvPr id="15" name="TextBox 14">
            <a:extLst>
              <a:ext uri="{FF2B5EF4-FFF2-40B4-BE49-F238E27FC236}">
                <a16:creationId xmlns:a16="http://schemas.microsoft.com/office/drawing/2014/main" id="{587EAB39-1FF5-871D-5E02-AD7C5F139CCB}"/>
              </a:ext>
            </a:extLst>
          </p:cNvPr>
          <p:cNvSpPr txBox="1"/>
          <p:nvPr/>
        </p:nvSpPr>
        <p:spPr>
          <a:xfrm>
            <a:off x="411415" y="3721965"/>
            <a:ext cx="2734770" cy="1015663"/>
          </a:xfrm>
          <a:prstGeom prst="rect">
            <a:avLst/>
          </a:prstGeom>
          <a:noFill/>
        </p:spPr>
        <p:txBody>
          <a:bodyPr wrap="square" rtlCol="0">
            <a:spAutoFit/>
          </a:bodyPr>
          <a:lstStyle/>
          <a:p>
            <a:pPr marL="114300" indent="0" algn="just">
              <a:buNone/>
            </a:pPr>
            <a:r>
              <a:rPr lang="en-CA" sz="1200" b="1" dirty="0">
                <a:solidFill>
                  <a:srgbClr val="203248"/>
                </a:solidFill>
                <a:latin typeface="Lato" panose="020F0502020204030203" pitchFamily="34" charset="77"/>
              </a:rPr>
              <a:t>Each year in Canada, influenza is associated with more than 15,000 hospitalizations and 3,500 deaths, although the true burden is likely even higher.</a:t>
            </a:r>
            <a:r>
              <a:rPr lang="en-CA" sz="1200" b="1" baseline="30000" dirty="0">
                <a:solidFill>
                  <a:srgbClr val="203248"/>
                </a:solidFill>
                <a:latin typeface="Lato" panose="020F0502020204030203" pitchFamily="34" charset="77"/>
              </a:rPr>
              <a:t>(11)</a:t>
            </a:r>
          </a:p>
        </p:txBody>
      </p:sp>
      <p:sp>
        <p:nvSpPr>
          <p:cNvPr id="14" name="Rounded Rectangle 13">
            <a:extLst>
              <a:ext uri="{FF2B5EF4-FFF2-40B4-BE49-F238E27FC236}">
                <a16:creationId xmlns:a16="http://schemas.microsoft.com/office/drawing/2014/main" id="{23770D1D-5602-F28B-2C85-ADC5365EED96}"/>
              </a:ext>
            </a:extLst>
          </p:cNvPr>
          <p:cNvSpPr/>
          <p:nvPr/>
        </p:nvSpPr>
        <p:spPr>
          <a:xfrm>
            <a:off x="318770" y="2988773"/>
            <a:ext cx="3036499" cy="2465330"/>
          </a:xfrm>
          <a:prstGeom prst="roundRect">
            <a:avLst>
              <a:gd name="adj" fmla="val 13086"/>
            </a:avLst>
          </a:prstGeom>
          <a:noFill/>
          <a:ln w="3175">
            <a:solidFill>
              <a:srgbClr val="20324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6BC8A9AF-7690-4B0F-9F18-8670E09C989B}"/>
              </a:ext>
            </a:extLst>
          </p:cNvPr>
          <p:cNvSpPr/>
          <p:nvPr/>
        </p:nvSpPr>
        <p:spPr>
          <a:xfrm>
            <a:off x="3502731" y="2988773"/>
            <a:ext cx="3036499" cy="2465330"/>
          </a:xfrm>
          <a:prstGeom prst="roundRect">
            <a:avLst>
              <a:gd name="adj" fmla="val 13086"/>
            </a:avLst>
          </a:prstGeom>
          <a:noFill/>
          <a:ln w="3175">
            <a:solidFill>
              <a:srgbClr val="20324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69911EA-B214-9269-06F3-2AF4B4FE4297}"/>
              </a:ext>
            </a:extLst>
          </p:cNvPr>
          <p:cNvSpPr txBox="1"/>
          <p:nvPr/>
        </p:nvSpPr>
        <p:spPr>
          <a:xfrm>
            <a:off x="3632046" y="3366615"/>
            <a:ext cx="2765547" cy="1754326"/>
          </a:xfrm>
          <a:prstGeom prst="rect">
            <a:avLst/>
          </a:prstGeom>
          <a:noFill/>
        </p:spPr>
        <p:txBody>
          <a:bodyPr wrap="square" rtlCol="0">
            <a:spAutoFit/>
          </a:bodyPr>
          <a:lstStyle/>
          <a:p>
            <a:pPr marL="114300" indent="0" algn="ctr">
              <a:buNone/>
            </a:pPr>
            <a:r>
              <a:rPr lang="en-CA" sz="1200" dirty="0">
                <a:solidFill>
                  <a:srgbClr val="203248"/>
                </a:solidFill>
                <a:latin typeface="Lato" panose="020F0502020204030203" pitchFamily="34" charset="77"/>
              </a:rPr>
              <a:t>The National Advisory Committee on Immunization (NACI) recommends that adults 65 years of age and older be offered high-dose inactivated influenza vaccines, adjuvanted inactivated influenza vaccines, or recombinant influenza vaccines over standard-dose vaccines, when available.</a:t>
            </a:r>
            <a:r>
              <a:rPr lang="en-CA" sz="1200" baseline="30000" dirty="0">
                <a:solidFill>
                  <a:srgbClr val="203248"/>
                </a:solidFill>
                <a:latin typeface="Lato" panose="020F0502020204030203" pitchFamily="34" charset="77"/>
              </a:rPr>
              <a:t>(12,13)</a:t>
            </a:r>
          </a:p>
        </p:txBody>
      </p:sp>
      <p:sp>
        <p:nvSpPr>
          <p:cNvPr id="23" name="TextBox 22">
            <a:extLst>
              <a:ext uri="{FF2B5EF4-FFF2-40B4-BE49-F238E27FC236}">
                <a16:creationId xmlns:a16="http://schemas.microsoft.com/office/drawing/2014/main" id="{DB575D9D-3892-379C-2D85-46C230A7F3EA}"/>
              </a:ext>
            </a:extLst>
          </p:cNvPr>
          <p:cNvSpPr txBox="1"/>
          <p:nvPr/>
        </p:nvSpPr>
        <p:spPr>
          <a:xfrm>
            <a:off x="1073932" y="5742045"/>
            <a:ext cx="5495157" cy="1569660"/>
          </a:xfrm>
          <a:prstGeom prst="rect">
            <a:avLst/>
          </a:prstGeom>
          <a:noFill/>
        </p:spPr>
        <p:txBody>
          <a:bodyPr wrap="square" rtlCol="0">
            <a:spAutoFit/>
          </a:bodyPr>
          <a:lstStyle/>
          <a:p>
            <a:pPr marL="114300" indent="0" algn="just">
              <a:buNone/>
            </a:pPr>
            <a:r>
              <a:rPr lang="en-CA" sz="1200" dirty="0">
                <a:solidFill>
                  <a:srgbClr val="203248"/>
                </a:solidFill>
                <a:latin typeface="Lato" panose="020F0502020204030203" pitchFamily="34" charset="77"/>
              </a:rPr>
              <a:t>Influenza vaccination can help reduce severe illness, hospitalization, and complications, including cardiovascular events such as heart attacks and strokes.</a:t>
            </a:r>
            <a:r>
              <a:rPr lang="en-CA" sz="1200" baseline="30000" dirty="0">
                <a:solidFill>
                  <a:srgbClr val="203248"/>
                </a:solidFill>
                <a:latin typeface="Lato" panose="020F0502020204030203" pitchFamily="34" charset="77"/>
              </a:rPr>
              <a:t>(10-12)</a:t>
            </a:r>
          </a:p>
          <a:p>
            <a:pPr marL="114300" indent="0" algn="just">
              <a:buNone/>
            </a:pPr>
            <a:endParaRPr lang="en-CA" sz="1200" dirty="0">
              <a:solidFill>
                <a:srgbClr val="203248"/>
              </a:solidFill>
              <a:latin typeface="Lato" panose="020F0502020204030203" pitchFamily="34" charset="77"/>
            </a:endParaRPr>
          </a:p>
          <a:p>
            <a:pPr marL="114300" indent="0" algn="just">
              <a:buNone/>
            </a:pPr>
            <a:r>
              <a:rPr lang="en-CA" sz="1200" dirty="0">
                <a:solidFill>
                  <a:srgbClr val="203248"/>
                </a:solidFill>
                <a:latin typeface="Lato" panose="020F0502020204030203" pitchFamily="34" charset="77"/>
              </a:rPr>
              <a:t>Evidence also suggests that age-appropriate influenza vaccines may offer improved protection for older adults, particularly those living with chronic conditions, and may help reduce severe influenza-related outcomes and cardiovascular complications.</a:t>
            </a:r>
            <a:r>
              <a:rPr lang="en-CA" sz="1200" baseline="30000" dirty="0">
                <a:solidFill>
                  <a:srgbClr val="203248"/>
                </a:solidFill>
                <a:latin typeface="Lato" panose="020F0502020204030203" pitchFamily="34" charset="77"/>
              </a:rPr>
              <a:t>(14)</a:t>
            </a:r>
          </a:p>
        </p:txBody>
      </p:sp>
      <p:pic>
        <p:nvPicPr>
          <p:cNvPr id="26" name="Graphic 25" descr="Needle with solid fill">
            <a:extLst>
              <a:ext uri="{FF2B5EF4-FFF2-40B4-BE49-F238E27FC236}">
                <a16:creationId xmlns:a16="http://schemas.microsoft.com/office/drawing/2014/main" id="{2846159C-2B6F-BB23-2E08-66BBB6638E5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6880" y="6191922"/>
            <a:ext cx="805961" cy="805961"/>
          </a:xfrm>
          <a:prstGeom prst="rect">
            <a:avLst/>
          </a:prstGeom>
        </p:spPr>
      </p:pic>
      <p:sp>
        <p:nvSpPr>
          <p:cNvPr id="27" name="Rounded Rectangle 26">
            <a:extLst>
              <a:ext uri="{FF2B5EF4-FFF2-40B4-BE49-F238E27FC236}">
                <a16:creationId xmlns:a16="http://schemas.microsoft.com/office/drawing/2014/main" id="{73A5E48A-4458-7530-AEBA-99EE82288A41}"/>
              </a:ext>
            </a:extLst>
          </p:cNvPr>
          <p:cNvSpPr/>
          <p:nvPr/>
        </p:nvSpPr>
        <p:spPr>
          <a:xfrm>
            <a:off x="156117" y="7525156"/>
            <a:ext cx="6571119" cy="2247493"/>
          </a:xfrm>
          <a:prstGeom prst="roundRect">
            <a:avLst>
              <a:gd name="adj" fmla="val 14113"/>
            </a:avLst>
          </a:prstGeom>
          <a:noFill/>
          <a:ln w="3175">
            <a:solidFill>
              <a:srgbClr val="20324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8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88CA9-B4AB-D981-C4A0-EBC0918F031C}"/>
            </a:ext>
          </a:extLst>
        </p:cNvPr>
        <p:cNvGrpSpPr/>
        <p:nvPr/>
      </p:nvGrpSpPr>
      <p:grpSpPr>
        <a:xfrm>
          <a:off x="0" y="0"/>
          <a:ext cx="0" cy="0"/>
          <a:chOff x="0" y="0"/>
          <a:chExt cx="0" cy="0"/>
        </a:xfrm>
      </p:grpSpPr>
      <p:sp>
        <p:nvSpPr>
          <p:cNvPr id="5" name="Rounded Rectangle 4">
            <a:extLst>
              <a:ext uri="{FF2B5EF4-FFF2-40B4-BE49-F238E27FC236}">
                <a16:creationId xmlns:a16="http://schemas.microsoft.com/office/drawing/2014/main" id="{44F1A4D5-5262-90EA-5E08-F1C501D1AAE2}"/>
              </a:ext>
            </a:extLst>
          </p:cNvPr>
          <p:cNvSpPr/>
          <p:nvPr/>
        </p:nvSpPr>
        <p:spPr>
          <a:xfrm>
            <a:off x="235621" y="1108836"/>
            <a:ext cx="2223079" cy="367899"/>
          </a:xfrm>
          <a:prstGeom prst="roundRect">
            <a:avLst/>
          </a:prstGeom>
          <a:solidFill>
            <a:srgbClr val="2032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102;p1">
            <a:extLst>
              <a:ext uri="{FF2B5EF4-FFF2-40B4-BE49-F238E27FC236}">
                <a16:creationId xmlns:a16="http://schemas.microsoft.com/office/drawing/2014/main" id="{AB66C9CF-7FF8-EDB4-4B17-D900CE03A31A}"/>
              </a:ext>
            </a:extLst>
          </p:cNvPr>
          <p:cNvSpPr txBox="1"/>
          <p:nvPr/>
        </p:nvSpPr>
        <p:spPr>
          <a:xfrm>
            <a:off x="438851" y="378273"/>
            <a:ext cx="5953672" cy="461624"/>
          </a:xfrm>
          <a:prstGeom prst="rect">
            <a:avLst/>
          </a:prstGeom>
          <a:noFill/>
          <a:ln>
            <a:noFill/>
          </a:ln>
        </p:spPr>
        <p:txBody>
          <a:bodyPr spcFirstLastPara="1" wrap="square" lIns="91450" tIns="45700" rIns="91450" bIns="45700" anchor="t" anchorCtr="0">
            <a:spAutoFit/>
          </a:bodyPr>
          <a:lstStyle/>
          <a:p>
            <a:pPr algn="ctr"/>
            <a:r>
              <a:rPr lang="en-US" sz="2400" b="1"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Influenza</a:t>
            </a:r>
            <a:endParaRPr lang="en-US" sz="24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11" name="Rounded Rectangle 10">
            <a:extLst>
              <a:ext uri="{FF2B5EF4-FFF2-40B4-BE49-F238E27FC236}">
                <a16:creationId xmlns:a16="http://schemas.microsoft.com/office/drawing/2014/main" id="{F2E899FB-B54A-12F6-2440-8156F03FB4BD}"/>
              </a:ext>
            </a:extLst>
          </p:cNvPr>
          <p:cNvSpPr/>
          <p:nvPr/>
        </p:nvSpPr>
        <p:spPr>
          <a:xfrm>
            <a:off x="156117" y="1690817"/>
            <a:ext cx="6446427" cy="1252582"/>
          </a:xfrm>
          <a:prstGeom prst="roundRect">
            <a:avLst/>
          </a:prstGeom>
          <a:noFill/>
          <a:ln w="3175">
            <a:solidFill>
              <a:srgbClr val="20324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D2C0F927-00E6-097A-5A0E-965211C2C0BA}"/>
              </a:ext>
            </a:extLst>
          </p:cNvPr>
          <p:cNvSpPr/>
          <p:nvPr/>
        </p:nvSpPr>
        <p:spPr>
          <a:xfrm>
            <a:off x="156117" y="5931523"/>
            <a:ext cx="6571119" cy="1770365"/>
          </a:xfrm>
          <a:prstGeom prst="roundRect">
            <a:avLst>
              <a:gd name="adj" fmla="val 14113"/>
            </a:avLst>
          </a:prstGeom>
          <a:solidFill>
            <a:srgbClr val="2032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1A053871-6929-6F6A-6CA0-45EE29DD5E03}"/>
              </a:ext>
            </a:extLst>
          </p:cNvPr>
          <p:cNvSpPr>
            <a:spLocks noGrp="1"/>
          </p:cNvSpPr>
          <p:nvPr>
            <p:ph type="body" idx="4"/>
          </p:nvPr>
        </p:nvSpPr>
        <p:spPr>
          <a:xfrm>
            <a:off x="306879" y="8026638"/>
            <a:ext cx="6220645" cy="1096617"/>
          </a:xfrm>
        </p:spPr>
        <p:txBody>
          <a:bodyPr>
            <a:normAutofit/>
          </a:bodyPr>
          <a:lstStyle/>
          <a:p>
            <a:pPr marL="114300" indent="0" algn="just">
              <a:buNone/>
            </a:pPr>
            <a:r>
              <a:rPr lang="en-CA" sz="1200" dirty="0">
                <a:solidFill>
                  <a:srgbClr val="203248"/>
                </a:solidFill>
              </a:rPr>
              <a:t>For more information on vaccine recommendations for COVID-19, please visit the NACI Statements and Publications:</a:t>
            </a:r>
          </a:p>
          <a:p>
            <a:pPr marL="114300" indent="0" algn="just">
              <a:buNone/>
            </a:pPr>
            <a:r>
              <a:rPr lang="en-CA" sz="1200" dirty="0">
                <a:solidFill>
                  <a:srgbClr val="203248"/>
                </a:solidFill>
                <a:hlinkClick r:id="rId2"/>
              </a:rPr>
              <a:t>https://www.canada.ca/en/public-health/services/immunization/national-advisory-committee-on-immunization-naci.html</a:t>
            </a:r>
            <a:r>
              <a:rPr lang="en-CA" sz="1200" dirty="0">
                <a:solidFill>
                  <a:srgbClr val="203248"/>
                </a:solidFill>
              </a:rPr>
              <a:t>  </a:t>
            </a:r>
          </a:p>
          <a:p>
            <a:pPr marL="114300" indent="0" algn="just">
              <a:buNone/>
            </a:pPr>
            <a:endParaRPr lang="en-CA" sz="1200" dirty="0">
              <a:solidFill>
                <a:srgbClr val="203248"/>
              </a:solidFill>
            </a:endParaRPr>
          </a:p>
        </p:txBody>
      </p:sp>
      <p:sp>
        <p:nvSpPr>
          <p:cNvPr id="12" name="TextBox 11">
            <a:extLst>
              <a:ext uri="{FF2B5EF4-FFF2-40B4-BE49-F238E27FC236}">
                <a16:creationId xmlns:a16="http://schemas.microsoft.com/office/drawing/2014/main" id="{CFC4960A-D7E8-4D35-2B59-EB90076DAE4B}"/>
              </a:ext>
            </a:extLst>
          </p:cNvPr>
          <p:cNvSpPr txBox="1"/>
          <p:nvPr/>
        </p:nvSpPr>
        <p:spPr>
          <a:xfrm>
            <a:off x="337509" y="1120288"/>
            <a:ext cx="1927683" cy="338554"/>
          </a:xfrm>
          <a:prstGeom prst="rect">
            <a:avLst/>
          </a:prstGeom>
          <a:noFill/>
        </p:spPr>
        <p:txBody>
          <a:bodyPr wrap="square" rtlCol="0">
            <a:spAutoFit/>
          </a:bodyPr>
          <a:lstStyle/>
          <a:p>
            <a:r>
              <a:rPr lang="en-US" sz="1600" b="1" dirty="0">
                <a:solidFill>
                  <a:schemeClr val="bg1"/>
                </a:solidFill>
                <a:latin typeface="Lato" panose="020F0502020204030203" pitchFamily="34" charset="77"/>
              </a:rPr>
              <a:t>Evidence summary</a:t>
            </a:r>
          </a:p>
        </p:txBody>
      </p:sp>
      <p:sp>
        <p:nvSpPr>
          <p:cNvPr id="3" name="Rounded Rectangle 2">
            <a:extLst>
              <a:ext uri="{FF2B5EF4-FFF2-40B4-BE49-F238E27FC236}">
                <a16:creationId xmlns:a16="http://schemas.microsoft.com/office/drawing/2014/main" id="{5A311FB2-EDB7-34DB-8137-3B3A8BA4935B}"/>
              </a:ext>
            </a:extLst>
          </p:cNvPr>
          <p:cNvSpPr/>
          <p:nvPr/>
        </p:nvSpPr>
        <p:spPr>
          <a:xfrm>
            <a:off x="948044" y="290444"/>
            <a:ext cx="4961911" cy="550524"/>
          </a:xfrm>
          <a:prstGeom prst="roundRect">
            <a:avLst/>
          </a:prstGeom>
          <a:solidFill>
            <a:srgbClr val="F051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Google Shape;88;p22">
            <a:extLst>
              <a:ext uri="{FF2B5EF4-FFF2-40B4-BE49-F238E27FC236}">
                <a16:creationId xmlns:a16="http://schemas.microsoft.com/office/drawing/2014/main" id="{24DC02CC-7527-C2B9-F25A-B22632E03C96}"/>
              </a:ext>
            </a:extLst>
          </p:cNvPr>
          <p:cNvSpPr txBox="1"/>
          <p:nvPr/>
        </p:nvSpPr>
        <p:spPr>
          <a:xfrm>
            <a:off x="948044" y="328544"/>
            <a:ext cx="4961911" cy="461624"/>
          </a:xfrm>
          <a:prstGeom prst="rect">
            <a:avLst/>
          </a:prstGeom>
          <a:noFill/>
          <a:ln>
            <a:noFill/>
          </a:ln>
        </p:spPr>
        <p:txBody>
          <a:bodyPr spcFirstLastPara="1" wrap="square" lIns="91450" tIns="45700" rIns="91450" bIns="45700" anchor="t" anchorCtr="0">
            <a:spAutoFit/>
          </a:bodyPr>
          <a:lstStyle/>
          <a:p>
            <a:pPr lvl="0" algn="ctr"/>
            <a:r>
              <a:rPr lang="en-CA" sz="2400" b="1"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COVID-19</a:t>
            </a:r>
          </a:p>
        </p:txBody>
      </p:sp>
      <p:sp>
        <p:nvSpPr>
          <p:cNvPr id="7" name="TextBox 6">
            <a:extLst>
              <a:ext uri="{FF2B5EF4-FFF2-40B4-BE49-F238E27FC236}">
                <a16:creationId xmlns:a16="http://schemas.microsoft.com/office/drawing/2014/main" id="{A27BFF1F-3BA9-F842-11E0-2AD0FE507274}"/>
              </a:ext>
            </a:extLst>
          </p:cNvPr>
          <p:cNvSpPr txBox="1"/>
          <p:nvPr/>
        </p:nvSpPr>
        <p:spPr>
          <a:xfrm>
            <a:off x="1135069" y="1887483"/>
            <a:ext cx="5279571" cy="830997"/>
          </a:xfrm>
          <a:prstGeom prst="rect">
            <a:avLst/>
          </a:prstGeom>
          <a:noFill/>
        </p:spPr>
        <p:txBody>
          <a:bodyPr wrap="square" rtlCol="0">
            <a:spAutoFit/>
          </a:bodyPr>
          <a:lstStyle/>
          <a:p>
            <a:pPr algn="just"/>
            <a:r>
              <a:rPr lang="en-CA" sz="1200" dirty="0">
                <a:solidFill>
                  <a:srgbClr val="203248"/>
                </a:solidFill>
                <a:latin typeface="Lato" panose="020F0502020204030203" pitchFamily="34" charset="77"/>
              </a:rPr>
              <a:t>COVID-19 continues to pose a serious risk to older adults and people living with chronic health conditions. Infection can worsen existing diseases, increase the risk of hospitalization, and lead to severe complications or death.</a:t>
            </a:r>
            <a:r>
              <a:rPr lang="en-CA" sz="1200" baseline="30000" dirty="0">
                <a:solidFill>
                  <a:srgbClr val="203248"/>
                </a:solidFill>
                <a:latin typeface="Lato" panose="020F0502020204030203" pitchFamily="34" charset="77"/>
              </a:rPr>
              <a:t>(1,15)</a:t>
            </a:r>
          </a:p>
        </p:txBody>
      </p:sp>
      <p:sp>
        <p:nvSpPr>
          <p:cNvPr id="15" name="TextBox 14">
            <a:extLst>
              <a:ext uri="{FF2B5EF4-FFF2-40B4-BE49-F238E27FC236}">
                <a16:creationId xmlns:a16="http://schemas.microsoft.com/office/drawing/2014/main" id="{0C0DD9F2-51DA-B6D6-460E-4CD09E0CA0E4}"/>
              </a:ext>
            </a:extLst>
          </p:cNvPr>
          <p:cNvSpPr txBox="1"/>
          <p:nvPr/>
        </p:nvSpPr>
        <p:spPr>
          <a:xfrm>
            <a:off x="271785" y="3711997"/>
            <a:ext cx="3021241" cy="1384995"/>
          </a:xfrm>
          <a:prstGeom prst="rect">
            <a:avLst/>
          </a:prstGeom>
          <a:noFill/>
        </p:spPr>
        <p:txBody>
          <a:bodyPr wrap="square" rtlCol="0">
            <a:spAutoFit/>
          </a:bodyPr>
          <a:lstStyle/>
          <a:p>
            <a:pPr marL="114300" indent="0" algn="ctr">
              <a:buNone/>
            </a:pPr>
            <a:r>
              <a:rPr lang="en-CA" sz="1200" dirty="0">
                <a:solidFill>
                  <a:srgbClr val="203248"/>
                </a:solidFill>
                <a:latin typeface="Lato" panose="020F0502020204030203" pitchFamily="34" charset="77"/>
              </a:rPr>
              <a:t>In Canada, more than 50,000 deaths have been attributed to COVID-19.</a:t>
            </a:r>
            <a:r>
              <a:rPr lang="en-CA" sz="1200" baseline="30000" dirty="0">
                <a:solidFill>
                  <a:srgbClr val="203248"/>
                </a:solidFill>
                <a:latin typeface="Lato" panose="020F0502020204030203" pitchFamily="34" charset="77"/>
              </a:rPr>
              <a:t>(16) </a:t>
            </a:r>
            <a:r>
              <a:rPr lang="en-CA" sz="1200" dirty="0">
                <a:solidFill>
                  <a:srgbClr val="203248"/>
                </a:solidFill>
                <a:latin typeface="Lato" panose="020F0502020204030203" pitchFamily="34" charset="77"/>
              </a:rPr>
              <a:t>The impacts of COVID-19 extend beyond the initial infection and may include prolonged recovery, functional decline, loss of independence, and worsening of chronic conditions.</a:t>
            </a:r>
            <a:r>
              <a:rPr lang="en-CA" sz="1200" baseline="30000" dirty="0">
                <a:solidFill>
                  <a:srgbClr val="203248"/>
                </a:solidFill>
                <a:latin typeface="Lato" panose="020F0502020204030203" pitchFamily="34" charset="77"/>
              </a:rPr>
              <a:t>(1,15)</a:t>
            </a:r>
          </a:p>
        </p:txBody>
      </p:sp>
      <p:sp>
        <p:nvSpPr>
          <p:cNvPr id="14" name="Rounded Rectangle 13">
            <a:extLst>
              <a:ext uri="{FF2B5EF4-FFF2-40B4-BE49-F238E27FC236}">
                <a16:creationId xmlns:a16="http://schemas.microsoft.com/office/drawing/2014/main" id="{9B0B0746-99C7-945F-2C11-8FB7EABF5135}"/>
              </a:ext>
            </a:extLst>
          </p:cNvPr>
          <p:cNvSpPr/>
          <p:nvPr/>
        </p:nvSpPr>
        <p:spPr>
          <a:xfrm>
            <a:off x="318770" y="3210649"/>
            <a:ext cx="3036499" cy="2512967"/>
          </a:xfrm>
          <a:prstGeom prst="roundRect">
            <a:avLst>
              <a:gd name="adj" fmla="val 13086"/>
            </a:avLst>
          </a:prstGeom>
          <a:solidFill>
            <a:srgbClr val="203248">
              <a:alpha val="7323"/>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ed Rectangle 15">
            <a:extLst>
              <a:ext uri="{FF2B5EF4-FFF2-40B4-BE49-F238E27FC236}">
                <a16:creationId xmlns:a16="http://schemas.microsoft.com/office/drawing/2014/main" id="{7D3BB84C-6250-8BF5-47F5-0325CD233162}"/>
              </a:ext>
            </a:extLst>
          </p:cNvPr>
          <p:cNvSpPr/>
          <p:nvPr/>
        </p:nvSpPr>
        <p:spPr>
          <a:xfrm>
            <a:off x="3502731" y="3210649"/>
            <a:ext cx="3036499" cy="2512967"/>
          </a:xfrm>
          <a:prstGeom prst="roundRect">
            <a:avLst>
              <a:gd name="adj" fmla="val 13086"/>
            </a:avLst>
          </a:prstGeom>
          <a:solidFill>
            <a:srgbClr val="203248">
              <a:alpha val="7323"/>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4D0E1E3-468B-6853-6CED-94B324B866F5}"/>
              </a:ext>
            </a:extLst>
          </p:cNvPr>
          <p:cNvSpPr txBox="1"/>
          <p:nvPr/>
        </p:nvSpPr>
        <p:spPr>
          <a:xfrm>
            <a:off x="3428999" y="3388113"/>
            <a:ext cx="3066358" cy="2308324"/>
          </a:xfrm>
          <a:prstGeom prst="rect">
            <a:avLst/>
          </a:prstGeom>
          <a:noFill/>
        </p:spPr>
        <p:txBody>
          <a:bodyPr wrap="square" rtlCol="0">
            <a:spAutoFit/>
          </a:bodyPr>
          <a:lstStyle/>
          <a:p>
            <a:pPr marL="114300" algn="ctr"/>
            <a:r>
              <a:rPr lang="en-CA" sz="1200" dirty="0">
                <a:solidFill>
                  <a:srgbClr val="203248"/>
                </a:solidFill>
                <a:latin typeface="Lato" panose="020F0502020204030203" pitchFamily="34" charset="77"/>
              </a:rPr>
              <a:t>The National Advisory Committee on Immunization (NACI) recommends updated COVID-19 vaccination for adults 65 years of age and older, people living with chronic conditions, residents of long-term care, and other populations at increased risk.</a:t>
            </a:r>
            <a:r>
              <a:rPr lang="en-CA" sz="1200" baseline="30000" dirty="0">
                <a:solidFill>
                  <a:srgbClr val="203248"/>
                </a:solidFill>
                <a:latin typeface="Lato" panose="020F0502020204030203" pitchFamily="34" charset="77"/>
              </a:rPr>
              <a:t>(9,13,17)  </a:t>
            </a:r>
            <a:r>
              <a:rPr lang="en-CA" sz="1200" dirty="0">
                <a:solidFill>
                  <a:srgbClr val="203248"/>
                </a:solidFill>
                <a:latin typeface="Lato" panose="020F0502020204030203" pitchFamily="34" charset="77"/>
              </a:rPr>
              <a:t>Both mRNA and non-mRNA vaccines are authorized, offering greater choice, where available, and supporting informed decision-making based on individual preferences and circumstances. </a:t>
            </a:r>
            <a:endParaRPr lang="en-CA" sz="1200" baseline="30000" dirty="0">
              <a:solidFill>
                <a:srgbClr val="203248"/>
              </a:solidFill>
              <a:latin typeface="Lato" panose="020F0502020204030203" pitchFamily="34" charset="77"/>
            </a:endParaRPr>
          </a:p>
        </p:txBody>
      </p:sp>
      <p:sp>
        <p:nvSpPr>
          <p:cNvPr id="23" name="TextBox 22">
            <a:extLst>
              <a:ext uri="{FF2B5EF4-FFF2-40B4-BE49-F238E27FC236}">
                <a16:creationId xmlns:a16="http://schemas.microsoft.com/office/drawing/2014/main" id="{A0F9B78E-3436-5A2B-67B7-761C4913B16F}"/>
              </a:ext>
            </a:extLst>
          </p:cNvPr>
          <p:cNvSpPr txBox="1"/>
          <p:nvPr/>
        </p:nvSpPr>
        <p:spPr>
          <a:xfrm>
            <a:off x="1330036" y="6108987"/>
            <a:ext cx="5239053" cy="1384995"/>
          </a:xfrm>
          <a:prstGeom prst="rect">
            <a:avLst/>
          </a:prstGeom>
          <a:noFill/>
        </p:spPr>
        <p:txBody>
          <a:bodyPr wrap="square" rtlCol="0">
            <a:spAutoFit/>
          </a:bodyPr>
          <a:lstStyle/>
          <a:p>
            <a:pPr marL="114300" indent="0" algn="just">
              <a:buNone/>
            </a:pPr>
            <a:r>
              <a:rPr lang="en-CA" sz="1200" dirty="0">
                <a:solidFill>
                  <a:schemeClr val="bg1"/>
                </a:solidFill>
                <a:latin typeface="Lato" panose="020F0502020204030203" pitchFamily="34" charset="77"/>
              </a:rPr>
              <a:t>While COVID-19 vaccination is publicly funded across Canada, access to specific vaccine options, eligibility, booster timing, and implementation may vary provinces and territories.</a:t>
            </a:r>
            <a:r>
              <a:rPr lang="en-CA" sz="1200" baseline="30000" dirty="0">
                <a:solidFill>
                  <a:schemeClr val="bg1"/>
                </a:solidFill>
                <a:latin typeface="Lato" panose="020F0502020204030203" pitchFamily="34" charset="77"/>
              </a:rPr>
              <a:t>(9)</a:t>
            </a:r>
          </a:p>
          <a:p>
            <a:pPr marL="114300" indent="0" algn="just">
              <a:buNone/>
            </a:pPr>
            <a:endParaRPr lang="en-CA" sz="1200" dirty="0">
              <a:solidFill>
                <a:schemeClr val="bg1"/>
              </a:solidFill>
              <a:latin typeface="Lato" panose="020F0502020204030203" pitchFamily="34" charset="77"/>
            </a:endParaRPr>
          </a:p>
          <a:p>
            <a:pPr marL="114300" indent="0" algn="just">
              <a:buNone/>
            </a:pPr>
            <a:r>
              <a:rPr lang="en-CA" sz="1200" dirty="0">
                <a:solidFill>
                  <a:schemeClr val="bg1"/>
                </a:solidFill>
                <a:latin typeface="Lato" panose="020F0502020204030203" pitchFamily="34" charset="77"/>
              </a:rPr>
              <a:t>Clear, consistent, and equitable access to COVID-19 vaccination remains essential to protecting older adults, reducing severe outcomes, and supporting healthy ageing.</a:t>
            </a:r>
          </a:p>
        </p:txBody>
      </p:sp>
      <p:sp>
        <p:nvSpPr>
          <p:cNvPr id="27" name="Rounded Rectangle 26">
            <a:extLst>
              <a:ext uri="{FF2B5EF4-FFF2-40B4-BE49-F238E27FC236}">
                <a16:creationId xmlns:a16="http://schemas.microsoft.com/office/drawing/2014/main" id="{9CCF123E-CA32-F7E5-BEF1-295FADD79E49}"/>
              </a:ext>
            </a:extLst>
          </p:cNvPr>
          <p:cNvSpPr/>
          <p:nvPr/>
        </p:nvSpPr>
        <p:spPr>
          <a:xfrm>
            <a:off x="156117" y="7936974"/>
            <a:ext cx="6571119" cy="1129129"/>
          </a:xfrm>
          <a:prstGeom prst="roundRect">
            <a:avLst>
              <a:gd name="adj" fmla="val 14113"/>
            </a:avLst>
          </a:prstGeom>
          <a:noFill/>
          <a:ln w="3175">
            <a:solidFill>
              <a:srgbClr val="20324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Lungs with virus outline">
            <a:extLst>
              <a:ext uri="{FF2B5EF4-FFF2-40B4-BE49-F238E27FC236}">
                <a16:creationId xmlns:a16="http://schemas.microsoft.com/office/drawing/2014/main" id="{C9C34F9E-71AD-3E12-E372-B5231EECCF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1785" y="1870266"/>
            <a:ext cx="830997" cy="830997"/>
          </a:xfrm>
          <a:prstGeom prst="rect">
            <a:avLst/>
          </a:prstGeom>
        </p:spPr>
      </p:pic>
      <p:pic>
        <p:nvPicPr>
          <p:cNvPr id="32" name="Graphic 31" descr="Remote work outline">
            <a:extLst>
              <a:ext uri="{FF2B5EF4-FFF2-40B4-BE49-F238E27FC236}">
                <a16:creationId xmlns:a16="http://schemas.microsoft.com/office/drawing/2014/main" id="{A1A32AE0-27DE-56E6-9466-1F238B7120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3921" y="6359505"/>
            <a:ext cx="914400" cy="914400"/>
          </a:xfrm>
          <a:prstGeom prst="rect">
            <a:avLst/>
          </a:prstGeom>
        </p:spPr>
      </p:pic>
    </p:spTree>
    <p:extLst>
      <p:ext uri="{BB962C8B-B14F-4D97-AF65-F5344CB8AC3E}">
        <p14:creationId xmlns:p14="http://schemas.microsoft.com/office/powerpoint/2010/main" val="1526619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047AE019-F598-4E3E-C018-3762834B6485}"/>
              </a:ext>
            </a:extLst>
          </p:cNvPr>
          <p:cNvSpPr/>
          <p:nvPr/>
        </p:nvSpPr>
        <p:spPr>
          <a:xfrm>
            <a:off x="281007" y="1182256"/>
            <a:ext cx="6295986" cy="6847320"/>
          </a:xfrm>
          <a:prstGeom prst="roundRect">
            <a:avLst>
              <a:gd name="adj" fmla="val 5408"/>
            </a:avLst>
          </a:prstGeom>
          <a:solidFill>
            <a:srgbClr val="203248">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27FB0956-C7F7-3724-2F8D-73AF52742495}"/>
              </a:ext>
            </a:extLst>
          </p:cNvPr>
          <p:cNvSpPr/>
          <p:nvPr/>
        </p:nvSpPr>
        <p:spPr>
          <a:xfrm>
            <a:off x="366586" y="244558"/>
            <a:ext cx="6124829" cy="747577"/>
          </a:xfrm>
          <a:prstGeom prst="roundRect">
            <a:avLst/>
          </a:prstGeom>
          <a:solidFill>
            <a:srgbClr val="F051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a:extLst>
              <a:ext uri="{FF2B5EF4-FFF2-40B4-BE49-F238E27FC236}">
                <a16:creationId xmlns:a16="http://schemas.microsoft.com/office/drawing/2014/main" id="{A63F27BB-0538-9480-1BFD-0060CE8583C2}"/>
              </a:ext>
            </a:extLst>
          </p:cNvPr>
          <p:cNvSpPr/>
          <p:nvPr/>
        </p:nvSpPr>
        <p:spPr>
          <a:xfrm>
            <a:off x="281007" y="8181615"/>
            <a:ext cx="6124829" cy="1522691"/>
          </a:xfrm>
          <a:prstGeom prst="roundRect">
            <a:avLst/>
          </a:prstGeom>
          <a:solidFill>
            <a:srgbClr val="2032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200" dirty="0">
                <a:solidFill>
                  <a:schemeClr val="bg1"/>
                </a:solidFill>
                <a:latin typeface="Lato" panose="020F0502020204030203" pitchFamily="34" charset="77"/>
                <a:cs typeface="Calibri" panose="020F0502020204030204" pitchFamily="34" charset="0"/>
              </a:rPr>
              <a:t>These key messages can be </a:t>
            </a:r>
            <a:r>
              <a:rPr lang="en-US" sz="1200" b="1" u="sng" dirty="0">
                <a:solidFill>
                  <a:schemeClr val="bg1"/>
                </a:solidFill>
                <a:latin typeface="Lato" panose="020F0502020204030203" pitchFamily="34" charset="77"/>
                <a:cs typeface="Calibri" panose="020F0502020204030204" pitchFamily="34" charset="0"/>
              </a:rPr>
              <a:t>adapted</a:t>
            </a:r>
            <a:r>
              <a:rPr lang="en-US" sz="1200" dirty="0">
                <a:solidFill>
                  <a:schemeClr val="bg1"/>
                </a:solidFill>
                <a:latin typeface="Lato" panose="020F0502020204030203" pitchFamily="34" charset="77"/>
                <a:cs typeface="Calibri" panose="020F0502020204030204" pitchFamily="34" charset="0"/>
              </a:rPr>
              <a:t> and </a:t>
            </a:r>
            <a:r>
              <a:rPr lang="en-US" sz="1200" b="1" u="sng" dirty="0">
                <a:solidFill>
                  <a:schemeClr val="bg1"/>
                </a:solidFill>
                <a:latin typeface="Lato" panose="020F0502020204030203" pitchFamily="34" charset="77"/>
                <a:cs typeface="Calibri" panose="020F0502020204030204" pitchFamily="34" charset="0"/>
              </a:rPr>
              <a:t>used</a:t>
            </a:r>
            <a:r>
              <a:rPr lang="en-US" sz="1200" dirty="0">
                <a:solidFill>
                  <a:schemeClr val="bg1"/>
                </a:solidFill>
                <a:latin typeface="Lato" panose="020F0502020204030203" pitchFamily="34" charset="77"/>
                <a:cs typeface="Calibri" panose="020F0502020204030204" pitchFamily="34" charset="0"/>
              </a:rPr>
              <a:t> across a range of advocacy and communication activities, including presentations, newsletters, social media, meetings, and community outreach. </a:t>
            </a:r>
          </a:p>
          <a:p>
            <a:pPr algn="just"/>
            <a:endParaRPr lang="en-US" sz="1200" dirty="0">
              <a:solidFill>
                <a:schemeClr val="bg1"/>
              </a:solidFill>
              <a:latin typeface="Lato" panose="020F0502020204030203" pitchFamily="34" charset="77"/>
              <a:cs typeface="Calibri" panose="020F0502020204030204" pitchFamily="34" charset="0"/>
            </a:endParaRPr>
          </a:p>
          <a:p>
            <a:pPr algn="just"/>
            <a:r>
              <a:rPr lang="en-US" sz="1200" dirty="0">
                <a:solidFill>
                  <a:schemeClr val="bg1"/>
                </a:solidFill>
                <a:latin typeface="Lato" panose="020F0502020204030203" pitchFamily="34" charset="77"/>
                <a:cs typeface="Calibri" panose="020F0502020204030204" pitchFamily="34" charset="0"/>
              </a:rPr>
              <a:t>Organizations are encouraged to tailor the messages to the audiences and communities they serve.</a:t>
            </a:r>
          </a:p>
        </p:txBody>
      </p:sp>
      <p:sp>
        <p:nvSpPr>
          <p:cNvPr id="7" name="TextBox 6">
            <a:extLst>
              <a:ext uri="{FF2B5EF4-FFF2-40B4-BE49-F238E27FC236}">
                <a16:creationId xmlns:a16="http://schemas.microsoft.com/office/drawing/2014/main" id="{5B1D5F5A-D465-0B38-F1C5-FF05298D70CD}"/>
              </a:ext>
            </a:extLst>
          </p:cNvPr>
          <p:cNvSpPr txBox="1"/>
          <p:nvPr/>
        </p:nvSpPr>
        <p:spPr>
          <a:xfrm>
            <a:off x="471487" y="241385"/>
            <a:ext cx="5486400" cy="707886"/>
          </a:xfrm>
          <a:prstGeom prst="rect">
            <a:avLst/>
          </a:prstGeom>
          <a:noFill/>
        </p:spPr>
        <p:txBody>
          <a:bodyPr wrap="square" rtlCol="0">
            <a:spAutoFit/>
          </a:bodyPr>
          <a:lstStyle/>
          <a:p>
            <a:pPr algn="ctr"/>
            <a:r>
              <a:rPr lang="en-US" sz="2000" b="1"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Guidance for community engagement : </a:t>
            </a:r>
          </a:p>
          <a:p>
            <a:pPr algn="ctr"/>
            <a:r>
              <a:rPr lang="en-US" sz="2000" b="1"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Key messages</a:t>
            </a:r>
            <a:endParaRPr lang="en-US" sz="20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9" name="TextBox 8">
            <a:extLst>
              <a:ext uri="{FF2B5EF4-FFF2-40B4-BE49-F238E27FC236}">
                <a16:creationId xmlns:a16="http://schemas.microsoft.com/office/drawing/2014/main" id="{D81D0501-5A19-C0C2-777B-859ADEB44DC1}"/>
              </a:ext>
            </a:extLst>
          </p:cNvPr>
          <p:cNvSpPr txBox="1"/>
          <p:nvPr/>
        </p:nvSpPr>
        <p:spPr>
          <a:xfrm>
            <a:off x="471487" y="1240994"/>
            <a:ext cx="5934349" cy="6975115"/>
          </a:xfrm>
          <a:prstGeom prst="rect">
            <a:avLst/>
          </a:prstGeom>
          <a:noFill/>
        </p:spPr>
        <p:txBody>
          <a:bodyPr wrap="square" rtlCol="0">
            <a:spAutoFit/>
          </a:bodyPr>
          <a:lstStyle/>
          <a:p>
            <a:pPr>
              <a:lnSpc>
                <a:spcPct val="116000"/>
              </a:lnSpc>
              <a:spcAft>
                <a:spcPts val="800"/>
              </a:spcAft>
              <a:buNone/>
            </a:pPr>
            <a:r>
              <a:rPr lang="en-US" sz="1200" b="1" u="sng" dirty="0">
                <a:latin typeface="Lato" panose="020F0502020204030203" pitchFamily="34" charset="77"/>
              </a:rPr>
              <a:t>Burden &amp; risk</a:t>
            </a:r>
            <a:endParaRPr lang="en-CA" sz="1200" b="1" u="sng" dirty="0">
              <a:latin typeface="Lato" panose="020F0502020204030203" pitchFamily="34" charset="77"/>
            </a:endParaRPr>
          </a:p>
          <a:p>
            <a:pPr marL="171450" indent="-171450" algn="just">
              <a:lnSpc>
                <a:spcPct val="116000"/>
              </a:lnSpc>
              <a:spcAft>
                <a:spcPts val="800"/>
              </a:spcAft>
              <a:buFont typeface="Arial" panose="020B0604020202020204" pitchFamily="34" charset="0"/>
              <a:buChar char="•"/>
            </a:pPr>
            <a:r>
              <a:rPr lang="en-US" sz="1200" dirty="0">
                <a:latin typeface="Lato" panose="020F0502020204030203" pitchFamily="34" charset="77"/>
              </a:rPr>
              <a:t>Older adults and people living with chronic conditions are at greater risk of serious illness from respiratory infections such as influenza and COVID-19.</a:t>
            </a:r>
          </a:p>
          <a:p>
            <a:pPr marL="171450" indent="-171450" algn="just">
              <a:lnSpc>
                <a:spcPct val="116000"/>
              </a:lnSpc>
              <a:spcAft>
                <a:spcPts val="800"/>
              </a:spcAft>
              <a:buFont typeface="Arial" panose="020B0604020202020204" pitchFamily="34" charset="0"/>
              <a:buChar char="•"/>
            </a:pPr>
            <a:r>
              <a:rPr lang="en-US" sz="1200" dirty="0">
                <a:latin typeface="Lato" panose="020F0502020204030203" pitchFamily="34" charset="77"/>
              </a:rPr>
              <a:t>Respiratory infections can worsen existing health conditions and increase the risk of complications, including heart attacks, strokes, and respiratory decline.</a:t>
            </a:r>
          </a:p>
          <a:p>
            <a:pPr marL="171450" indent="-171450" algn="just">
              <a:lnSpc>
                <a:spcPct val="116000"/>
              </a:lnSpc>
              <a:spcAft>
                <a:spcPts val="800"/>
              </a:spcAft>
              <a:buFont typeface="Arial" panose="020B0604020202020204" pitchFamily="34" charset="0"/>
              <a:buChar char="•"/>
            </a:pPr>
            <a:r>
              <a:rPr lang="en-US" sz="1200" dirty="0">
                <a:latin typeface="Lato" panose="020F0502020204030203" pitchFamily="34" charset="77"/>
              </a:rPr>
              <a:t>Serious illness can contribute to frailty, loss of mobility, reduced independence, and increased reliance on health and care services. </a:t>
            </a:r>
          </a:p>
          <a:p>
            <a:pPr marL="171450" indent="-171450" algn="just">
              <a:lnSpc>
                <a:spcPct val="116000"/>
              </a:lnSpc>
              <a:spcAft>
                <a:spcPts val="800"/>
              </a:spcAft>
              <a:buFont typeface="Arial" panose="020B0604020202020204" pitchFamily="34" charset="0"/>
              <a:buChar char="•"/>
            </a:pPr>
            <a:r>
              <a:rPr lang="en-US" sz="1200" dirty="0">
                <a:latin typeface="Lato" panose="020F0502020204030203" pitchFamily="34" charset="77"/>
              </a:rPr>
              <a:t>The effects of respiratory infections can extend beyond the initial illness, affecting long-term health, quality of life, and healthy ageing. </a:t>
            </a:r>
          </a:p>
          <a:p>
            <a:pPr algn="just">
              <a:lnSpc>
                <a:spcPct val="116000"/>
              </a:lnSpc>
              <a:spcAft>
                <a:spcPts val="800"/>
              </a:spcAft>
            </a:pPr>
            <a:endParaRPr lang="en-US" sz="200" b="1" dirty="0">
              <a:latin typeface="Lato" panose="020F0502020204030203" pitchFamily="34" charset="77"/>
            </a:endParaRPr>
          </a:p>
          <a:p>
            <a:pPr>
              <a:lnSpc>
                <a:spcPct val="116000"/>
              </a:lnSpc>
              <a:spcAft>
                <a:spcPts val="800"/>
              </a:spcAft>
              <a:buNone/>
            </a:pPr>
            <a:r>
              <a:rPr lang="en-US" sz="1200" b="1" u="sng" dirty="0">
                <a:latin typeface="Lato" panose="020F0502020204030203" pitchFamily="34" charset="77"/>
              </a:rPr>
              <a:t>Value of vaccination</a:t>
            </a:r>
            <a:endParaRPr lang="en-CA" sz="1200" b="1" u="sng" dirty="0">
              <a:latin typeface="Lato" panose="020F0502020204030203" pitchFamily="34" charset="77"/>
            </a:endParaRPr>
          </a:p>
          <a:p>
            <a:pPr marL="171450" indent="-171450" algn="just">
              <a:lnSpc>
                <a:spcPct val="116000"/>
              </a:lnSpc>
              <a:spcAft>
                <a:spcPts val="800"/>
              </a:spcAft>
              <a:buFont typeface="Arial" panose="020B0604020202020204" pitchFamily="34" charset="0"/>
              <a:buChar char="•"/>
            </a:pPr>
            <a:r>
              <a:rPr lang="en-CA" sz="1200" dirty="0">
                <a:latin typeface="Lato" panose="020F0502020204030203" pitchFamily="34" charset="77"/>
              </a:rPr>
              <a:t>Vaccination is an important part of healthy ageing and can help reduce complications associated with chronic conditions. </a:t>
            </a:r>
          </a:p>
          <a:p>
            <a:pPr marL="171450" indent="-171450" algn="just">
              <a:lnSpc>
                <a:spcPct val="116000"/>
              </a:lnSpc>
              <a:spcAft>
                <a:spcPts val="800"/>
              </a:spcAft>
              <a:buFont typeface="Arial" panose="020B0604020202020204" pitchFamily="34" charset="0"/>
              <a:buChar char="•"/>
            </a:pPr>
            <a:r>
              <a:rPr lang="en-CA" sz="1200" dirty="0">
                <a:latin typeface="Lato" panose="020F0502020204030203" pitchFamily="34" charset="77"/>
              </a:rPr>
              <a:t>Vaccination helps reduce the risk of severe illness, hospitalization, and complications from respiratory infections. </a:t>
            </a:r>
          </a:p>
          <a:p>
            <a:pPr marL="171450" indent="-171450" algn="just">
              <a:lnSpc>
                <a:spcPct val="116000"/>
              </a:lnSpc>
              <a:spcAft>
                <a:spcPts val="800"/>
              </a:spcAft>
              <a:buFont typeface="Arial" panose="020B0604020202020204" pitchFamily="34" charset="0"/>
              <a:buChar char="•"/>
            </a:pPr>
            <a:r>
              <a:rPr lang="en-CA" sz="1200" dirty="0">
                <a:latin typeface="Lato" panose="020F0502020204030203" pitchFamily="34" charset="77"/>
              </a:rPr>
              <a:t>Higher vaccine uptake supports healthier communities and helps reduce pressure on health and care systems. </a:t>
            </a:r>
          </a:p>
          <a:p>
            <a:pPr marL="171450" indent="-171450" algn="just">
              <a:lnSpc>
                <a:spcPct val="116000"/>
              </a:lnSpc>
              <a:spcAft>
                <a:spcPts val="800"/>
              </a:spcAft>
              <a:buFont typeface="Arial" panose="020B0604020202020204" pitchFamily="34" charset="0"/>
              <a:buChar char="•"/>
            </a:pPr>
            <a:r>
              <a:rPr lang="en-CA" sz="1200" dirty="0">
                <a:latin typeface="Lato" panose="020F0502020204030203" pitchFamily="34" charset="77"/>
              </a:rPr>
              <a:t>For some diseases, age-appropriate vaccines may offer improved protection for older adults and should be considered in line with national recommendations and availability.</a:t>
            </a:r>
          </a:p>
          <a:p>
            <a:pPr marL="171450" indent="-171450" algn="just">
              <a:lnSpc>
                <a:spcPct val="116000"/>
              </a:lnSpc>
              <a:spcAft>
                <a:spcPts val="800"/>
              </a:spcAft>
              <a:buFont typeface="Arial" panose="020B0604020202020204" pitchFamily="34" charset="0"/>
              <a:buChar char="•"/>
            </a:pPr>
            <a:r>
              <a:rPr lang="en-CA" sz="1200" dirty="0">
                <a:latin typeface="Lato" panose="020F0502020204030203" pitchFamily="34" charset="77"/>
              </a:rPr>
              <a:t>Vaccination complements other prevention and care strategies and supports better health across the life course. </a:t>
            </a:r>
          </a:p>
          <a:p>
            <a:pPr marL="171450" indent="-171450" algn="just">
              <a:lnSpc>
                <a:spcPct val="116000"/>
              </a:lnSpc>
              <a:spcAft>
                <a:spcPts val="800"/>
              </a:spcAft>
              <a:buFont typeface="Arial" panose="020B0604020202020204" pitchFamily="34" charset="0"/>
              <a:buChar char="•"/>
            </a:pPr>
            <a:r>
              <a:rPr lang="en-US" sz="1200" dirty="0">
                <a:latin typeface="Lato" panose="020F0502020204030203" pitchFamily="34" charset="77"/>
              </a:rPr>
              <a:t>Everyone should have equitable access to recommended vaccines, regardless of where they live or their personal circumstances. </a:t>
            </a:r>
          </a:p>
          <a:p>
            <a:pPr marL="171450" indent="-171450" algn="just">
              <a:lnSpc>
                <a:spcPct val="116000"/>
              </a:lnSpc>
              <a:spcAft>
                <a:spcPts val="800"/>
              </a:spcAft>
              <a:buFont typeface="Arial" panose="020B0604020202020204" pitchFamily="34" charset="0"/>
              <a:buChar char="•"/>
            </a:pPr>
            <a:r>
              <a:rPr lang="en-US" sz="1200" dirty="0">
                <a:latin typeface="Lato" panose="020F0502020204030203" pitchFamily="34" charset="77"/>
              </a:rPr>
              <a:t>People should be informed about available vaccine options to support informed choices based on their individual needs and preferences.</a:t>
            </a:r>
          </a:p>
        </p:txBody>
      </p:sp>
    </p:spTree>
    <p:extLst>
      <p:ext uri="{BB962C8B-B14F-4D97-AF65-F5344CB8AC3E}">
        <p14:creationId xmlns:p14="http://schemas.microsoft.com/office/powerpoint/2010/main" val="3364152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1C285A9B-EB47-4A99-23EA-DEEA4B67A700}"/>
              </a:ext>
            </a:extLst>
          </p:cNvPr>
          <p:cNvSpPr/>
          <p:nvPr/>
        </p:nvSpPr>
        <p:spPr>
          <a:xfrm>
            <a:off x="201445" y="2881059"/>
            <a:ext cx="6408380" cy="1590929"/>
          </a:xfrm>
          <a:prstGeom prst="roundRect">
            <a:avLst/>
          </a:prstGeom>
          <a:solidFill>
            <a:srgbClr val="2032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a:extLst>
              <a:ext uri="{FF2B5EF4-FFF2-40B4-BE49-F238E27FC236}">
                <a16:creationId xmlns:a16="http://schemas.microsoft.com/office/drawing/2014/main" id="{D26BD6FB-33C3-5997-9DE5-F0F50CCCE172}"/>
              </a:ext>
            </a:extLst>
          </p:cNvPr>
          <p:cNvSpPr/>
          <p:nvPr/>
        </p:nvSpPr>
        <p:spPr>
          <a:xfrm>
            <a:off x="201445" y="1438021"/>
            <a:ext cx="6408380" cy="1259625"/>
          </a:xfrm>
          <a:prstGeom prst="roundRect">
            <a:avLst/>
          </a:prstGeom>
          <a:solidFill>
            <a:srgbClr val="203248">
              <a:alpha val="1475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451D3282-4234-4C8B-6DB3-5DFB454E751C}"/>
              </a:ext>
            </a:extLst>
          </p:cNvPr>
          <p:cNvSpPr/>
          <p:nvPr/>
        </p:nvSpPr>
        <p:spPr>
          <a:xfrm>
            <a:off x="919003" y="353698"/>
            <a:ext cx="4961911" cy="707396"/>
          </a:xfrm>
          <a:prstGeom prst="roundRect">
            <a:avLst/>
          </a:prstGeom>
          <a:solidFill>
            <a:srgbClr val="F051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oogle Shape;102;p1">
            <a:extLst>
              <a:ext uri="{FF2B5EF4-FFF2-40B4-BE49-F238E27FC236}">
                <a16:creationId xmlns:a16="http://schemas.microsoft.com/office/drawing/2014/main" id="{6CED1873-176C-0D17-F3C3-772283F3FEBA}"/>
              </a:ext>
            </a:extLst>
          </p:cNvPr>
          <p:cNvSpPr txBox="1"/>
          <p:nvPr/>
        </p:nvSpPr>
        <p:spPr>
          <a:xfrm>
            <a:off x="423123" y="476584"/>
            <a:ext cx="5953672" cy="461624"/>
          </a:xfrm>
          <a:prstGeom prst="rect">
            <a:avLst/>
          </a:prstGeom>
          <a:noFill/>
          <a:ln>
            <a:noFill/>
          </a:ln>
        </p:spPr>
        <p:txBody>
          <a:bodyPr spcFirstLastPara="1" wrap="square" lIns="91450" tIns="45700" rIns="91450" bIns="45700" anchor="t" anchorCtr="0">
            <a:spAutoFit/>
          </a:bodyPr>
          <a:lstStyle/>
          <a:p>
            <a:pPr algn="ctr"/>
            <a:r>
              <a:rPr lang="en-US" sz="2400" b="1"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Key resources &amp; guidance</a:t>
            </a:r>
            <a:endParaRPr lang="en-US" sz="24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14" name="TextBox 13">
            <a:extLst>
              <a:ext uri="{FF2B5EF4-FFF2-40B4-BE49-F238E27FC236}">
                <a16:creationId xmlns:a16="http://schemas.microsoft.com/office/drawing/2014/main" id="{B00BE76A-3E12-DCBA-0B77-62A8CAC0CF7A}"/>
              </a:ext>
            </a:extLst>
          </p:cNvPr>
          <p:cNvSpPr txBox="1"/>
          <p:nvPr/>
        </p:nvSpPr>
        <p:spPr>
          <a:xfrm>
            <a:off x="386841" y="4870131"/>
            <a:ext cx="3958916" cy="276999"/>
          </a:xfrm>
          <a:prstGeom prst="rect">
            <a:avLst/>
          </a:prstGeom>
          <a:noFill/>
        </p:spPr>
        <p:txBody>
          <a:bodyPr wrap="square" rtlCol="0">
            <a:spAutoFit/>
          </a:bodyPr>
          <a:lstStyle/>
          <a:p>
            <a:r>
              <a:rPr lang="en-US" sz="1200" b="1" dirty="0">
                <a:latin typeface="Lato" panose="020F0502020204030203" pitchFamily="34" charset="77"/>
              </a:rPr>
              <a:t>CSOs should encourage individuals and members to: </a:t>
            </a:r>
          </a:p>
        </p:txBody>
      </p:sp>
      <p:sp>
        <p:nvSpPr>
          <p:cNvPr id="2" name="TextBox 1">
            <a:extLst>
              <a:ext uri="{FF2B5EF4-FFF2-40B4-BE49-F238E27FC236}">
                <a16:creationId xmlns:a16="http://schemas.microsoft.com/office/drawing/2014/main" id="{3C24C051-A06A-E496-46AC-B2231DA901D8}"/>
              </a:ext>
            </a:extLst>
          </p:cNvPr>
          <p:cNvSpPr txBox="1"/>
          <p:nvPr/>
        </p:nvSpPr>
        <p:spPr>
          <a:xfrm>
            <a:off x="1428750" y="1728791"/>
            <a:ext cx="4948045" cy="738664"/>
          </a:xfrm>
          <a:prstGeom prst="rect">
            <a:avLst/>
          </a:prstGeom>
          <a:noFill/>
        </p:spPr>
        <p:txBody>
          <a:bodyPr wrap="square" rtlCol="0">
            <a:spAutoFit/>
          </a:bodyPr>
          <a:lstStyle/>
          <a:p>
            <a:r>
              <a:rPr lang="en-US" sz="1200" b="1" dirty="0">
                <a:latin typeface="Lato" panose="020F0502020204030203" pitchFamily="34" charset="77"/>
              </a:rPr>
              <a:t>General vaccination information</a:t>
            </a:r>
          </a:p>
          <a:p>
            <a:pPr marL="285750" lvl="0" indent="-285750">
              <a:lnSpc>
                <a:spcPct val="150000"/>
              </a:lnSpc>
              <a:buFont typeface="Arial" panose="020B0604020202020204" pitchFamily="34" charset="0"/>
              <a:buChar char="•"/>
            </a:pPr>
            <a:r>
              <a:rPr lang="en-US" sz="1200" dirty="0">
                <a:latin typeface="Lato" panose="020F0502020204030203" pitchFamily="34" charset="77"/>
              </a:rPr>
              <a:t>National Advisory Committee on Immunization </a:t>
            </a:r>
            <a:r>
              <a:rPr lang="en-US" sz="1200" u="sng" dirty="0">
                <a:latin typeface="Lato" panose="020F0502020204030203" pitchFamily="34" charset="77"/>
                <a:hlinkClick r:id="rId2"/>
              </a:rPr>
              <a:t>vaccine guidance</a:t>
            </a:r>
            <a:endParaRPr lang="en-CA" sz="1200" dirty="0">
              <a:latin typeface="Lato" panose="020F0502020204030203" pitchFamily="34" charset="77"/>
            </a:endParaRPr>
          </a:p>
          <a:p>
            <a:pPr marL="285750" lvl="0" indent="-285750">
              <a:buFont typeface="Arial" panose="020B0604020202020204" pitchFamily="34" charset="0"/>
              <a:buChar char="•"/>
            </a:pPr>
            <a:r>
              <a:rPr lang="en-US" sz="1200" dirty="0">
                <a:latin typeface="Lato" panose="020F0502020204030203" pitchFamily="34" charset="77"/>
              </a:rPr>
              <a:t>Government of Canada </a:t>
            </a:r>
            <a:r>
              <a:rPr lang="en-US" sz="1200" u="sng" dirty="0">
                <a:latin typeface="Lato" panose="020F0502020204030203" pitchFamily="34" charset="77"/>
                <a:hlinkClick r:id="rId3"/>
              </a:rPr>
              <a:t>vaccination for adults</a:t>
            </a:r>
            <a:endParaRPr lang="en-US" sz="1200" u="sng" dirty="0">
              <a:latin typeface="Lato" panose="020F0502020204030203" pitchFamily="34" charset="77"/>
            </a:endParaRPr>
          </a:p>
        </p:txBody>
      </p:sp>
      <p:pic>
        <p:nvPicPr>
          <p:cNvPr id="4" name="Graphic 3" descr="Information outline">
            <a:extLst>
              <a:ext uri="{FF2B5EF4-FFF2-40B4-BE49-F238E27FC236}">
                <a16:creationId xmlns:a16="http://schemas.microsoft.com/office/drawing/2014/main" id="{CD24C8E0-B9B0-8D3B-8256-1FD0F7B629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7898" y="1618059"/>
            <a:ext cx="914400" cy="914400"/>
          </a:xfrm>
          <a:prstGeom prst="rect">
            <a:avLst/>
          </a:prstGeom>
        </p:spPr>
      </p:pic>
      <p:sp>
        <p:nvSpPr>
          <p:cNvPr id="5" name="TextBox 4">
            <a:extLst>
              <a:ext uri="{FF2B5EF4-FFF2-40B4-BE49-F238E27FC236}">
                <a16:creationId xmlns:a16="http://schemas.microsoft.com/office/drawing/2014/main" id="{96B862CB-0E8B-176D-A719-4F764354FDB2}"/>
              </a:ext>
            </a:extLst>
          </p:cNvPr>
          <p:cNvSpPr txBox="1"/>
          <p:nvPr/>
        </p:nvSpPr>
        <p:spPr>
          <a:xfrm>
            <a:off x="1428749" y="3197459"/>
            <a:ext cx="4948046" cy="276999"/>
          </a:xfrm>
          <a:prstGeom prst="rect">
            <a:avLst/>
          </a:prstGeom>
          <a:noFill/>
        </p:spPr>
        <p:txBody>
          <a:bodyPr wrap="square" rtlCol="0">
            <a:spAutoFit/>
          </a:bodyPr>
          <a:lstStyle/>
          <a:p>
            <a:r>
              <a:rPr lang="en-US" sz="1200" b="1" dirty="0">
                <a:solidFill>
                  <a:schemeClr val="bg1"/>
                </a:solidFill>
                <a:latin typeface="Lato" panose="020F0502020204030203" pitchFamily="34" charset="77"/>
              </a:rPr>
              <a:t>How to find vaccination services</a:t>
            </a:r>
            <a:endParaRPr lang="en-CA" sz="1200" b="1" dirty="0">
              <a:solidFill>
                <a:schemeClr val="bg1"/>
              </a:solidFill>
              <a:latin typeface="Lato" panose="020F0502020204030203" pitchFamily="34" charset="77"/>
            </a:endParaRPr>
          </a:p>
        </p:txBody>
      </p:sp>
      <p:pic>
        <p:nvPicPr>
          <p:cNvPr id="8" name="Graphic 7" descr="Marker with solid fill">
            <a:extLst>
              <a:ext uri="{FF2B5EF4-FFF2-40B4-BE49-F238E27FC236}">
                <a16:creationId xmlns:a16="http://schemas.microsoft.com/office/drawing/2014/main" id="{69502E54-5EA5-8B2C-BCA5-37BC5F0135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4705" y="3110068"/>
            <a:ext cx="1104044" cy="1015663"/>
          </a:xfrm>
          <a:prstGeom prst="rect">
            <a:avLst/>
          </a:prstGeom>
        </p:spPr>
      </p:pic>
      <p:sp>
        <p:nvSpPr>
          <p:cNvPr id="10" name="TextBox 9">
            <a:extLst>
              <a:ext uri="{FF2B5EF4-FFF2-40B4-BE49-F238E27FC236}">
                <a16:creationId xmlns:a16="http://schemas.microsoft.com/office/drawing/2014/main" id="{C4EBFA53-FC1D-C371-D721-A43C145FE866}"/>
              </a:ext>
            </a:extLst>
          </p:cNvPr>
          <p:cNvSpPr txBox="1"/>
          <p:nvPr/>
        </p:nvSpPr>
        <p:spPr>
          <a:xfrm>
            <a:off x="1272297" y="5482968"/>
            <a:ext cx="5337527" cy="3477875"/>
          </a:xfrm>
          <a:prstGeom prst="rect">
            <a:avLst/>
          </a:prstGeom>
          <a:noFill/>
        </p:spPr>
        <p:txBody>
          <a:bodyPr wrap="square" rtlCol="0">
            <a:spAutoFit/>
          </a:bodyPr>
          <a:lstStyle/>
          <a:p>
            <a:r>
              <a:rPr lang="en-US" sz="1200" dirty="0">
                <a:latin typeface="Lato" panose="020F0502020204030203" pitchFamily="34" charset="77"/>
              </a:rPr>
              <a:t>Visit their provincial or territorial public health website for the latest information on vaccine eligibility, clinic locations, and recommendations.</a:t>
            </a:r>
          </a:p>
          <a:p>
            <a:endParaRPr lang="en-US" sz="1200" dirty="0">
              <a:latin typeface="Lato" panose="020F0502020204030203" pitchFamily="34" charset="77"/>
            </a:endParaRPr>
          </a:p>
          <a:p>
            <a:endParaRPr lang="en-US" sz="1200" dirty="0">
              <a:latin typeface="Lato" panose="020F0502020204030203" pitchFamily="34" charset="77"/>
            </a:endParaRPr>
          </a:p>
          <a:p>
            <a:r>
              <a:rPr lang="en-US" sz="1200" dirty="0">
                <a:latin typeface="Lato" panose="020F0502020204030203" pitchFamily="34" charset="77"/>
              </a:rPr>
              <a:t>Use online </a:t>
            </a:r>
            <a:r>
              <a:rPr lang="en-US" sz="1200" dirty="0">
                <a:latin typeface="Lato" panose="020F0502020204030203" pitchFamily="34" charset="77"/>
                <a:hlinkClick r:id="rId8"/>
              </a:rPr>
              <a:t>booking systems </a:t>
            </a:r>
            <a:r>
              <a:rPr lang="en-US" sz="1200" dirty="0">
                <a:latin typeface="Lato" panose="020F0502020204030203" pitchFamily="34" charset="77"/>
              </a:rPr>
              <a:t>where available. </a:t>
            </a:r>
          </a:p>
          <a:p>
            <a:endParaRPr lang="en-US" sz="1200" dirty="0">
              <a:latin typeface="Lato" panose="020F0502020204030203" pitchFamily="34" charset="77"/>
            </a:endParaRPr>
          </a:p>
          <a:p>
            <a:endParaRPr lang="en-US" sz="1200" dirty="0">
              <a:latin typeface="Lato" panose="020F0502020204030203" pitchFamily="34" charset="77"/>
            </a:endParaRPr>
          </a:p>
          <a:p>
            <a:r>
              <a:rPr lang="en-US" sz="1200" dirty="0">
                <a:latin typeface="Lato" panose="020F0502020204030203" pitchFamily="34" charset="77"/>
              </a:rPr>
              <a:t>Contact their local public health unit or health information line for assistance.</a:t>
            </a:r>
          </a:p>
          <a:p>
            <a:endParaRPr lang="en-US" sz="1200" dirty="0">
              <a:latin typeface="Lato" panose="020F0502020204030203" pitchFamily="34" charset="77"/>
            </a:endParaRPr>
          </a:p>
          <a:p>
            <a:endParaRPr lang="en-US" sz="1200" dirty="0">
              <a:latin typeface="Lato" panose="020F0502020204030203" pitchFamily="34" charset="77"/>
            </a:endParaRPr>
          </a:p>
          <a:p>
            <a:r>
              <a:rPr lang="en-US" sz="1200" dirty="0">
                <a:latin typeface="Lato" panose="020F0502020204030203" pitchFamily="34" charset="77"/>
              </a:rPr>
              <a:t>Speak with a pharmacist or healthcare provider about recommended vaccines.</a:t>
            </a:r>
          </a:p>
          <a:p>
            <a:endParaRPr lang="en-US" sz="1200" dirty="0">
              <a:latin typeface="Lato" panose="020F0502020204030203" pitchFamily="34" charset="77"/>
            </a:endParaRPr>
          </a:p>
          <a:p>
            <a:endParaRPr lang="en-US" sz="1200" dirty="0">
              <a:latin typeface="Lato" panose="020F0502020204030203" pitchFamily="34" charset="77"/>
            </a:endParaRPr>
          </a:p>
          <a:p>
            <a:r>
              <a:rPr lang="en-US" sz="1200" dirty="0">
                <a:latin typeface="Lato" panose="020F0502020204030203" pitchFamily="34" charset="77"/>
              </a:rPr>
              <a:t>Check with local community organizations, seniors' centres, or other community services for information on vaccination clinics and available supports.</a:t>
            </a:r>
          </a:p>
          <a:p>
            <a:pPr lvl="0"/>
            <a:endParaRPr lang="en-CA" sz="1600" dirty="0"/>
          </a:p>
        </p:txBody>
      </p:sp>
      <p:pic>
        <p:nvPicPr>
          <p:cNvPr id="13" name="Graphic 12" descr="Internet with solid fill">
            <a:extLst>
              <a:ext uri="{FF2B5EF4-FFF2-40B4-BE49-F238E27FC236}">
                <a16:creationId xmlns:a16="http://schemas.microsoft.com/office/drawing/2014/main" id="{E4BD65B8-45A1-723F-16F2-CF9CB9AEACE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7570" y="5370095"/>
            <a:ext cx="612127" cy="612127"/>
          </a:xfrm>
          <a:prstGeom prst="rect">
            <a:avLst/>
          </a:prstGeom>
        </p:spPr>
      </p:pic>
      <p:pic>
        <p:nvPicPr>
          <p:cNvPr id="17" name="Graphic 16" descr="Flip calendar with solid fill">
            <a:extLst>
              <a:ext uri="{FF2B5EF4-FFF2-40B4-BE49-F238E27FC236}">
                <a16:creationId xmlns:a16="http://schemas.microsoft.com/office/drawing/2014/main" id="{45E543F6-2DFB-5EDC-F0FA-DCAFC573419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0880" y="6085734"/>
            <a:ext cx="457200" cy="457200"/>
          </a:xfrm>
          <a:prstGeom prst="rect">
            <a:avLst/>
          </a:prstGeom>
        </p:spPr>
      </p:pic>
      <p:pic>
        <p:nvPicPr>
          <p:cNvPr id="21" name="Graphic 20" descr="Call center with solid fill">
            <a:extLst>
              <a:ext uri="{FF2B5EF4-FFF2-40B4-BE49-F238E27FC236}">
                <a16:creationId xmlns:a16="http://schemas.microsoft.com/office/drawing/2014/main" id="{1D0A6C16-7719-2431-AEFE-8072ADEBA33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01080" y="6632214"/>
            <a:ext cx="530988" cy="530988"/>
          </a:xfrm>
          <a:prstGeom prst="rect">
            <a:avLst/>
          </a:prstGeom>
        </p:spPr>
      </p:pic>
      <p:pic>
        <p:nvPicPr>
          <p:cNvPr id="23" name="Graphic 22" descr="Cursor with solid fill">
            <a:extLst>
              <a:ext uri="{FF2B5EF4-FFF2-40B4-BE49-F238E27FC236}">
                <a16:creationId xmlns:a16="http://schemas.microsoft.com/office/drawing/2014/main" id="{9885F073-E06B-9AFC-6428-E616E38B4B5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67957" y="6218114"/>
            <a:ext cx="308040" cy="308040"/>
          </a:xfrm>
          <a:prstGeom prst="rect">
            <a:avLst/>
          </a:prstGeom>
        </p:spPr>
      </p:pic>
      <p:pic>
        <p:nvPicPr>
          <p:cNvPr id="25" name="Graphic 24" descr="Doctor female with solid fill">
            <a:extLst>
              <a:ext uri="{FF2B5EF4-FFF2-40B4-BE49-F238E27FC236}">
                <a16:creationId xmlns:a16="http://schemas.microsoft.com/office/drawing/2014/main" id="{A28B12A0-C7A6-036C-B346-BD1AC84DB38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11754" y="7261354"/>
            <a:ext cx="532252" cy="532252"/>
          </a:xfrm>
          <a:prstGeom prst="rect">
            <a:avLst/>
          </a:prstGeom>
        </p:spPr>
      </p:pic>
      <p:pic>
        <p:nvPicPr>
          <p:cNvPr id="27" name="Graphic 26" descr="Needle with solid fill">
            <a:extLst>
              <a:ext uri="{FF2B5EF4-FFF2-40B4-BE49-F238E27FC236}">
                <a16:creationId xmlns:a16="http://schemas.microsoft.com/office/drawing/2014/main" id="{3FB2D8FE-511C-C81D-A962-B51BE5D8523E}"/>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flipH="1">
            <a:off x="847756" y="8193432"/>
            <a:ext cx="326417" cy="344271"/>
          </a:xfrm>
          <a:prstGeom prst="rect">
            <a:avLst/>
          </a:prstGeom>
        </p:spPr>
      </p:pic>
      <p:pic>
        <p:nvPicPr>
          <p:cNvPr id="29" name="Graphic 28" descr="Building with solid fill">
            <a:extLst>
              <a:ext uri="{FF2B5EF4-FFF2-40B4-BE49-F238E27FC236}">
                <a16:creationId xmlns:a16="http://schemas.microsoft.com/office/drawing/2014/main" id="{D845AF8A-877D-9FC5-E204-4E3A3C6353E7}"/>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90556" y="8059505"/>
            <a:ext cx="612127" cy="612127"/>
          </a:xfrm>
          <a:prstGeom prst="rect">
            <a:avLst/>
          </a:prstGeom>
        </p:spPr>
      </p:pic>
      <p:sp>
        <p:nvSpPr>
          <p:cNvPr id="3" name="TextBox 2">
            <a:extLst>
              <a:ext uri="{FF2B5EF4-FFF2-40B4-BE49-F238E27FC236}">
                <a16:creationId xmlns:a16="http://schemas.microsoft.com/office/drawing/2014/main" id="{1C5DFE3D-ADD6-E9BC-A7B6-908DC8599D0F}"/>
              </a:ext>
            </a:extLst>
          </p:cNvPr>
          <p:cNvSpPr txBox="1"/>
          <p:nvPr/>
        </p:nvSpPr>
        <p:spPr>
          <a:xfrm>
            <a:off x="1428749" y="3466365"/>
            <a:ext cx="4948046" cy="646331"/>
          </a:xfrm>
          <a:prstGeom prst="rect">
            <a:avLst/>
          </a:prstGeom>
          <a:noFill/>
        </p:spPr>
        <p:txBody>
          <a:bodyPr wrap="square" rtlCol="0">
            <a:spAutoFit/>
          </a:bodyPr>
          <a:lstStyle/>
          <a:p>
            <a:r>
              <a:rPr lang="en-US" sz="1200" dirty="0">
                <a:solidFill>
                  <a:schemeClr val="bg1"/>
                </a:solidFill>
                <a:latin typeface="Lato" panose="020F0502020204030203" pitchFamily="34" charset="77"/>
              </a:rPr>
              <a:t>Civil society organizations can help connect their communities with local vaccination services by directing individuals to trusted sources of information. </a:t>
            </a:r>
          </a:p>
        </p:txBody>
      </p:sp>
    </p:spTree>
    <p:extLst>
      <p:ext uri="{BB962C8B-B14F-4D97-AF65-F5344CB8AC3E}">
        <p14:creationId xmlns:p14="http://schemas.microsoft.com/office/powerpoint/2010/main" val="1516609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5C4BBFED-A232-9AD2-44E2-FEE98110834D}"/>
            </a:ext>
          </a:extLst>
        </p:cNvPr>
        <p:cNvGrpSpPr/>
        <p:nvPr/>
      </p:nvGrpSpPr>
      <p:grpSpPr>
        <a:xfrm>
          <a:off x="0" y="0"/>
          <a:ext cx="0" cy="0"/>
          <a:chOff x="0" y="0"/>
          <a:chExt cx="0" cy="0"/>
        </a:xfrm>
      </p:grpSpPr>
      <p:sp>
        <p:nvSpPr>
          <p:cNvPr id="102" name="Google Shape;102;p1">
            <a:extLst>
              <a:ext uri="{FF2B5EF4-FFF2-40B4-BE49-F238E27FC236}">
                <a16:creationId xmlns:a16="http://schemas.microsoft.com/office/drawing/2014/main" id="{9C138045-423E-0F7F-B071-2D2AE64ED0A5}"/>
              </a:ext>
            </a:extLst>
          </p:cNvPr>
          <p:cNvSpPr txBox="1"/>
          <p:nvPr/>
        </p:nvSpPr>
        <p:spPr>
          <a:xfrm>
            <a:off x="299416" y="1532386"/>
            <a:ext cx="5953672" cy="2862282"/>
          </a:xfrm>
          <a:prstGeom prst="rect">
            <a:avLst/>
          </a:prstGeom>
          <a:noFill/>
          <a:ln>
            <a:noFill/>
          </a:ln>
        </p:spPr>
        <p:txBody>
          <a:bodyPr spcFirstLastPara="1" wrap="square" lIns="91450" tIns="45700" rIns="91450" bIns="45700" anchor="t" anchorCtr="0">
            <a:spAutoFit/>
          </a:bodyPr>
          <a:lstStyle/>
          <a:p>
            <a:r>
              <a:rPr lang="en-US" sz="4800" b="1" dirty="0">
                <a:solidFill>
                  <a:srgbClr val="1A324A"/>
                </a:solidFill>
                <a:latin typeface="Lato" panose="020F0502020204030203" pitchFamily="34" charset="0"/>
                <a:ea typeface="Lato" panose="020F0502020204030203" pitchFamily="34" charset="0"/>
                <a:cs typeface="Lato" panose="020F0502020204030203" pitchFamily="34" charset="0"/>
                <a:sym typeface="Anybody"/>
              </a:rPr>
              <a:t>Adult vaccination advocacy </a:t>
            </a:r>
          </a:p>
          <a:p>
            <a:endParaRPr lang="en-US" sz="4800" b="1" dirty="0">
              <a:solidFill>
                <a:srgbClr val="1A324A"/>
              </a:solidFill>
              <a:latin typeface="Lato" panose="020F0502020204030203" pitchFamily="34" charset="0"/>
              <a:ea typeface="Lato" panose="020F0502020204030203" pitchFamily="34" charset="0"/>
              <a:cs typeface="Lato" panose="020F0502020204030203" pitchFamily="34" charset="0"/>
              <a:sym typeface="Anybody"/>
            </a:endParaRPr>
          </a:p>
          <a:p>
            <a:r>
              <a:rPr lang="en-US" sz="3600" b="1" dirty="0">
                <a:solidFill>
                  <a:srgbClr val="1A324A"/>
                </a:solidFill>
                <a:latin typeface="Lato" panose="020F0502020204030203" pitchFamily="34" charset="0"/>
                <a:ea typeface="Lato" panose="020F0502020204030203" pitchFamily="34" charset="0"/>
                <a:cs typeface="Lato" panose="020F0502020204030203" pitchFamily="34" charset="0"/>
                <a:sym typeface="Anybody"/>
              </a:rPr>
              <a:t>How can I advocate?</a:t>
            </a:r>
          </a:p>
        </p:txBody>
      </p:sp>
      <p:sp>
        <p:nvSpPr>
          <p:cNvPr id="104" name="Google Shape;104;p1">
            <a:extLst>
              <a:ext uri="{FF2B5EF4-FFF2-40B4-BE49-F238E27FC236}">
                <a16:creationId xmlns:a16="http://schemas.microsoft.com/office/drawing/2014/main" id="{8E2A4CA2-C179-3512-D3EB-0A457F785804}"/>
              </a:ext>
            </a:extLst>
          </p:cNvPr>
          <p:cNvSpPr txBox="1"/>
          <p:nvPr/>
        </p:nvSpPr>
        <p:spPr>
          <a:xfrm>
            <a:off x="508965" y="425291"/>
            <a:ext cx="5953673" cy="276989"/>
          </a:xfrm>
          <a:prstGeom prst="rect">
            <a:avLst/>
          </a:prstGeom>
          <a:noFill/>
          <a:ln>
            <a:noFill/>
          </a:ln>
        </p:spPr>
        <p:txBody>
          <a:bodyPr spcFirstLastPara="1" wrap="square" lIns="91450" tIns="45700" rIns="91450" bIns="457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F05153"/>
                </a:solidFill>
                <a:latin typeface="Lato" panose="020F0502020204030203" pitchFamily="34" charset="0"/>
                <a:ea typeface="Lato" panose="020F0502020204030203" pitchFamily="34" charset="0"/>
                <a:cs typeface="Lato" panose="020F0502020204030203" pitchFamily="34" charset="0"/>
                <a:sym typeface="Anybody"/>
              </a:rPr>
              <a:t>( YOUR ORGANIZATION’S LOGO HERE )</a:t>
            </a:r>
            <a:endParaRPr>
              <a:solidFill>
                <a:srgbClr val="F05153"/>
              </a:solidFill>
              <a:latin typeface="Lato" panose="020F0502020204030203" pitchFamily="34" charset="0"/>
              <a:ea typeface="Lato" panose="020F0502020204030203" pitchFamily="34" charset="0"/>
              <a:cs typeface="Lato" panose="020F0502020204030203" pitchFamily="34" charset="0"/>
            </a:endParaRPr>
          </a:p>
        </p:txBody>
      </p:sp>
      <p:sp>
        <p:nvSpPr>
          <p:cNvPr id="2" name="Rectangle 1">
            <a:extLst>
              <a:ext uri="{FF2B5EF4-FFF2-40B4-BE49-F238E27FC236}">
                <a16:creationId xmlns:a16="http://schemas.microsoft.com/office/drawing/2014/main" id="{97C926C1-337A-AFD9-CFCE-A4380A70983A}"/>
              </a:ext>
            </a:extLst>
          </p:cNvPr>
          <p:cNvSpPr/>
          <p:nvPr/>
        </p:nvSpPr>
        <p:spPr>
          <a:xfrm>
            <a:off x="299416" y="4410230"/>
            <a:ext cx="4168140" cy="81643"/>
          </a:xfrm>
          <a:prstGeom prst="rect">
            <a:avLst/>
          </a:prstGeom>
          <a:solidFill>
            <a:srgbClr val="F051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1938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B5D92F1C-70E8-7597-6C5E-B8DD45C9CA2F}"/>
              </a:ext>
            </a:extLst>
          </p:cNvPr>
          <p:cNvSpPr/>
          <p:nvPr/>
        </p:nvSpPr>
        <p:spPr>
          <a:xfrm>
            <a:off x="280150" y="1064302"/>
            <a:ext cx="6297700" cy="750103"/>
          </a:xfrm>
          <a:prstGeom prst="roundRect">
            <a:avLst/>
          </a:prstGeom>
          <a:solidFill>
            <a:srgbClr val="203248">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58BD0B5C-A427-A60C-24E6-0BC4497516B1}"/>
              </a:ext>
            </a:extLst>
          </p:cNvPr>
          <p:cNvSpPr>
            <a:spLocks noGrp="1"/>
          </p:cNvSpPr>
          <p:nvPr>
            <p:ph type="body" idx="2"/>
          </p:nvPr>
        </p:nvSpPr>
        <p:spPr>
          <a:xfrm>
            <a:off x="280150" y="2030910"/>
            <a:ext cx="6184496" cy="7432242"/>
          </a:xfrm>
        </p:spPr>
        <p:txBody>
          <a:bodyPr>
            <a:noAutofit/>
          </a:bodyPr>
          <a:lstStyle/>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Dear [Recipient Name],</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 </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On behalf of [Organization Name], I am writing to highlight the importance of strengthening adult vaccination policies and </a:t>
            </a:r>
            <a:r>
              <a:rPr lang="en-US" sz="1200" dirty="0" err="1">
                <a:solidFill>
                  <a:schemeClr val="bg1">
                    <a:lumMod val="10000"/>
                  </a:schemeClr>
                </a:solidFill>
                <a:latin typeface="Lato" panose="020F0502020204030203" pitchFamily="34" charset="77"/>
                <a:cs typeface="Calibri" panose="020F0502020204030204" pitchFamily="34" charset="0"/>
              </a:rPr>
              <a:t>programmes</a:t>
            </a:r>
            <a:r>
              <a:rPr lang="en-US" sz="1200" dirty="0">
                <a:solidFill>
                  <a:schemeClr val="bg1">
                    <a:lumMod val="10000"/>
                  </a:schemeClr>
                </a:solidFill>
                <a:latin typeface="Lato" panose="020F0502020204030203" pitchFamily="34" charset="77"/>
                <a:cs typeface="Calibri" panose="020F0502020204030204" pitchFamily="34" charset="0"/>
              </a:rPr>
              <a:t> to better protect older adults and people living with chronic health conditions in our community.</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 </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Respiratory infections, such as influenza and COVID-19, continue to place older adults and people living with chronic conditions at greater risk of severe illness, hospitalization, loss of independence, and other serious complications. Vaccination is one of the most effective ways to help reduce these risks, support healthy ageing, and reduce pressure on health and care systems.</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 </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Despite these benefits, barriers to awareness, access, and implementation remain. Everyone should have equitable access to recommended vaccines, regardless of where they live or their personal circumstances.</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 </a:t>
            </a:r>
          </a:p>
          <a:p>
            <a:pPr marL="114300" indent="0" algn="just">
              <a:lnSpc>
                <a:spcPct val="100000"/>
              </a:lnSpc>
              <a:spcBef>
                <a:spcPts val="0"/>
              </a:spcBef>
              <a:buNone/>
            </a:pPr>
            <a:r>
              <a:rPr lang="en-US" sz="1200" b="1" dirty="0">
                <a:solidFill>
                  <a:srgbClr val="0070C0"/>
                </a:solidFill>
                <a:latin typeface="Lato" panose="020F0502020204030203" pitchFamily="34" charset="77"/>
                <a:cs typeface="Calibri" panose="020F0502020204030204" pitchFamily="34" charset="0"/>
              </a:rPr>
              <a:t>Community story (insert example)</a:t>
            </a:r>
          </a:p>
          <a:p>
            <a:pPr marL="114300" indent="0" algn="just">
              <a:lnSpc>
                <a:spcPct val="100000"/>
              </a:lnSpc>
              <a:spcBef>
                <a:spcPts val="0"/>
              </a:spcBef>
              <a:buNone/>
            </a:pPr>
            <a:r>
              <a:rPr lang="en-US" sz="1200" i="1" dirty="0">
                <a:solidFill>
                  <a:srgbClr val="0070C0"/>
                </a:solidFill>
                <a:latin typeface="Lato" panose="020F0502020204030203" pitchFamily="34" charset="77"/>
                <a:cs typeface="Calibri" panose="020F0502020204030204" pitchFamily="34" charset="0"/>
              </a:rPr>
              <a:t>[Share a brief story that illustrates the impact of respiratory illness, barriers to vaccination, or the positive difference vaccination has made in your community. Stories should protect privacy and be shared with appropriate permission where applicable.]</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 </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To strengthen protection for older adults and other populations at increased risk, we encourage continued action to:</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 </a:t>
            </a:r>
          </a:p>
          <a:p>
            <a:pPr algn="just">
              <a:lnSpc>
                <a:spcPct val="100000"/>
              </a:lnSpc>
              <a:spcBef>
                <a:spcPts val="0"/>
              </a:spcBef>
            </a:pPr>
            <a:r>
              <a:rPr lang="en-US" sz="1200" dirty="0">
                <a:solidFill>
                  <a:schemeClr val="bg1">
                    <a:lumMod val="10000"/>
                  </a:schemeClr>
                </a:solidFill>
                <a:latin typeface="Lato" panose="020F0502020204030203" pitchFamily="34" charset="77"/>
                <a:cs typeface="Calibri" panose="020F0502020204030204" pitchFamily="34" charset="0"/>
              </a:rPr>
              <a:t>Improve equitable access to recommended adult vaccines.</a:t>
            </a:r>
          </a:p>
          <a:p>
            <a:pPr algn="just">
              <a:lnSpc>
                <a:spcPct val="100000"/>
              </a:lnSpc>
              <a:spcBef>
                <a:spcPts val="0"/>
              </a:spcBef>
            </a:pPr>
            <a:r>
              <a:rPr lang="en-US" sz="1200" dirty="0">
                <a:solidFill>
                  <a:schemeClr val="bg1">
                    <a:lumMod val="10000"/>
                  </a:schemeClr>
                </a:solidFill>
                <a:latin typeface="Lato" panose="020F0502020204030203" pitchFamily="34" charset="77"/>
                <a:cs typeface="Calibri" panose="020F0502020204030204" pitchFamily="34" charset="0"/>
              </a:rPr>
              <a:t>Ensure people are informed about and can access recommended vaccine options based on their age, health status, individual risk, and preferences. </a:t>
            </a:r>
          </a:p>
          <a:p>
            <a:pPr algn="just">
              <a:lnSpc>
                <a:spcPct val="100000"/>
              </a:lnSpc>
              <a:spcBef>
                <a:spcPts val="0"/>
              </a:spcBef>
            </a:pPr>
            <a:r>
              <a:rPr lang="en-US" sz="1200" dirty="0">
                <a:solidFill>
                  <a:schemeClr val="bg1">
                    <a:lumMod val="10000"/>
                  </a:schemeClr>
                </a:solidFill>
                <a:latin typeface="Lato" panose="020F0502020204030203" pitchFamily="34" charset="77"/>
                <a:cs typeface="Calibri" panose="020F0502020204030204" pitchFamily="34" charset="0"/>
              </a:rPr>
              <a:t>Strengthen public awareness through clear, evidence-based communication.</a:t>
            </a:r>
          </a:p>
          <a:p>
            <a:pPr algn="just">
              <a:lnSpc>
                <a:spcPct val="100000"/>
              </a:lnSpc>
              <a:spcBef>
                <a:spcPts val="0"/>
              </a:spcBef>
            </a:pPr>
            <a:r>
              <a:rPr lang="en-US" sz="1200" dirty="0">
                <a:solidFill>
                  <a:schemeClr val="bg1">
                    <a:lumMod val="10000"/>
                  </a:schemeClr>
                </a:solidFill>
                <a:latin typeface="Lato" panose="020F0502020204030203" pitchFamily="34" charset="77"/>
                <a:cs typeface="Calibri" panose="020F0502020204030204" pitchFamily="34" charset="0"/>
              </a:rPr>
              <a:t>Prioritize and recognize adult vaccination as an important part of healthy ageing and chronic disease prevention.</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 </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We would welcome the opportunity to discuss these priorities further and explore how we can work together to improve adult vaccination and support healthier ageing across Canada.</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 </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Thank you for your time and consideration. We appreciate your commitment to improving the health and well-being of Canadians.</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 </a:t>
            </a:r>
          </a:p>
          <a:p>
            <a:pPr marL="114300" indent="0" algn="just">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Sincerely,</a:t>
            </a:r>
          </a:p>
          <a:p>
            <a:pPr marL="114300" indent="0">
              <a:lnSpc>
                <a:spcPct val="100000"/>
              </a:lnSpc>
              <a:spcBef>
                <a:spcPts val="0"/>
              </a:spcBef>
              <a:buNone/>
            </a:pPr>
            <a:r>
              <a:rPr lang="en-US" sz="1200" dirty="0">
                <a:solidFill>
                  <a:schemeClr val="bg1">
                    <a:lumMod val="10000"/>
                  </a:schemeClr>
                </a:solidFill>
                <a:latin typeface="Lato" panose="020F0502020204030203" pitchFamily="34" charset="77"/>
                <a:cs typeface="Calibri" panose="020F0502020204030204" pitchFamily="34" charset="0"/>
              </a:rPr>
              <a:t>[Name]</a:t>
            </a:r>
          </a:p>
        </p:txBody>
      </p:sp>
      <p:pic>
        <p:nvPicPr>
          <p:cNvPr id="6" name="Graphic 5" descr="Chat bubble with solid fill">
            <a:extLst>
              <a:ext uri="{FF2B5EF4-FFF2-40B4-BE49-F238E27FC236}">
                <a16:creationId xmlns:a16="http://schemas.microsoft.com/office/drawing/2014/main" id="{FFE2BF77-7FA6-35C4-81E7-7B3212E3AB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8992" y="1140740"/>
            <a:ext cx="671462" cy="699303"/>
          </a:xfrm>
          <a:prstGeom prst="rect">
            <a:avLst/>
          </a:prstGeom>
        </p:spPr>
      </p:pic>
      <p:sp>
        <p:nvSpPr>
          <p:cNvPr id="7" name="Rounded Rectangle 6">
            <a:extLst>
              <a:ext uri="{FF2B5EF4-FFF2-40B4-BE49-F238E27FC236}">
                <a16:creationId xmlns:a16="http://schemas.microsoft.com/office/drawing/2014/main" id="{644231B1-D35D-0DE8-E36A-3035A605B2D8}"/>
              </a:ext>
            </a:extLst>
          </p:cNvPr>
          <p:cNvSpPr/>
          <p:nvPr/>
        </p:nvSpPr>
        <p:spPr>
          <a:xfrm>
            <a:off x="948044" y="290444"/>
            <a:ext cx="4961911" cy="550524"/>
          </a:xfrm>
          <a:prstGeom prst="roundRect">
            <a:avLst/>
          </a:prstGeom>
          <a:solidFill>
            <a:srgbClr val="F051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Google Shape;88;p22">
            <a:extLst>
              <a:ext uri="{FF2B5EF4-FFF2-40B4-BE49-F238E27FC236}">
                <a16:creationId xmlns:a16="http://schemas.microsoft.com/office/drawing/2014/main" id="{72A69799-17E5-3DEE-679A-6C8783582BC7}"/>
              </a:ext>
            </a:extLst>
          </p:cNvPr>
          <p:cNvSpPr txBox="1"/>
          <p:nvPr/>
        </p:nvSpPr>
        <p:spPr>
          <a:xfrm>
            <a:off x="948044" y="328544"/>
            <a:ext cx="4961911" cy="461624"/>
          </a:xfrm>
          <a:prstGeom prst="rect">
            <a:avLst/>
          </a:prstGeom>
          <a:noFill/>
          <a:ln>
            <a:noFill/>
          </a:ln>
        </p:spPr>
        <p:txBody>
          <a:bodyPr spcFirstLastPara="1" wrap="square" lIns="91450" tIns="45700" rIns="91450" bIns="45700" anchor="t" anchorCtr="0">
            <a:spAutoFit/>
          </a:bodyPr>
          <a:lstStyle/>
          <a:p>
            <a:pPr lvl="0" algn="ctr"/>
            <a:r>
              <a:rPr lang="en-CA" sz="2400" b="1"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Advocacy Letter Template</a:t>
            </a:r>
          </a:p>
        </p:txBody>
      </p:sp>
      <p:sp>
        <p:nvSpPr>
          <p:cNvPr id="10" name="TextBox 9">
            <a:extLst>
              <a:ext uri="{FF2B5EF4-FFF2-40B4-BE49-F238E27FC236}">
                <a16:creationId xmlns:a16="http://schemas.microsoft.com/office/drawing/2014/main" id="{967B1195-1908-7066-E637-3D18FF24514D}"/>
              </a:ext>
            </a:extLst>
          </p:cNvPr>
          <p:cNvSpPr txBox="1"/>
          <p:nvPr/>
        </p:nvSpPr>
        <p:spPr>
          <a:xfrm>
            <a:off x="1090454" y="1217868"/>
            <a:ext cx="5360516" cy="461665"/>
          </a:xfrm>
          <a:prstGeom prst="rect">
            <a:avLst/>
          </a:prstGeom>
          <a:noFill/>
        </p:spPr>
        <p:txBody>
          <a:bodyPr wrap="square" rtlCol="0">
            <a:spAutoFit/>
          </a:bodyPr>
          <a:lstStyle/>
          <a:p>
            <a:pPr algn="just"/>
            <a:r>
              <a:rPr lang="en-US" sz="1200" dirty="0">
                <a:solidFill>
                  <a:sysClr val="windowText" lastClr="000000"/>
                </a:solidFill>
                <a:latin typeface="Lato" panose="020F0502020204030203" pitchFamily="34" charset="77"/>
                <a:cs typeface="Calibri" panose="020F0502020204030204" pitchFamily="34" charset="0"/>
              </a:rPr>
              <a:t>Use this template as a starting point and adapt it to reflect your organization's priorities, community, and advocacy goals.</a:t>
            </a:r>
          </a:p>
        </p:txBody>
      </p:sp>
    </p:spTree>
    <p:extLst>
      <p:ext uri="{BB962C8B-B14F-4D97-AF65-F5344CB8AC3E}">
        <p14:creationId xmlns:p14="http://schemas.microsoft.com/office/powerpoint/2010/main" val="264399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03248"/>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FE93D1-8398-B4B2-EFC0-A9089D2A858C}"/>
              </a:ext>
            </a:extLst>
          </p:cNvPr>
          <p:cNvSpPr>
            <a:spLocks noGrp="1"/>
          </p:cNvSpPr>
          <p:nvPr>
            <p:ph type="body" idx="1"/>
          </p:nvPr>
        </p:nvSpPr>
        <p:spPr>
          <a:xfrm>
            <a:off x="831368" y="125328"/>
            <a:ext cx="4981903" cy="720355"/>
          </a:xfrm>
        </p:spPr>
        <p:txBody>
          <a:bodyPr>
            <a:normAutofit/>
          </a:bodyPr>
          <a:lstStyle/>
          <a:p>
            <a:pPr algn="ctr"/>
            <a:r>
              <a:rPr lang="en-US" sz="3600" dirty="0">
                <a:latin typeface="Lato"/>
                <a:ea typeface="Lato"/>
                <a:cs typeface="Lato"/>
              </a:rPr>
              <a:t>How can I advocate</a:t>
            </a:r>
          </a:p>
        </p:txBody>
      </p:sp>
      <p:sp>
        <p:nvSpPr>
          <p:cNvPr id="2" name="Rounded Rectangle 1">
            <a:extLst>
              <a:ext uri="{FF2B5EF4-FFF2-40B4-BE49-F238E27FC236}">
                <a16:creationId xmlns:a16="http://schemas.microsoft.com/office/drawing/2014/main" id="{FFA75D74-5FCD-71B3-58D5-ECABD8A60043}"/>
              </a:ext>
            </a:extLst>
          </p:cNvPr>
          <p:cNvSpPr/>
          <p:nvPr/>
        </p:nvSpPr>
        <p:spPr>
          <a:xfrm>
            <a:off x="464344" y="3115108"/>
            <a:ext cx="5929312" cy="5943168"/>
          </a:xfrm>
          <a:prstGeom prst="roundRect">
            <a:avLst>
              <a:gd name="adj" fmla="val 4243"/>
            </a:avLst>
          </a:prstGeom>
          <a:solidFill>
            <a:schemeClr val="bg1">
              <a:alpha val="584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ctr">
              <a:buSzPct val="83000"/>
              <a:buFont typeface="+mj-lt"/>
              <a:buAutoNum type="arabicPeriod"/>
            </a:pPr>
            <a:endParaRPr lang="en-US" dirty="0"/>
          </a:p>
        </p:txBody>
      </p:sp>
      <p:sp>
        <p:nvSpPr>
          <p:cNvPr id="4" name="Text Placeholder 3">
            <a:extLst>
              <a:ext uri="{FF2B5EF4-FFF2-40B4-BE49-F238E27FC236}">
                <a16:creationId xmlns:a16="http://schemas.microsoft.com/office/drawing/2014/main" id="{1E0BF8F4-1C0B-D101-F814-75487A9F5533}"/>
              </a:ext>
            </a:extLst>
          </p:cNvPr>
          <p:cNvSpPr>
            <a:spLocks noGrp="1"/>
          </p:cNvSpPr>
          <p:nvPr>
            <p:ph type="body" idx="2"/>
          </p:nvPr>
        </p:nvSpPr>
        <p:spPr>
          <a:xfrm>
            <a:off x="773954" y="3395142"/>
            <a:ext cx="5310093" cy="5434534"/>
          </a:xfrm>
        </p:spPr>
        <p:txBody>
          <a:bodyPr>
            <a:noAutofit/>
          </a:bodyPr>
          <a:lstStyle/>
          <a:p>
            <a:pPr lvl="0" algn="just">
              <a:lnSpc>
                <a:spcPct val="100000"/>
              </a:lnSpc>
              <a:spcBef>
                <a:spcPts val="1100"/>
              </a:spcBef>
              <a:buClr>
                <a:schemeClr val="bg1"/>
              </a:buClr>
              <a:buSzPct val="105000"/>
              <a:buFont typeface="+mj-lt"/>
              <a:buAutoNum type="arabicPeriod"/>
            </a:pPr>
            <a:r>
              <a:rPr lang="en-US" b="1" u="sng" dirty="0">
                <a:solidFill>
                  <a:schemeClr val="bg1"/>
                </a:solidFill>
              </a:rPr>
              <a:t>Customize the letter</a:t>
            </a:r>
            <a:r>
              <a:rPr lang="en-CA" b="1" dirty="0">
                <a:solidFill>
                  <a:schemeClr val="bg1"/>
                </a:solidFill>
              </a:rPr>
              <a:t>: </a:t>
            </a:r>
            <a:r>
              <a:rPr lang="en-US" dirty="0">
                <a:solidFill>
                  <a:schemeClr val="bg1"/>
                </a:solidFill>
              </a:rPr>
              <a:t>Add your organization’s name and tailor the content to reflect your community and priorities.</a:t>
            </a:r>
          </a:p>
          <a:p>
            <a:pPr lvl="0" algn="just">
              <a:lnSpc>
                <a:spcPct val="100000"/>
              </a:lnSpc>
              <a:spcBef>
                <a:spcPts val="1100"/>
              </a:spcBef>
              <a:buClr>
                <a:schemeClr val="bg1"/>
              </a:buClr>
              <a:buSzPct val="105000"/>
              <a:buFont typeface="+mj-lt"/>
              <a:buAutoNum type="arabicPeriod"/>
            </a:pPr>
            <a:r>
              <a:rPr lang="en-US" b="1" u="sng" dirty="0">
                <a:solidFill>
                  <a:schemeClr val="bg1"/>
                </a:solidFill>
              </a:rPr>
              <a:t>Identify your audience</a:t>
            </a:r>
            <a:r>
              <a:rPr lang="en-US" b="1" dirty="0">
                <a:solidFill>
                  <a:schemeClr val="bg1"/>
                </a:solidFill>
              </a:rPr>
              <a:t>: </a:t>
            </a:r>
            <a:r>
              <a:rPr lang="en-US" dirty="0">
                <a:solidFill>
                  <a:schemeClr val="bg1"/>
                </a:solidFill>
              </a:rPr>
              <a:t>Send the letter to the policymaker, elected representatives, public health leader, or other decision-maker you want to influence.</a:t>
            </a:r>
          </a:p>
          <a:p>
            <a:pPr lvl="0" algn="just">
              <a:lnSpc>
                <a:spcPct val="100000"/>
              </a:lnSpc>
              <a:spcBef>
                <a:spcPts val="1100"/>
              </a:spcBef>
              <a:buClr>
                <a:schemeClr val="bg1"/>
              </a:buClr>
              <a:buSzPct val="105000"/>
              <a:buFont typeface="+mj-lt"/>
              <a:buAutoNum type="arabicPeriod"/>
            </a:pPr>
            <a:r>
              <a:rPr lang="en-US" b="1" u="sng" dirty="0">
                <a:solidFill>
                  <a:schemeClr val="bg1"/>
                </a:solidFill>
              </a:rPr>
              <a:t>Add local context: </a:t>
            </a:r>
            <a:r>
              <a:rPr lang="en-US" dirty="0">
                <a:solidFill>
                  <a:schemeClr val="bg1"/>
                </a:solidFill>
              </a:rPr>
              <a:t>Include local data and member stories.</a:t>
            </a:r>
            <a:endParaRPr lang="en-CA" dirty="0">
              <a:solidFill>
                <a:schemeClr val="bg1"/>
              </a:solidFill>
            </a:endParaRPr>
          </a:p>
          <a:p>
            <a:pPr lvl="0" algn="just">
              <a:lnSpc>
                <a:spcPct val="100000"/>
              </a:lnSpc>
              <a:spcBef>
                <a:spcPts val="1100"/>
              </a:spcBef>
              <a:buClr>
                <a:schemeClr val="bg1"/>
              </a:buClr>
              <a:buSzPct val="105000"/>
              <a:buFont typeface="+mj-lt"/>
              <a:buAutoNum type="arabicPeriod"/>
            </a:pPr>
            <a:r>
              <a:rPr lang="en-US" b="1" u="sng" dirty="0">
                <a:solidFill>
                  <a:schemeClr val="bg1"/>
                </a:solidFill>
              </a:rPr>
              <a:t>Define your ask</a:t>
            </a:r>
            <a:r>
              <a:rPr lang="en-US" b="1" dirty="0">
                <a:solidFill>
                  <a:schemeClr val="bg1"/>
                </a:solidFill>
              </a:rPr>
              <a:t>: </a:t>
            </a:r>
            <a:r>
              <a:rPr lang="en-US" dirty="0">
                <a:solidFill>
                  <a:schemeClr val="bg1"/>
                </a:solidFill>
              </a:rPr>
              <a:t>Clearly state the action you are calling for (see letter).</a:t>
            </a:r>
          </a:p>
          <a:p>
            <a:pPr lvl="0" algn="just">
              <a:lnSpc>
                <a:spcPct val="100000"/>
              </a:lnSpc>
              <a:spcBef>
                <a:spcPts val="1100"/>
              </a:spcBef>
              <a:buClr>
                <a:schemeClr val="bg1"/>
              </a:buClr>
              <a:buSzPct val="105000"/>
              <a:buFont typeface="+mj-lt"/>
              <a:buAutoNum type="arabicPeriod"/>
            </a:pPr>
            <a:r>
              <a:rPr lang="en-US" b="1" u="sng" dirty="0">
                <a:solidFill>
                  <a:schemeClr val="bg1"/>
                </a:solidFill>
              </a:rPr>
              <a:t>Send strategically: </a:t>
            </a:r>
            <a:r>
              <a:rPr lang="en-US" dirty="0">
                <a:solidFill>
                  <a:schemeClr val="bg1"/>
                </a:solidFill>
              </a:rPr>
              <a:t>Share the letter by email, mail, or during meetings as part of your advocacy outreach.</a:t>
            </a:r>
            <a:endParaRPr lang="en-CA" dirty="0">
              <a:solidFill>
                <a:schemeClr val="bg1"/>
              </a:solidFill>
            </a:endParaRPr>
          </a:p>
          <a:p>
            <a:pPr lvl="0" algn="just">
              <a:lnSpc>
                <a:spcPct val="100000"/>
              </a:lnSpc>
              <a:spcBef>
                <a:spcPts val="1100"/>
              </a:spcBef>
              <a:buClr>
                <a:schemeClr val="bg1"/>
              </a:buClr>
              <a:buSzPct val="105000"/>
              <a:buFont typeface="+mj-lt"/>
              <a:buAutoNum type="arabicPeriod"/>
            </a:pPr>
            <a:r>
              <a:rPr lang="en-US" b="1" u="sng" dirty="0">
                <a:solidFill>
                  <a:schemeClr val="bg1"/>
                </a:solidFill>
              </a:rPr>
              <a:t> Amplify where possible: </a:t>
            </a:r>
            <a:r>
              <a:rPr lang="en-US" dirty="0">
                <a:solidFill>
                  <a:schemeClr val="bg1"/>
                </a:solidFill>
              </a:rPr>
              <a:t>Consider co-signing with partner organizations to strengthen your message.</a:t>
            </a:r>
            <a:endParaRPr lang="en-CA" dirty="0">
              <a:solidFill>
                <a:schemeClr val="bg1"/>
              </a:solidFill>
            </a:endParaRPr>
          </a:p>
          <a:p>
            <a:pPr algn="just">
              <a:lnSpc>
                <a:spcPct val="100000"/>
              </a:lnSpc>
              <a:spcBef>
                <a:spcPts val="1100"/>
              </a:spcBef>
              <a:buClr>
                <a:schemeClr val="bg1"/>
              </a:buClr>
              <a:buSzPct val="105000"/>
              <a:buFont typeface="+mj-lt"/>
              <a:buAutoNum type="arabicPeriod"/>
            </a:pPr>
            <a:r>
              <a:rPr lang="en-US" b="1" u="sng" dirty="0">
                <a:solidFill>
                  <a:schemeClr val="bg1"/>
                </a:solidFill>
              </a:rPr>
              <a:t> Follow up</a:t>
            </a:r>
            <a:r>
              <a:rPr lang="en-CA" b="1" u="sng" dirty="0">
                <a:solidFill>
                  <a:schemeClr val="bg1"/>
                </a:solidFill>
              </a:rPr>
              <a:t>: </a:t>
            </a:r>
            <a:r>
              <a:rPr lang="en-US" dirty="0">
                <a:solidFill>
                  <a:schemeClr val="bg1"/>
                </a:solidFill>
              </a:rPr>
              <a:t>Contact recipients after sending the letter to answer questions, encourage action, and continue the conversation.</a:t>
            </a:r>
          </a:p>
          <a:p>
            <a:pPr algn="just">
              <a:lnSpc>
                <a:spcPct val="100000"/>
              </a:lnSpc>
              <a:spcBef>
                <a:spcPts val="1100"/>
              </a:spcBef>
              <a:buClr>
                <a:schemeClr val="bg1"/>
              </a:buClr>
              <a:buSzPct val="105000"/>
              <a:buFont typeface="+mj-lt"/>
              <a:buAutoNum type="arabicPeriod"/>
            </a:pPr>
            <a:r>
              <a:rPr lang="en-US" b="1" u="sng" dirty="0">
                <a:solidFill>
                  <a:schemeClr val="bg1"/>
                </a:solidFill>
              </a:rPr>
              <a:t>Engage the media</a:t>
            </a:r>
            <a:r>
              <a:rPr lang="en-CA" b="1" u="sng" dirty="0">
                <a:solidFill>
                  <a:schemeClr val="bg1"/>
                </a:solidFill>
              </a:rPr>
              <a:t>: </a:t>
            </a:r>
            <a:r>
              <a:rPr lang="en-US" dirty="0">
                <a:solidFill>
                  <a:schemeClr val="bg1"/>
                </a:solidFill>
              </a:rPr>
              <a:t>Consider sharing your message with local media, journalists, or news outlets to raise awareness and highlight community stories that demonstrate the importance of adult vaccination.</a:t>
            </a:r>
          </a:p>
        </p:txBody>
      </p:sp>
      <p:pic>
        <p:nvPicPr>
          <p:cNvPr id="5" name="Picture 4">
            <a:extLst>
              <a:ext uri="{FF2B5EF4-FFF2-40B4-BE49-F238E27FC236}">
                <a16:creationId xmlns:a16="http://schemas.microsoft.com/office/drawing/2014/main" id="{A4786235-8213-AC75-AF59-2561DA78247E}"/>
              </a:ext>
            </a:extLst>
          </p:cNvPr>
          <p:cNvPicPr>
            <a:picLocks noChangeAspect="1"/>
          </p:cNvPicPr>
          <p:nvPr/>
        </p:nvPicPr>
        <p:blipFill>
          <a:blip r:embed="rId3"/>
          <a:stretch>
            <a:fillRect/>
          </a:stretch>
        </p:blipFill>
        <p:spPr>
          <a:xfrm>
            <a:off x="2453876" y="1265218"/>
            <a:ext cx="1418037" cy="1430355"/>
          </a:xfrm>
          <a:prstGeom prst="rect">
            <a:avLst/>
          </a:prstGeom>
        </p:spPr>
      </p:pic>
      <p:sp>
        <p:nvSpPr>
          <p:cNvPr id="6" name="TextBox 5">
            <a:extLst>
              <a:ext uri="{FF2B5EF4-FFF2-40B4-BE49-F238E27FC236}">
                <a16:creationId xmlns:a16="http://schemas.microsoft.com/office/drawing/2014/main" id="{BA2022E4-E264-06E5-20A8-F7E1170C476E}"/>
              </a:ext>
            </a:extLst>
          </p:cNvPr>
          <p:cNvSpPr txBox="1"/>
          <p:nvPr/>
        </p:nvSpPr>
        <p:spPr>
          <a:xfrm>
            <a:off x="1301404" y="9559555"/>
            <a:ext cx="4475328" cy="261610"/>
          </a:xfrm>
          <a:prstGeom prst="rect">
            <a:avLst/>
          </a:prstGeom>
          <a:noFill/>
        </p:spPr>
        <p:txBody>
          <a:bodyPr wrap="square" rtlCol="0">
            <a:spAutoFit/>
          </a:bodyPr>
          <a:lstStyle/>
          <a:p>
            <a:pPr algn="ctr"/>
            <a:r>
              <a:rPr lang="en-CA" sz="1100" dirty="0">
                <a:solidFill>
                  <a:schemeClr val="bg1"/>
                </a:solidFill>
              </a:rPr>
              <a:t>This initiative has been supported by Sanofi</a:t>
            </a:r>
            <a:endParaRPr lang="en-US" sz="1100" dirty="0">
              <a:solidFill>
                <a:schemeClr val="bg1"/>
              </a:solidFill>
            </a:endParaRPr>
          </a:p>
        </p:txBody>
      </p:sp>
    </p:spTree>
    <p:extLst>
      <p:ext uri="{BB962C8B-B14F-4D97-AF65-F5344CB8AC3E}">
        <p14:creationId xmlns:p14="http://schemas.microsoft.com/office/powerpoint/2010/main" val="2730177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F5607-91A9-B0C2-A95D-001CCE9D460E}"/>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549CE668-0498-6954-A758-84A3DD506E67}"/>
              </a:ext>
            </a:extLst>
          </p:cNvPr>
          <p:cNvSpPr>
            <a:spLocks noChangeArrowheads="1"/>
          </p:cNvSpPr>
          <p:nvPr/>
        </p:nvSpPr>
        <p:spPr bwMode="auto">
          <a:xfrm>
            <a:off x="244444" y="1126125"/>
            <a:ext cx="6369109" cy="8489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52352" rIns="9144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Public Health Agency of Canada. </a:t>
            </a:r>
            <a:r>
              <a:rPr lang="en-CA" sz="1000" b="0" kern="100" dirty="0">
                <a:effectLst/>
                <a:latin typeface="Lato" panose="020F0502020204030203" pitchFamily="34" charset="77"/>
                <a:ea typeface="Aptos" panose="020B0004020202020204" pitchFamily="34" charset="0"/>
                <a:cs typeface="Calibri" panose="020F0502020204030204" pitchFamily="34" charset="0"/>
              </a:rPr>
              <a:t>Aging and chronic diseases: A profile of Canadian seniors</a:t>
            </a:r>
            <a:r>
              <a:rPr lang="en-CA" sz="1000" kern="100" dirty="0">
                <a:effectLst/>
                <a:latin typeface="Lato" panose="020F0502020204030203" pitchFamily="34" charset="77"/>
                <a:ea typeface="Aptos" panose="020B0004020202020204" pitchFamily="34" charset="0"/>
                <a:cs typeface="Calibri" panose="020F0502020204030204" pitchFamily="34" charset="0"/>
              </a:rPr>
              <a:t>. Government of Canada; 2020.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3"/>
              </a:rPr>
              <a:t>https://www.canada.ca/en/public-health/services/publications/diseases-conditions/aging-chronic-diseases-profile-canadian-seniors-report.html</a:t>
            </a:r>
            <a:endParaRPr lang="en-CA" sz="1000" kern="100" dirty="0">
              <a:effectLst/>
              <a:latin typeface="Lato" panose="020F0502020204030203" pitchFamily="34" charset="77"/>
              <a:ea typeface="Aptos" panose="020B0004020202020204" pitchFamily="34" charset="0"/>
              <a:cs typeface="Calibri" panose="020F0502020204030204" pitchFamily="34" charset="0"/>
            </a:endParaRP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Canadian Institute for Health Information. </a:t>
            </a:r>
            <a:r>
              <a:rPr lang="en-CA" sz="1000" b="0" kern="100" dirty="0">
                <a:effectLst/>
                <a:latin typeface="Lato" panose="020F0502020204030203" pitchFamily="34" charset="77"/>
                <a:ea typeface="Aptos" panose="020B0004020202020204" pitchFamily="34" charset="0"/>
                <a:cs typeface="Calibri" panose="020F0502020204030204" pitchFamily="34" charset="0"/>
              </a:rPr>
              <a:t>Canada's seniors population outlook: Uncharted territory</a:t>
            </a:r>
            <a:r>
              <a:rPr lang="en-CA" sz="1000" kern="100" dirty="0">
                <a:effectLst/>
                <a:latin typeface="Lato" panose="020F0502020204030203" pitchFamily="34" charset="77"/>
                <a:ea typeface="Aptos" panose="020B0004020202020204" pitchFamily="34" charset="0"/>
                <a:cs typeface="Calibri" panose="020F0502020204030204" pitchFamily="34" charset="0"/>
              </a:rPr>
              <a:t>. CIHI; 2017.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4"/>
              </a:rPr>
              <a:t>https://www.cihi.ca/en/infographic-canadas-seniors-population-outlook-uncharted-territory</a:t>
            </a:r>
            <a:endParaRPr lang="en-CA" sz="1000" kern="100" dirty="0">
              <a:effectLst/>
              <a:latin typeface="Lato" panose="020F0502020204030203" pitchFamily="34" charset="77"/>
              <a:ea typeface="Aptos" panose="020B0004020202020204" pitchFamily="34" charset="0"/>
              <a:cs typeface="Calibri" panose="020F0502020204030204" pitchFamily="34" charset="0"/>
            </a:endParaRP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The Journal of Immunology. Chen J, Kelley WJ, Goldstein DR. Role of aging and the immune response to respiratory viral infections: Potential implications for COVID-19. </a:t>
            </a:r>
            <a:r>
              <a:rPr lang="en-CA" sz="1000" i="1" kern="100" dirty="0">
                <a:effectLst/>
                <a:latin typeface="Lato" panose="020F0502020204030203" pitchFamily="34" charset="77"/>
                <a:ea typeface="Aptos" panose="020B0004020202020204" pitchFamily="34" charset="0"/>
                <a:cs typeface="Calibri" panose="020F0502020204030204" pitchFamily="34" charset="0"/>
              </a:rPr>
              <a:t>J Immunol</a:t>
            </a:r>
            <a:r>
              <a:rPr lang="en-CA" sz="1000" kern="100" dirty="0">
                <a:effectLst/>
                <a:latin typeface="Lato" panose="020F0502020204030203" pitchFamily="34" charset="77"/>
                <a:ea typeface="Aptos" panose="020B0004020202020204" pitchFamily="34" charset="0"/>
                <a:cs typeface="Calibri" panose="020F0502020204030204" pitchFamily="34" charset="0"/>
              </a:rPr>
              <a:t>. 2020;205(2):313–320. doi:10.4049/jimmunol.2000380.</a:t>
            </a: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European Respiratory Review. Fragkou PC, </a:t>
            </a:r>
            <a:r>
              <a:rPr lang="en-CA" sz="1000" kern="100" dirty="0" err="1">
                <a:effectLst/>
                <a:latin typeface="Lato" panose="020F0502020204030203" pitchFamily="34" charset="77"/>
                <a:ea typeface="Aptos" panose="020B0004020202020204" pitchFamily="34" charset="0"/>
                <a:cs typeface="Calibri" panose="020F0502020204030204" pitchFamily="34" charset="0"/>
              </a:rPr>
              <a:t>Skevaki</a:t>
            </a:r>
            <a:r>
              <a:rPr lang="en-CA" sz="1000" kern="100" dirty="0">
                <a:effectLst/>
                <a:latin typeface="Lato" panose="020F0502020204030203" pitchFamily="34" charset="77"/>
                <a:ea typeface="Aptos" panose="020B0004020202020204" pitchFamily="34" charset="0"/>
                <a:cs typeface="Calibri" panose="020F0502020204030204" pitchFamily="34" charset="0"/>
              </a:rPr>
              <a:t> C, Moschopoulos CD, Keske </a:t>
            </a:r>
            <a:r>
              <a:rPr lang="en-CA" sz="1000" kern="100" dirty="0" err="1">
                <a:effectLst/>
                <a:latin typeface="Lato" panose="020F0502020204030203" pitchFamily="34" charset="77"/>
                <a:ea typeface="Aptos" panose="020B0004020202020204" pitchFamily="34" charset="0"/>
                <a:cs typeface="Calibri" panose="020F0502020204030204" pitchFamily="34" charset="0"/>
              </a:rPr>
              <a:t>Ş</a:t>
            </a:r>
            <a:r>
              <a:rPr lang="en-CA" sz="1000" kern="100" dirty="0">
                <a:effectLst/>
                <a:latin typeface="Lato" panose="020F0502020204030203" pitchFamily="34" charset="77"/>
                <a:ea typeface="Aptos" panose="020B0004020202020204" pitchFamily="34" charset="0"/>
                <a:cs typeface="Calibri" panose="020F0502020204030204" pitchFamily="34" charset="0"/>
              </a:rPr>
              <a:t>, Wozniak H, </a:t>
            </a:r>
            <a:r>
              <a:rPr lang="en-CA" sz="1000" kern="100" dirty="0" err="1">
                <a:effectLst/>
                <a:latin typeface="Lato" panose="020F0502020204030203" pitchFamily="34" charset="77"/>
                <a:ea typeface="Aptos" panose="020B0004020202020204" pitchFamily="34" charset="0"/>
                <a:cs typeface="Calibri" panose="020F0502020204030204" pitchFamily="34" charset="0"/>
              </a:rPr>
              <a:t>Malézieux</a:t>
            </a:r>
            <a:r>
              <a:rPr lang="en-CA" sz="1000" kern="100" dirty="0">
                <a:effectLst/>
                <a:latin typeface="Lato" panose="020F0502020204030203" pitchFamily="34" charset="77"/>
                <a:ea typeface="Aptos" panose="020B0004020202020204" pitchFamily="34" charset="0"/>
                <a:cs typeface="Calibri" panose="020F0502020204030204" pitchFamily="34" charset="0"/>
              </a:rPr>
              <a:t>-Picard A, et al. </a:t>
            </a:r>
            <a:r>
              <a:rPr lang="en-CA" sz="1000" kern="100" dirty="0" err="1">
                <a:effectLst/>
                <a:latin typeface="Lato" panose="020F0502020204030203" pitchFamily="34" charset="77"/>
                <a:ea typeface="Aptos" panose="020B0004020202020204" pitchFamily="34" charset="0"/>
                <a:cs typeface="Calibri" panose="020F0502020204030204" pitchFamily="34" charset="0"/>
              </a:rPr>
              <a:t>Immunosenescence</a:t>
            </a:r>
            <a:r>
              <a:rPr lang="en-CA" sz="1000" kern="100" dirty="0">
                <a:effectLst/>
                <a:latin typeface="Lato" panose="020F0502020204030203" pitchFamily="34" charset="77"/>
                <a:ea typeface="Aptos" panose="020B0004020202020204" pitchFamily="34" charset="0"/>
                <a:cs typeface="Calibri" panose="020F0502020204030204" pitchFamily="34" charset="0"/>
              </a:rPr>
              <a:t> and susceptibility to respiratory viruses: A state-of-the-art review. </a:t>
            </a:r>
            <a:r>
              <a:rPr lang="en-CA" sz="1000" i="1" kern="100" dirty="0" err="1">
                <a:effectLst/>
                <a:latin typeface="Lato" panose="020F0502020204030203" pitchFamily="34" charset="77"/>
                <a:ea typeface="Aptos" panose="020B0004020202020204" pitchFamily="34" charset="0"/>
                <a:cs typeface="Calibri" panose="020F0502020204030204" pitchFamily="34" charset="0"/>
              </a:rPr>
              <a:t>Eur</a:t>
            </a:r>
            <a:r>
              <a:rPr lang="en-CA" sz="1000" i="1" kern="100" dirty="0">
                <a:effectLst/>
                <a:latin typeface="Lato" panose="020F0502020204030203" pitchFamily="34" charset="77"/>
                <a:ea typeface="Aptos" panose="020B0004020202020204" pitchFamily="34" charset="0"/>
                <a:cs typeface="Calibri" panose="020F0502020204030204" pitchFamily="34" charset="0"/>
              </a:rPr>
              <a:t> Respir Rev</a:t>
            </a:r>
            <a:r>
              <a:rPr lang="en-CA" sz="1000" kern="100" dirty="0">
                <a:effectLst/>
                <a:latin typeface="Lato" panose="020F0502020204030203" pitchFamily="34" charset="77"/>
                <a:ea typeface="Aptos" panose="020B0004020202020204" pitchFamily="34" charset="0"/>
                <a:cs typeface="Calibri" panose="020F0502020204030204" pitchFamily="34" charset="0"/>
              </a:rPr>
              <a:t>. 2026;35(179):250248. doi:10.1183/16000617.0248-2025.</a:t>
            </a: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Experimental Gerontology. </a:t>
            </a:r>
            <a:r>
              <a:rPr lang="en-CA" sz="1000" kern="100" dirty="0" err="1">
                <a:effectLst/>
                <a:latin typeface="Lato" panose="020F0502020204030203" pitchFamily="34" charset="77"/>
                <a:ea typeface="Aptos" panose="020B0004020202020204" pitchFamily="34" charset="0"/>
                <a:cs typeface="Calibri" panose="020F0502020204030204" pitchFamily="34" charset="0"/>
              </a:rPr>
              <a:t>Visade</a:t>
            </a:r>
            <a:r>
              <a:rPr lang="en-CA" sz="1000" kern="100" dirty="0">
                <a:effectLst/>
                <a:latin typeface="Lato" panose="020F0502020204030203" pitchFamily="34" charset="77"/>
                <a:ea typeface="Aptos" panose="020B0004020202020204" pitchFamily="34" charset="0"/>
                <a:cs typeface="Calibri" panose="020F0502020204030204" pitchFamily="34" charset="0"/>
              </a:rPr>
              <a:t> F, Forestier E, </a:t>
            </a:r>
            <a:r>
              <a:rPr lang="en-CA" sz="1000" kern="100" dirty="0" err="1">
                <a:effectLst/>
                <a:latin typeface="Lato" panose="020F0502020204030203" pitchFamily="34" charset="77"/>
                <a:ea typeface="Aptos" panose="020B0004020202020204" pitchFamily="34" charset="0"/>
                <a:cs typeface="Calibri" panose="020F0502020204030204" pitchFamily="34" charset="0"/>
              </a:rPr>
              <a:t>Roubaud-Baudron</a:t>
            </a:r>
            <a:r>
              <a:rPr lang="en-CA" sz="1000" kern="100" dirty="0">
                <a:effectLst/>
                <a:latin typeface="Lato" panose="020F0502020204030203" pitchFamily="34" charset="77"/>
                <a:ea typeface="Aptos" panose="020B0004020202020204" pitchFamily="34" charset="0"/>
                <a:cs typeface="Calibri" panose="020F0502020204030204" pitchFamily="34" charset="0"/>
              </a:rPr>
              <a:t> C, </a:t>
            </a:r>
            <a:r>
              <a:rPr lang="en-CA" sz="1000" kern="100" dirty="0" err="1">
                <a:effectLst/>
                <a:latin typeface="Lato" panose="020F0502020204030203" pitchFamily="34" charset="77"/>
                <a:ea typeface="Aptos" panose="020B0004020202020204" pitchFamily="34" charset="0"/>
                <a:cs typeface="Calibri" panose="020F0502020204030204" pitchFamily="34" charset="0"/>
              </a:rPr>
              <a:t>Deschasse</a:t>
            </a:r>
            <a:r>
              <a:rPr lang="en-CA" sz="1000" kern="100" dirty="0">
                <a:effectLst/>
                <a:latin typeface="Lato" panose="020F0502020204030203" pitchFamily="34" charset="77"/>
                <a:ea typeface="Aptos" panose="020B0004020202020204" pitchFamily="34" charset="0"/>
                <a:cs typeface="Calibri" panose="020F0502020204030204" pitchFamily="34" charset="0"/>
              </a:rPr>
              <a:t> G, </a:t>
            </a:r>
            <a:r>
              <a:rPr lang="en-CA" sz="1000" kern="100" dirty="0" err="1">
                <a:effectLst/>
                <a:latin typeface="Lato" panose="020F0502020204030203" pitchFamily="34" charset="77"/>
                <a:ea typeface="Aptos" panose="020B0004020202020204" pitchFamily="34" charset="0"/>
                <a:cs typeface="Calibri" panose="020F0502020204030204" pitchFamily="34" charset="0"/>
              </a:rPr>
              <a:t>Babykina</a:t>
            </a:r>
            <a:r>
              <a:rPr lang="en-CA" sz="1000" kern="100" dirty="0">
                <a:effectLst/>
                <a:latin typeface="Lato" panose="020F0502020204030203" pitchFamily="34" charset="77"/>
                <a:ea typeface="Aptos" panose="020B0004020202020204" pitchFamily="34" charset="0"/>
                <a:cs typeface="Calibri" panose="020F0502020204030204" pitchFamily="34" charset="0"/>
              </a:rPr>
              <a:t> G, et al. Impact of acute infections on the loss of functional independence in hospitalized older adults: A multicentre cohort study. </a:t>
            </a:r>
            <a:r>
              <a:rPr lang="en-CA" sz="1000" i="1" kern="100" dirty="0">
                <a:effectLst/>
                <a:latin typeface="Lato" panose="020F0502020204030203" pitchFamily="34" charset="77"/>
                <a:ea typeface="Aptos" panose="020B0004020202020204" pitchFamily="34" charset="0"/>
                <a:cs typeface="Calibri" panose="020F0502020204030204" pitchFamily="34" charset="0"/>
              </a:rPr>
              <a:t>Exp </a:t>
            </a:r>
            <a:r>
              <a:rPr lang="en-CA" sz="1000" i="1" kern="100" dirty="0" err="1">
                <a:effectLst/>
                <a:latin typeface="Lato" panose="020F0502020204030203" pitchFamily="34" charset="77"/>
                <a:ea typeface="Aptos" panose="020B0004020202020204" pitchFamily="34" charset="0"/>
                <a:cs typeface="Calibri" panose="020F0502020204030204" pitchFamily="34" charset="0"/>
              </a:rPr>
              <a:t>Gerontol</a:t>
            </a:r>
            <a:r>
              <a:rPr lang="en-CA" sz="1000" kern="100" dirty="0">
                <a:effectLst/>
                <a:latin typeface="Lato" panose="020F0502020204030203" pitchFamily="34" charset="77"/>
                <a:ea typeface="Aptos" panose="020B0004020202020204" pitchFamily="34" charset="0"/>
                <a:cs typeface="Calibri" panose="020F0502020204030204" pitchFamily="34" charset="0"/>
              </a:rPr>
              <a:t>. 2026;220:113156. doi:10.1016/j.exger.2026.113156.</a:t>
            </a: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Canadian Institute for Health Information. </a:t>
            </a:r>
            <a:r>
              <a:rPr lang="en-CA" sz="1000" b="0" kern="100" dirty="0">
                <a:effectLst/>
                <a:latin typeface="Lato" panose="020F0502020204030203" pitchFamily="34" charset="77"/>
                <a:ea typeface="Aptos" panose="020B0004020202020204" pitchFamily="34" charset="0"/>
                <a:cs typeface="Calibri" panose="020F0502020204030204" pitchFamily="34" charset="0"/>
              </a:rPr>
              <a:t>Hospitalizations for vaccine-preventable respiratory diseases surpass pre-pandemic levels</a:t>
            </a:r>
            <a:r>
              <a:rPr lang="en-CA" sz="1000" kern="100" dirty="0">
                <a:effectLst/>
                <a:latin typeface="Lato" panose="020F0502020204030203" pitchFamily="34" charset="77"/>
                <a:ea typeface="Aptos" panose="020B0004020202020204" pitchFamily="34" charset="0"/>
                <a:cs typeface="Calibri" panose="020F0502020204030204" pitchFamily="34" charset="0"/>
              </a:rPr>
              <a:t>. CIHI; 2026.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5"/>
              </a:rPr>
              <a:t>https://www.cihi.ca/en/news/hospitalizations-for-vaccine-preventable-respiratory-diseases-surpass-pre-pandemic-levels</a:t>
            </a:r>
            <a:endParaRPr lang="en-CA" sz="1000" kern="100" dirty="0">
              <a:effectLst/>
              <a:latin typeface="Lato" panose="020F0502020204030203" pitchFamily="34" charset="77"/>
              <a:ea typeface="Aptos" panose="020B0004020202020204" pitchFamily="34" charset="0"/>
              <a:cs typeface="Calibri" panose="020F0502020204030204" pitchFamily="34" charset="0"/>
            </a:endParaRP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Public Health Agency of Canada. </a:t>
            </a:r>
            <a:r>
              <a:rPr lang="en-CA" sz="1000" b="0" kern="100" dirty="0">
                <a:effectLst/>
                <a:latin typeface="Lato" panose="020F0502020204030203" pitchFamily="34" charset="77"/>
                <a:ea typeface="Aptos" panose="020B0004020202020204" pitchFamily="34" charset="0"/>
                <a:cs typeface="Calibri" panose="020F0502020204030204" pitchFamily="34" charset="0"/>
              </a:rPr>
              <a:t>Vaccination for adults</a:t>
            </a:r>
            <a:r>
              <a:rPr lang="en-CA" sz="1000" kern="100" dirty="0">
                <a:effectLst/>
                <a:latin typeface="Lato" panose="020F0502020204030203" pitchFamily="34" charset="77"/>
                <a:ea typeface="Aptos" panose="020B0004020202020204" pitchFamily="34" charset="0"/>
                <a:cs typeface="Calibri" panose="020F0502020204030204" pitchFamily="34" charset="0"/>
              </a:rPr>
              <a:t>. Government of Canada; 2026.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6"/>
              </a:rPr>
              <a:t>https://www.canada.ca/en/public-health/services/vaccination-adults.html</a:t>
            </a:r>
            <a:endParaRPr lang="en-CA" sz="1000" kern="100" dirty="0">
              <a:effectLst/>
              <a:latin typeface="Lato" panose="020F0502020204030203" pitchFamily="34" charset="77"/>
              <a:ea typeface="Aptos" panose="020B0004020202020204" pitchFamily="34" charset="0"/>
              <a:cs typeface="Calibri" panose="020F0502020204030204" pitchFamily="34" charset="0"/>
            </a:endParaRP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Vaccines. </a:t>
            </a:r>
            <a:r>
              <a:rPr lang="en-CA" sz="1000" kern="100" dirty="0" err="1">
                <a:effectLst/>
                <a:latin typeface="Lato" panose="020F0502020204030203" pitchFamily="34" charset="77"/>
                <a:ea typeface="Aptos" panose="020B0004020202020204" pitchFamily="34" charset="0"/>
                <a:cs typeface="Calibri" panose="020F0502020204030204" pitchFamily="34" charset="0"/>
              </a:rPr>
              <a:t>Ciarambino</a:t>
            </a:r>
            <a:r>
              <a:rPr lang="en-CA" sz="1000" kern="100" dirty="0">
                <a:effectLst/>
                <a:latin typeface="Lato" panose="020F0502020204030203" pitchFamily="34" charset="77"/>
                <a:ea typeface="Aptos" panose="020B0004020202020204" pitchFamily="34" charset="0"/>
                <a:cs typeface="Calibri" panose="020F0502020204030204" pitchFamily="34" charset="0"/>
              </a:rPr>
              <a:t> T, Crispino P, Buono P, Giordano V, et al. Efficacy and safety of vaccinations in geriatric patients: A literature review. </a:t>
            </a:r>
            <a:r>
              <a:rPr lang="en-CA" sz="1000" i="1" kern="100" dirty="0">
                <a:effectLst/>
                <a:latin typeface="Lato" panose="020F0502020204030203" pitchFamily="34" charset="77"/>
                <a:ea typeface="Aptos" panose="020B0004020202020204" pitchFamily="34" charset="0"/>
                <a:cs typeface="Calibri" panose="020F0502020204030204" pitchFamily="34" charset="0"/>
              </a:rPr>
              <a:t>Vaccines (Basel)</a:t>
            </a:r>
            <a:r>
              <a:rPr lang="en-CA" sz="1000" kern="100" dirty="0">
                <a:effectLst/>
                <a:latin typeface="Lato" panose="020F0502020204030203" pitchFamily="34" charset="77"/>
                <a:ea typeface="Aptos" panose="020B0004020202020204" pitchFamily="34" charset="0"/>
                <a:cs typeface="Calibri" panose="020F0502020204030204" pitchFamily="34" charset="0"/>
              </a:rPr>
              <a:t>. 2023;11(9):1412. doi:10.3390/vaccines11091412.</a:t>
            </a: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International Federation on Ageing. </a:t>
            </a:r>
            <a:r>
              <a:rPr lang="en-CA" sz="1000" b="0" kern="100" dirty="0">
                <a:effectLst/>
                <a:latin typeface="Lato" panose="020F0502020204030203" pitchFamily="34" charset="77"/>
                <a:ea typeface="Aptos" panose="020B0004020202020204" pitchFamily="34" charset="0"/>
                <a:cs typeface="Calibri" panose="020F0502020204030204" pitchFamily="34" charset="0"/>
              </a:rPr>
              <a:t>Toward a harmonization framework for adult vaccination schedules in Canada</a:t>
            </a:r>
            <a:r>
              <a:rPr lang="en-CA" sz="1000" kern="100" dirty="0">
                <a:effectLst/>
                <a:latin typeface="Lato" panose="020F0502020204030203" pitchFamily="34" charset="77"/>
                <a:ea typeface="Aptos" panose="020B0004020202020204" pitchFamily="34" charset="0"/>
                <a:cs typeface="Calibri" panose="020F0502020204030204" pitchFamily="34" charset="0"/>
              </a:rPr>
              <a:t>. International Federation on Ageing; 2026.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7"/>
              </a:rPr>
              <a:t>https://vaccines4life.com/wp-content/uploads/2026/04/Toward-Harmonization-Framework-Report-FINAL-March302026.pdf</a:t>
            </a:r>
            <a:endParaRPr lang="en-CA" sz="1000" kern="100" dirty="0">
              <a:effectLst/>
              <a:latin typeface="Lato" panose="020F0502020204030203" pitchFamily="34" charset="77"/>
              <a:ea typeface="Aptos" panose="020B0004020202020204" pitchFamily="34" charset="0"/>
              <a:cs typeface="Calibri" panose="020F0502020204030204" pitchFamily="34" charset="0"/>
            </a:endParaRP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World Health Organization. </a:t>
            </a:r>
            <a:r>
              <a:rPr lang="en-CA" sz="1000" b="0" kern="100" dirty="0">
                <a:effectLst/>
                <a:latin typeface="Lato" panose="020F0502020204030203" pitchFamily="34" charset="77"/>
                <a:ea typeface="Aptos" panose="020B0004020202020204" pitchFamily="34" charset="0"/>
                <a:cs typeface="Calibri" panose="020F0502020204030204" pitchFamily="34" charset="0"/>
              </a:rPr>
              <a:t>Influenza (seasonal)</a:t>
            </a:r>
            <a:r>
              <a:rPr lang="en-CA" sz="1000" kern="100" dirty="0">
                <a:effectLst/>
                <a:latin typeface="Lato" panose="020F0502020204030203" pitchFamily="34" charset="77"/>
                <a:ea typeface="Aptos" panose="020B0004020202020204" pitchFamily="34" charset="0"/>
                <a:cs typeface="Calibri" panose="020F0502020204030204" pitchFamily="34" charset="0"/>
              </a:rPr>
              <a:t>. WHO; 2026.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8"/>
              </a:rPr>
              <a:t>https://www.who.int/news-room/fact-sheets/detail/influenza-(seasonal)</a:t>
            </a:r>
            <a:endParaRPr lang="en-CA" sz="1000" kern="100" dirty="0">
              <a:effectLst/>
              <a:latin typeface="Lato" panose="020F0502020204030203" pitchFamily="34" charset="77"/>
              <a:ea typeface="Aptos" panose="020B0004020202020204" pitchFamily="34" charset="0"/>
              <a:cs typeface="Calibri" panose="020F0502020204030204" pitchFamily="34" charset="0"/>
            </a:endParaRP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Public Health Agency of Canada. </a:t>
            </a:r>
            <a:r>
              <a:rPr lang="en-CA" sz="1000" b="0" kern="100" dirty="0">
                <a:effectLst/>
                <a:latin typeface="Lato" panose="020F0502020204030203" pitchFamily="34" charset="77"/>
                <a:ea typeface="Aptos" panose="020B0004020202020204" pitchFamily="34" charset="0"/>
                <a:cs typeface="Calibri" panose="020F0502020204030204" pitchFamily="34" charset="0"/>
              </a:rPr>
              <a:t>Flu (influenza): For health professionals</a:t>
            </a:r>
            <a:r>
              <a:rPr lang="en-CA" sz="1000" kern="100" dirty="0">
                <a:effectLst/>
                <a:latin typeface="Lato" panose="020F0502020204030203" pitchFamily="34" charset="77"/>
                <a:ea typeface="Aptos" panose="020B0004020202020204" pitchFamily="34" charset="0"/>
                <a:cs typeface="Calibri" panose="020F0502020204030204" pitchFamily="34" charset="0"/>
              </a:rPr>
              <a:t>. Government of Canada; 2026.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9"/>
              </a:rPr>
              <a:t>https://www.canada.ca/en/public-health/services/diseases/flu-influenza/health-professionals.html</a:t>
            </a:r>
            <a:endParaRPr lang="en-CA" sz="1000" kern="100" dirty="0">
              <a:effectLst/>
              <a:latin typeface="Lato" panose="020F0502020204030203" pitchFamily="34" charset="77"/>
              <a:ea typeface="Aptos" panose="020B0004020202020204" pitchFamily="34" charset="0"/>
              <a:cs typeface="Calibri" panose="020F0502020204030204" pitchFamily="34" charset="0"/>
            </a:endParaRP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National Advisory Committee on Immunization. </a:t>
            </a:r>
            <a:r>
              <a:rPr lang="en-CA" sz="1000" b="0" kern="100" dirty="0">
                <a:effectLst/>
                <a:latin typeface="Lato" panose="020F0502020204030203" pitchFamily="34" charset="77"/>
                <a:ea typeface="Aptos" panose="020B0004020202020204" pitchFamily="34" charset="0"/>
                <a:cs typeface="Calibri" panose="020F0502020204030204" pitchFamily="34" charset="0"/>
              </a:rPr>
              <a:t>Summary of the National Advisory Committee on Immunization (NACI) statement: Seasonal influenza vaccines for 2026–2027</a:t>
            </a:r>
            <a:r>
              <a:rPr lang="en-CA" sz="1000" kern="100" dirty="0">
                <a:effectLst/>
                <a:latin typeface="Lato" panose="020F0502020204030203" pitchFamily="34" charset="77"/>
                <a:ea typeface="Aptos" panose="020B0004020202020204" pitchFamily="34" charset="0"/>
                <a:cs typeface="Calibri" panose="020F0502020204030204" pitchFamily="34" charset="0"/>
              </a:rPr>
              <a:t>. Public Health Agency of Canada; 2026.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10"/>
              </a:rPr>
              <a:t>https://www.canada.ca/en/public-health/services/publications/vaccines-immunization/national-advisory-committee-immunization-summary-statement-seasonal-influenza-vaccines-2026-2027.html</a:t>
            </a:r>
            <a:endParaRPr lang="en-CA" sz="1000" kern="100" dirty="0">
              <a:effectLst/>
              <a:latin typeface="Lato" panose="020F0502020204030203" pitchFamily="34" charset="77"/>
              <a:ea typeface="Aptos" panose="020B0004020202020204" pitchFamily="34" charset="0"/>
              <a:cs typeface="Calibri" panose="020F0502020204030204" pitchFamily="34" charset="0"/>
            </a:endParaRP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Public Health Agency of Canada. </a:t>
            </a:r>
            <a:r>
              <a:rPr lang="en-CA" sz="1000" b="0" kern="100" dirty="0">
                <a:effectLst/>
                <a:latin typeface="Lato" panose="020F0502020204030203" pitchFamily="34" charset="77"/>
                <a:ea typeface="Aptos" panose="020B0004020202020204" pitchFamily="34" charset="0"/>
                <a:cs typeface="Calibri" panose="020F0502020204030204" pitchFamily="34" charset="0"/>
              </a:rPr>
              <a:t>National Advisory Committee on Immunization (NACI)</a:t>
            </a:r>
            <a:r>
              <a:rPr lang="en-CA" sz="1000" kern="100" dirty="0">
                <a:effectLst/>
                <a:latin typeface="Lato" panose="020F0502020204030203" pitchFamily="34" charset="77"/>
                <a:ea typeface="Aptos" panose="020B0004020202020204" pitchFamily="34" charset="0"/>
                <a:cs typeface="Calibri" panose="020F0502020204030204" pitchFamily="34" charset="0"/>
              </a:rPr>
              <a:t> . Government of Canada; 2026.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11"/>
              </a:rPr>
              <a:t>https://www.canada.ca/en/public-health/services/immunization/national-advisory-committee-on-immunization-naci.html</a:t>
            </a:r>
            <a:endParaRPr lang="en-CA" sz="1000" kern="100" dirty="0">
              <a:effectLst/>
              <a:latin typeface="Lato" panose="020F0502020204030203" pitchFamily="34" charset="77"/>
              <a:ea typeface="Aptos" panose="020B0004020202020204" pitchFamily="34" charset="0"/>
              <a:cs typeface="Calibri" panose="020F0502020204030204" pitchFamily="34" charset="0"/>
            </a:endParaRPr>
          </a:p>
          <a:p>
            <a:pPr marL="342900" lvl="0" indent="-342900">
              <a:buFont typeface="+mj-lt"/>
              <a:buAutoNum type="arabicPeriod"/>
            </a:pPr>
            <a:r>
              <a:rPr lang="en-CA" sz="1000" kern="100" dirty="0">
                <a:latin typeface="Lato" panose="020F0502020204030203" pitchFamily="34" charset="77"/>
                <a:ea typeface="Aptos" panose="020B0004020202020204" pitchFamily="34" charset="0"/>
                <a:cs typeface="Calibri" panose="020F0502020204030204" pitchFamily="34" charset="0"/>
              </a:rPr>
              <a:t>Johansen ND, Modin D, Pardo-Seco J, Rodriguez-Tenreiro-Sánchez C, Loiacono MM, Harris RC, et al. High-dose versus standard-dose influenza vaccine and cardiovascular outcomes in older adults: The FLUNITY-HD prespecified pooled analysis. Circulation. 2026;153(11):798-806. doi:10.1161/CIRCULATIONAHA.125.077801.</a:t>
            </a: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Elsayed BMS, </a:t>
            </a:r>
            <a:r>
              <a:rPr lang="en-CA" sz="1000" kern="100" dirty="0" err="1">
                <a:effectLst/>
                <a:latin typeface="Lato" panose="020F0502020204030203" pitchFamily="34" charset="77"/>
                <a:ea typeface="Aptos" panose="020B0004020202020204" pitchFamily="34" charset="0"/>
                <a:cs typeface="Calibri" panose="020F0502020204030204" pitchFamily="34" charset="0"/>
              </a:rPr>
              <a:t>Altarawneh</a:t>
            </a:r>
            <a:r>
              <a:rPr lang="en-CA" sz="1000" kern="100" dirty="0">
                <a:effectLst/>
                <a:latin typeface="Lato" panose="020F0502020204030203" pitchFamily="34" charset="77"/>
                <a:ea typeface="Aptos" panose="020B0004020202020204" pitchFamily="34" charset="0"/>
                <a:cs typeface="Calibri" panose="020F0502020204030204" pitchFamily="34" charset="0"/>
              </a:rPr>
              <a:t> L, Farooqui HH, Khan MN, Babu GR, Doi SAR, Chivese T. Association between pre-existing conditions and COVID-19 hospitalization, intensive care services, and mortality: A cross-sectional analysis of an international global health data repository. Pathogens. 2025;14(9):917. doi:10.3390/pathogens14090917.</a:t>
            </a:r>
          </a:p>
          <a:p>
            <a:pPr marL="342900" lvl="0" indent="-342900">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Statista. </a:t>
            </a:r>
            <a:r>
              <a:rPr lang="en-CA" sz="1000" b="0" kern="100" dirty="0">
                <a:effectLst/>
                <a:latin typeface="Lato" panose="020F0502020204030203" pitchFamily="34" charset="77"/>
                <a:ea typeface="Aptos" panose="020B0004020202020204" pitchFamily="34" charset="0"/>
                <a:cs typeface="Calibri" panose="020F0502020204030204" pitchFamily="34" charset="0"/>
              </a:rPr>
              <a:t>Coronavirus (COVID-19) deaths in Canada, by province or territory</a:t>
            </a:r>
            <a:r>
              <a:rPr lang="en-CA" sz="1000" kern="100" dirty="0">
                <a:effectLst/>
                <a:latin typeface="Lato" panose="020F0502020204030203" pitchFamily="34" charset="77"/>
                <a:ea typeface="Aptos" panose="020B0004020202020204" pitchFamily="34" charset="0"/>
                <a:cs typeface="Calibri" panose="020F0502020204030204" pitchFamily="34" charset="0"/>
              </a:rPr>
              <a:t>. Statista; 2026.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12"/>
              </a:rPr>
              <a:t>https://www.statista.com/statistics/1107079/covid19-deaths-by-province-territory-canada/</a:t>
            </a:r>
            <a:endParaRPr lang="en-CA" sz="1000" kern="100" dirty="0">
              <a:effectLst/>
              <a:latin typeface="Lato" panose="020F0502020204030203" pitchFamily="34" charset="77"/>
              <a:ea typeface="Aptos" panose="020B0004020202020204" pitchFamily="34" charset="0"/>
              <a:cs typeface="Calibri" panose="020F0502020204030204" pitchFamily="34" charset="0"/>
            </a:endParaRPr>
          </a:p>
          <a:p>
            <a:pPr marL="342900" lvl="0" indent="-342900">
              <a:spcAft>
                <a:spcPts val="800"/>
              </a:spcAft>
              <a:buFont typeface="+mj-lt"/>
              <a:buAutoNum type="arabicPeriod"/>
            </a:pPr>
            <a:r>
              <a:rPr lang="en-CA" sz="1000" kern="100" dirty="0">
                <a:effectLst/>
                <a:latin typeface="Lato" panose="020F0502020204030203" pitchFamily="34" charset="77"/>
                <a:ea typeface="Aptos" panose="020B0004020202020204" pitchFamily="34" charset="0"/>
                <a:cs typeface="Calibri" panose="020F0502020204030204" pitchFamily="34" charset="0"/>
              </a:rPr>
              <a:t>National Advisory Committee on Immunization. </a:t>
            </a:r>
            <a:r>
              <a:rPr lang="en-CA" sz="1000" b="0" kern="100" dirty="0">
                <a:effectLst/>
                <a:latin typeface="Lato" panose="020F0502020204030203" pitchFamily="34" charset="77"/>
                <a:ea typeface="Aptos" panose="020B0004020202020204" pitchFamily="34" charset="0"/>
                <a:cs typeface="Calibri" panose="020F0502020204030204" pitchFamily="34" charset="0"/>
              </a:rPr>
              <a:t>Summary guidance on COVID-19 vaccines starting in fall 2026. </a:t>
            </a:r>
            <a:r>
              <a:rPr lang="en-CA" sz="1000" kern="100" dirty="0">
                <a:effectLst/>
                <a:latin typeface="Lato" panose="020F0502020204030203" pitchFamily="34" charset="77"/>
                <a:ea typeface="Aptos" panose="020B0004020202020204" pitchFamily="34" charset="0"/>
                <a:cs typeface="Calibri" panose="020F0502020204030204" pitchFamily="34" charset="0"/>
              </a:rPr>
              <a:t>Public Health Agency of Canada; 2026. Available from: </a:t>
            </a:r>
            <a:r>
              <a:rPr lang="en-CA" sz="1000" u="sng" kern="100" dirty="0">
                <a:solidFill>
                  <a:srgbClr val="467886"/>
                </a:solidFill>
                <a:effectLst/>
                <a:latin typeface="Lato" panose="020F0502020204030203" pitchFamily="34" charset="77"/>
                <a:ea typeface="Aptos" panose="020B0004020202020204" pitchFamily="34" charset="0"/>
                <a:cs typeface="Calibri" panose="020F0502020204030204" pitchFamily="34" charset="0"/>
                <a:hlinkClick r:id="rId13"/>
              </a:rPr>
              <a:t>https://www.canada.ca/en/public-health/services/publications/vaccines-immunization/national-advisory-committee-immunization-summary-guidance-covid-19-vaccines-starting-fall-2026</a:t>
            </a:r>
            <a:r>
              <a:rPr lang="en-CA" sz="1000" u="sng" kern="100" dirty="0">
                <a:solidFill>
                  <a:srgbClr val="467886"/>
                </a:solidFill>
                <a:effectLst/>
                <a:latin typeface="Lato" panose="020F0502020204030203" pitchFamily="34" charset="77"/>
                <a:ea typeface="Aptos" panose="020B0004020202020204" pitchFamily="34" charset="0"/>
                <a:cs typeface="Times New Roman" panose="02020603050405020304" pitchFamily="18" charset="0"/>
                <a:hlinkClick r:id="rId13"/>
              </a:rPr>
              <a:t>.html</a:t>
            </a:r>
            <a:endParaRPr lang="en-CA" sz="1000" kern="100" dirty="0">
              <a:effectLst/>
              <a:latin typeface="Lato" panose="020F0502020204030203" pitchFamily="34" charset="77"/>
              <a:ea typeface="Aptos" panose="020B0004020202020204" pitchFamily="34" charset="0"/>
              <a:cs typeface="Times New Roman" panose="02020603050405020304" pitchFamily="18" charset="0"/>
            </a:endParaRPr>
          </a:p>
          <a:p>
            <a:pPr lvl="0"/>
            <a:endParaRPr lang="en-CA" sz="1000" dirty="0">
              <a:latin typeface="Lato" panose="020F0502020204030203" pitchFamily="34" charset="77"/>
            </a:endParaRPr>
          </a:p>
        </p:txBody>
      </p:sp>
      <p:sp>
        <p:nvSpPr>
          <p:cNvPr id="4" name="Rounded Rectangle 3">
            <a:extLst>
              <a:ext uri="{FF2B5EF4-FFF2-40B4-BE49-F238E27FC236}">
                <a16:creationId xmlns:a16="http://schemas.microsoft.com/office/drawing/2014/main" id="{FDB6B6A2-2462-F4B1-3E7D-745F19F17BB6}"/>
              </a:ext>
            </a:extLst>
          </p:cNvPr>
          <p:cNvSpPr/>
          <p:nvPr/>
        </p:nvSpPr>
        <p:spPr>
          <a:xfrm>
            <a:off x="948044" y="290444"/>
            <a:ext cx="4961911" cy="550524"/>
          </a:xfrm>
          <a:prstGeom prst="roundRect">
            <a:avLst/>
          </a:prstGeom>
          <a:solidFill>
            <a:srgbClr val="F051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Google Shape;88;p22">
            <a:extLst>
              <a:ext uri="{FF2B5EF4-FFF2-40B4-BE49-F238E27FC236}">
                <a16:creationId xmlns:a16="http://schemas.microsoft.com/office/drawing/2014/main" id="{22AA96D7-6693-774B-DF28-98D030333D17}"/>
              </a:ext>
            </a:extLst>
          </p:cNvPr>
          <p:cNvSpPr txBox="1"/>
          <p:nvPr/>
        </p:nvSpPr>
        <p:spPr>
          <a:xfrm>
            <a:off x="948044" y="328544"/>
            <a:ext cx="4961911" cy="461624"/>
          </a:xfrm>
          <a:prstGeom prst="rect">
            <a:avLst/>
          </a:prstGeom>
          <a:noFill/>
          <a:ln>
            <a:noFill/>
          </a:ln>
        </p:spPr>
        <p:txBody>
          <a:bodyPr spcFirstLastPara="1" wrap="square" lIns="91450" tIns="45700" rIns="91450" bIns="45700" anchor="t" anchorCtr="0">
            <a:spAutoFit/>
          </a:bodyPr>
          <a:lstStyle/>
          <a:p>
            <a:pPr lvl="0" algn="ctr"/>
            <a:r>
              <a:rPr lang="en-CA" sz="2400" b="1" dirty="0">
                <a:solidFill>
                  <a:schemeClr val="bg1"/>
                </a:solidFill>
                <a:latin typeface="Lato" panose="020F0502020204030203" pitchFamily="34" charset="0"/>
                <a:ea typeface="Lato" panose="020F0502020204030203" pitchFamily="34" charset="0"/>
                <a:cs typeface="Lato" panose="020F0502020204030203" pitchFamily="34" charset="0"/>
                <a:sym typeface="Anybody"/>
              </a:rPr>
              <a:t>References</a:t>
            </a:r>
          </a:p>
        </p:txBody>
      </p:sp>
    </p:spTree>
    <p:extLst>
      <p:ext uri="{BB962C8B-B14F-4D97-AF65-F5344CB8AC3E}">
        <p14:creationId xmlns:p14="http://schemas.microsoft.com/office/powerpoint/2010/main" val="2781160930"/>
      </p:ext>
    </p:extLst>
  </p:cSld>
  <p:clrMapOvr>
    <a:masterClrMapping/>
  </p:clrMapOvr>
</p:sld>
</file>

<file path=ppt/theme/theme1.xml><?xml version="1.0" encoding="utf-8"?>
<a:theme xmlns:a="http://schemas.openxmlformats.org/drawingml/2006/main" name="Office Theme">
  <a:themeElements>
    <a:clrScheme name="WIW">
      <a:dk1>
        <a:srgbClr val="1D0267"/>
      </a:dk1>
      <a:lt1>
        <a:srgbClr val="FAFAFA"/>
      </a:lt1>
      <a:dk2>
        <a:srgbClr val="0000D6"/>
      </a:dk2>
      <a:lt2>
        <a:srgbClr val="F0F0F0"/>
      </a:lt2>
      <a:accent1>
        <a:srgbClr val="00FAC9"/>
      </a:accent1>
      <a:accent2>
        <a:srgbClr val="67FCFF"/>
      </a:accent2>
      <a:accent3>
        <a:srgbClr val="95FB7C"/>
      </a:accent3>
      <a:accent4>
        <a:srgbClr val="FAFC99"/>
      </a:accent4>
      <a:accent5>
        <a:srgbClr val="FF82AB"/>
      </a:accent5>
      <a:accent6>
        <a:srgbClr val="BB7DA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d317956-7e8b-41d0-a6d6-4114ca2ee42d">
      <Terms xmlns="http://schemas.microsoft.com/office/infopath/2007/PartnerControls"/>
    </lcf76f155ced4ddcb4097134ff3c332f>
    <TaxCatchAll xmlns="7e6c9042-079a-4e85-ae45-978f6e35d92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4ECA6A19842B0428DAE11E7DCAF25ED" ma:contentTypeVersion="13" ma:contentTypeDescription="Create a new document." ma:contentTypeScope="" ma:versionID="a8e6dd2dd18bbba48f6c88f1a416970b">
  <xsd:schema xmlns:xsd="http://www.w3.org/2001/XMLSchema" xmlns:xs="http://www.w3.org/2001/XMLSchema" xmlns:p="http://schemas.microsoft.com/office/2006/metadata/properties" xmlns:ns2="1d317956-7e8b-41d0-a6d6-4114ca2ee42d" xmlns:ns3="7e6c9042-079a-4e85-ae45-978f6e35d920" targetNamespace="http://schemas.microsoft.com/office/2006/metadata/properties" ma:root="true" ma:fieldsID="a2154bb4c1a5bf41079ac3bf45a80b17" ns2:_="" ns3:_="">
    <xsd:import namespace="1d317956-7e8b-41d0-a6d6-4114ca2ee42d"/>
    <xsd:import namespace="7e6c9042-079a-4e85-ae45-978f6e35d92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317956-7e8b-41d0-a6d6-4114ca2ee4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dae39a9-6f96-477a-ac18-c2e2494bf76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e6c9042-079a-4e85-ae45-978f6e35d92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84f6166a-4eef-4edb-bf26-e067a3c1bf6a}" ma:internalName="TaxCatchAll" ma:showField="CatchAllData" ma:web="7e6c9042-079a-4e85-ae45-978f6e35d9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0C8D01-0D7D-4BF3-81C0-7CE0235F383E}">
  <ds:schemaRefs>
    <ds:schemaRef ds:uri="http://purl.org/dc/terms/"/>
    <ds:schemaRef ds:uri="http://purl.org/dc/elements/1.1/"/>
    <ds:schemaRef ds:uri="1d317956-7e8b-41d0-a6d6-4114ca2ee42d"/>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7e6c9042-079a-4e85-ae45-978f6e35d920"/>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01A52CA7-9815-4D66-834D-FC0147620F4B}">
  <ds:schemaRefs>
    <ds:schemaRef ds:uri="http://schemas.microsoft.com/sharepoint/v3/contenttype/forms"/>
  </ds:schemaRefs>
</ds:datastoreItem>
</file>

<file path=customXml/itemProps3.xml><?xml version="1.0" encoding="utf-8"?>
<ds:datastoreItem xmlns:ds="http://schemas.openxmlformats.org/officeDocument/2006/customXml" ds:itemID="{96186501-A30D-4D93-BC60-2C5DFF5E24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317956-7e8b-41d0-a6d6-4114ca2ee42d"/>
    <ds:schemaRef ds:uri="7e6c9042-079a-4e85-ae45-978f6e35d9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7369</TotalTime>
  <Words>2930</Words>
  <Application>Microsoft Macintosh PowerPoint</Application>
  <PresentationFormat>A4 Paper (210x297 mm)</PresentationFormat>
  <Paragraphs>190</Paragraphs>
  <Slides>11</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Lato</vt:lpstr>
      <vt:lpstr>BUTLER-MEDIUM</vt:lpstr>
      <vt:lpstr>Butler</vt:lpstr>
      <vt:lpstr>Calibri</vt:lpstr>
      <vt:lpstr>Wingdings</vt:lpstr>
      <vt:lpstr>Arial Black</vt:lpstr>
      <vt:lpstr>Baskerville</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Quinn</dc:creator>
  <cp:lastModifiedBy>Roxana Badiei</cp:lastModifiedBy>
  <cp:revision>26</cp:revision>
  <dcterms:created xsi:type="dcterms:W3CDTF">2022-06-23T15:21:37Z</dcterms:created>
  <dcterms:modified xsi:type="dcterms:W3CDTF">2026-08-18T19:22:09Z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0x01010034ECA6A19842B0428DAE11E7DCAF25ED</vt:lpwstr>
  </property>
  <property fmtid="{D5CDD505-2E9C-101B-9397-08002B2CF9AE}" pid="3" name="MediaServiceImageTags">
    <vt:lpwstr/>
  </property>
</Properties>
</file>