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6"/>
  </p:notesMasterIdLst>
  <p:sldIdLst>
    <p:sldId id="256" r:id="rId5"/>
    <p:sldId id="257" r:id="rId6"/>
    <p:sldId id="262" r:id="rId7"/>
    <p:sldId id="259" r:id="rId8"/>
    <p:sldId id="260" r:id="rId9"/>
    <p:sldId id="261" r:id="rId10"/>
    <p:sldId id="263" r:id="rId11"/>
    <p:sldId id="266" r:id="rId12"/>
    <p:sldId id="267" r:id="rId13"/>
    <p:sldId id="264" r:id="rId14"/>
    <p:sldId id="265" r:id="rId15"/>
  </p:sldIdLst>
  <p:sldSz cx="6858000" cy="9906000" type="A4"/>
  <p:notesSz cx="6858000" cy="9144000"/>
  <p:embeddedFontLst>
    <p:embeddedFont>
      <p:font typeface="Arial Black" panose="020B0604020202020204" pitchFamily="34" charset="0"/>
      <p:bold r:id="rId17"/>
    </p:embeddedFont>
    <p:embeddedFont>
      <p:font typeface="Butler" panose="02070803080706020303" pitchFamily="18" charset="77"/>
      <p:regular r:id="rId18"/>
      <p:bold r:id="rId19"/>
    </p:embeddedFont>
    <p:embeddedFont>
      <p:font typeface="BUTLER-MEDIUM" panose="02070803080706020303" pitchFamily="18" charset="77"/>
      <p:regular r:id="rId20"/>
    </p:embeddedFont>
    <p:embeddedFont>
      <p:font typeface="Lato" panose="020F0502020204030203" pitchFamily="34" charset="0"/>
      <p:regular r:id="rId21"/>
      <p:bold r:id="rId22"/>
      <p:italic r:id="rId23"/>
      <p:boldItalic r:id="rId24"/>
    </p:embeddedFont>
    <p:embeddedFont>
      <p:font typeface="Lato Black" panose="020F0502020204030203" pitchFamily="34" charset="0"/>
      <p:bold r:id="rId25"/>
      <p:italic r:id="rId26"/>
      <p:boldItalic r:id="rId27"/>
    </p:embeddedFont>
    <p:embeddedFont>
      <p:font typeface="Lato Heavy" panose="020F0502020204030203" pitchFamily="34" charset="0"/>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4" roundtripDataSignature="AMtx7mhnXvvDzb2ueNg/b4ldafYy4BfpM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C5AB08-E052-8412-E45E-73C2A185B8C5}" name="Roxana Badiei" initials="RB" userId="S::RBadiei@ifa.ngo::afa3986a-96aa-4ab7-8bd0-f554c662fa38" providerId="AD"/>
  <p188:author id="{3ACD602B-A966-DDDF-7C87-D99515746ACF}" name="Carley Moore" initials="CM" userId="S::CMoore@ifa.ngo::3b494aa0-c0d8-4a21-938b-56fe7f9927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RBINA, Jun Ryan" initials="OJR" lastIdx="6" clrIdx="0">
    <p:extLst>
      <p:ext uri="{19B8F6BF-5375-455C-9EA6-DF929625EA0E}">
        <p15:presenceInfo xmlns:p15="http://schemas.microsoft.com/office/powerpoint/2012/main" userId="S::orbinaj@who.int::3d20a1ca-d273-48eb-bd69-2e50322e009b" providerId="AD"/>
      </p:ext>
    </p:extLst>
  </p:cmAuthor>
  <p:cmAuthor id="2" name="MENNING, Lisa" initials="ML" lastIdx="5" clrIdx="1">
    <p:extLst>
      <p:ext uri="{19B8F6BF-5375-455C-9EA6-DF929625EA0E}">
        <p15:presenceInfo xmlns:p15="http://schemas.microsoft.com/office/powerpoint/2012/main" userId="S::menningl@who.int::a808d3ab-c650-4d60-9d8b-4bb9fecb61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153"/>
    <a:srgbClr val="203248"/>
    <a:srgbClr val="C75153"/>
    <a:srgbClr val="255F71"/>
    <a:srgbClr val="1F3147"/>
    <a:srgbClr val="0000D6"/>
    <a:srgbClr val="A05793"/>
    <a:srgbClr val="1F3248"/>
    <a:srgbClr val="49B461"/>
    <a:srgbClr val="1A3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EF6F22-CD7B-2F4D-8DA8-8FE03096F080}" v="111" dt="2024-02-23T15:29:35.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41"/>
    <p:restoredTop sz="94695"/>
  </p:normalViewPr>
  <p:slideViewPr>
    <p:cSldViewPr snapToGrid="0">
      <p:cViewPr>
        <p:scale>
          <a:sx n="51" d="100"/>
          <a:sy n="51" d="100"/>
        </p:scale>
        <p:origin x="1312" y="1040"/>
      </p:cViewPr>
      <p:guideLst>
        <p:guide orient="horz" pos="3120"/>
        <p:guide pos="216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21" Type="http://schemas.openxmlformats.org/officeDocument/2006/relationships/font" Target="fonts/font5.fntdata"/><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84" name="Google Shape;8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rPr>
              <a:t>1</a:t>
            </a:fld>
            <a:endParaRPr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00" name="Google Shape;100;p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98031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471489"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solidFill>
                  <a:srgbClr val="255F71"/>
                </a:solidFill>
                <a:latin typeface="Butler" panose="02070803080706020303" pitchFamily="18" charset="77"/>
                <a:ea typeface="Butler" panose="02070803080706020303" pitchFamily="18" charset="77"/>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11"/>
          <p:cNvSpPr txBox="1">
            <a:spLocks noGrp="1"/>
          </p:cNvSpPr>
          <p:nvPr>
            <p:ph type="subTitle" idx="1"/>
          </p:nvPr>
        </p:nvSpPr>
        <p:spPr>
          <a:xfrm>
            <a:off x="857250" y="5202943"/>
            <a:ext cx="5143500" cy="239165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1" b="1" i="0">
                <a:solidFill>
                  <a:srgbClr val="A05793"/>
                </a:solidFill>
                <a:latin typeface="Lato" panose="020F0502020204030203" pitchFamily="34" charset="0"/>
                <a:ea typeface="Lato" panose="020F0502020204030203" pitchFamily="34" charset="0"/>
                <a:cs typeface="Lato" panose="020F0502020204030203" pitchFamily="34" charset="0"/>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5" name="Google Shape;25;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471489"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solidFill>
                  <a:srgbClr val="255F71"/>
                </a:solidFill>
                <a:latin typeface="Butler" panose="02070803080706020303" pitchFamily="18" charset="77"/>
                <a:ea typeface="Butler" panose="02070803080706020303" pitchFamily="18" charset="77"/>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4"/>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b="0" i="0">
                <a:solidFill>
                  <a:srgbClr val="A05793"/>
                </a:solidFill>
                <a:latin typeface="Lato" panose="020F0502020204030203" pitchFamily="34" charset="0"/>
                <a:ea typeface="Lato" panose="020F0502020204030203" pitchFamily="34" charset="0"/>
                <a:cs typeface="Lato" panose="020F0502020204030203" pitchFamily="34" charset="0"/>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14"/>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b="0" i="0">
                <a:solidFill>
                  <a:srgbClr val="255F71"/>
                </a:solidFill>
                <a:latin typeface="Lato" panose="020F0502020204030203" pitchFamily="34" charset="0"/>
                <a:ea typeface="Lato" panose="020F0502020204030203" pitchFamily="34" charset="0"/>
                <a:cs typeface="Lato" panose="020F0502020204030203" pitchFamily="34" charset="0"/>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 name="Google Shape;39;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4"/>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5"/>
          <p:cNvSpPr txBox="1">
            <a:spLocks noGrp="1"/>
          </p:cNvSpPr>
          <p:nvPr>
            <p:ph type="title"/>
          </p:nvPr>
        </p:nvSpPr>
        <p:spPr>
          <a:xfrm>
            <a:off x="472382"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solidFill>
                  <a:srgbClr val="A05793"/>
                </a:solidFill>
                <a:latin typeface="Butler" panose="02070803080706020303" pitchFamily="18" charset="77"/>
                <a:ea typeface="Butler" panose="02070803080706020303" pitchFamily="18" charset="77"/>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5"/>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1" b="1" i="0">
                <a:solidFill>
                  <a:srgbClr val="F05153"/>
                </a:solidFill>
                <a:latin typeface="Baskerville" panose="02020502070401020303" pitchFamily="18" charset="0"/>
                <a:ea typeface="Baskerville" panose="02020502070401020303" pitchFamily="18" charset="0"/>
              </a:defRPr>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15"/>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solidFill>
                  <a:srgbClr val="255F71"/>
                </a:solidFill>
                <a:latin typeface="Lato" panose="020F0502020204030203" pitchFamily="34" charset="0"/>
                <a:ea typeface="Lato" panose="020F0502020204030203" pitchFamily="34" charset="0"/>
                <a:cs typeface="Lato" panose="020F0502020204030203" pitchFamily="34" charset="0"/>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15"/>
          <p:cNvSpPr txBox="1">
            <a:spLocks noGrp="1"/>
          </p:cNvSpPr>
          <p:nvPr>
            <p:ph type="body" idx="3"/>
          </p:nvPr>
        </p:nvSpPr>
        <p:spPr>
          <a:xfrm>
            <a:off x="3471864"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1" b="1">
                <a:solidFill>
                  <a:srgbClr val="F05153"/>
                </a:solidFill>
                <a:latin typeface="Baskerville" panose="02020502070401020303" pitchFamily="18" charset="0"/>
                <a:ea typeface="Baskerville" panose="02020502070401020303" pitchFamily="18" charset="0"/>
              </a:defRPr>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15"/>
          <p:cNvSpPr txBox="1">
            <a:spLocks noGrp="1"/>
          </p:cNvSpPr>
          <p:nvPr>
            <p:ph type="body" idx="4"/>
          </p:nvPr>
        </p:nvSpPr>
        <p:spPr>
          <a:xfrm>
            <a:off x="3471864"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solidFill>
                  <a:srgbClr val="255F71"/>
                </a:solidFill>
                <a:latin typeface="Lato" panose="020F0502020204030203" pitchFamily="34" charset="0"/>
                <a:ea typeface="Lato" panose="020F0502020204030203" pitchFamily="34" charset="0"/>
                <a:cs typeface="Lato" panose="020F0502020204030203" pitchFamily="34" charset="0"/>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1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Black"/>
              <a:buNone/>
              <a:defRPr sz="2401" b="0" i="0">
                <a:solidFill>
                  <a:srgbClr val="F05153"/>
                </a:solidFill>
                <a:latin typeface="Butler" panose="02070803080706020303" pitchFamily="18" charset="77"/>
                <a:ea typeface="Butler" panose="02070803080706020303" pitchFamily="18" charset="77"/>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body" idx="1"/>
          </p:nvPr>
        </p:nvSpPr>
        <p:spPr>
          <a:xfrm>
            <a:off x="2915544" y="1426283"/>
            <a:ext cx="3471863" cy="703968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1">
                <a:solidFill>
                  <a:srgbClr val="A05793"/>
                </a:solidFill>
                <a:latin typeface="Baskerville" panose="02020502070401020303" pitchFamily="18" charset="0"/>
                <a:ea typeface="Baskerville" panose="02020502070401020303" pitchFamily="18" charset="0"/>
              </a:defRPr>
            </a:lvl1pPr>
            <a:lvl2pPr marL="914400" lvl="1" indent="-361950" algn="l">
              <a:lnSpc>
                <a:spcPct val="90000"/>
              </a:lnSpc>
              <a:spcBef>
                <a:spcPts val="375"/>
              </a:spcBef>
              <a:spcAft>
                <a:spcPts val="0"/>
              </a:spcAft>
              <a:buClr>
                <a:schemeClr val="dk1"/>
              </a:buClr>
              <a:buSzPts val="2100"/>
              <a:buChar char="•"/>
              <a:defRPr sz="2101"/>
            </a:lvl2pPr>
            <a:lvl3pPr marL="1371600" lvl="2" indent="-342900" algn="l">
              <a:lnSpc>
                <a:spcPct val="90000"/>
              </a:lnSpc>
              <a:spcBef>
                <a:spcPts val="375"/>
              </a:spcBef>
              <a:spcAft>
                <a:spcPts val="0"/>
              </a:spcAft>
              <a:buClr>
                <a:schemeClr val="dk1"/>
              </a:buClr>
              <a:buSzPts val="1800"/>
              <a:buChar char="•"/>
              <a:defRPr sz="1801"/>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8" name="Google Shape;58;p18"/>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solidFill>
                  <a:srgbClr val="A05793"/>
                </a:solidFill>
                <a:latin typeface="Lato" panose="020F0502020204030203" pitchFamily="34" charset="0"/>
                <a:ea typeface="Lato" panose="020F0502020204030203" pitchFamily="34" charset="0"/>
                <a:cs typeface="Lato" panose="020F0502020204030203" pitchFamily="34" charset="0"/>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9" name="Google Shape;59;p1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0"/>
          <p:cNvSpPr txBox="1">
            <a:spLocks noGrp="1"/>
          </p:cNvSpPr>
          <p:nvPr>
            <p:ph type="title"/>
          </p:nvPr>
        </p:nvSpPr>
        <p:spPr>
          <a:xfrm>
            <a:off x="471489"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solidFill>
                  <a:srgbClr val="F05153"/>
                </a:solidFill>
                <a:latin typeface="Butler" panose="02070803080706020303" pitchFamily="18" charset="77"/>
                <a:ea typeface="Butler" panose="02070803080706020303" pitchFamily="18" charset="77"/>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body" idx="1"/>
          </p:nvPr>
        </p:nvSpPr>
        <p:spPr>
          <a:xfrm rot="5400000">
            <a:off x="286368"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solidFill>
                  <a:srgbClr val="A05793"/>
                </a:solidFill>
                <a:latin typeface="Lato" panose="020F0502020204030203" pitchFamily="34" charset="0"/>
                <a:ea typeface="Lato" panose="020F0502020204030203" pitchFamily="34" charset="0"/>
                <a:cs typeface="Lato" panose="020F0502020204030203" pitchFamily="34" charset="0"/>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2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rot="5400000">
            <a:off x="1449697" y="3985463"/>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solidFill>
                  <a:srgbClr val="255F71"/>
                </a:solidFill>
                <a:latin typeface="Butler" panose="02070803080706020303" pitchFamily="18" charset="77"/>
                <a:ea typeface="Butler" panose="02070803080706020303" pitchFamily="18" charset="77"/>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body" idx="1"/>
          </p:nvPr>
        </p:nvSpPr>
        <p:spPr>
          <a:xfrm rot="5400000">
            <a:off x="-1550679" y="2549569"/>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solidFill>
                  <a:srgbClr val="255F71"/>
                </a:solidFill>
                <a:latin typeface="Lato" panose="020F0502020204030203" pitchFamily="34" charset="0"/>
                <a:ea typeface="Lato" panose="020F0502020204030203" pitchFamily="34" charset="0"/>
                <a:cs typeface="Lato" panose="020F0502020204030203" pitchFamily="34" charset="0"/>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 name="Google Shape;78;p2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2" name="Google Shape;12;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0"/>
          <p:cNvSpPr txBox="1"/>
          <p:nvPr/>
        </p:nvSpPr>
        <p:spPr>
          <a:xfrm>
            <a:off x="514350" y="0"/>
            <a:ext cx="5829300" cy="675130"/>
          </a:xfrm>
          <a:prstGeom prst="rect">
            <a:avLst/>
          </a:prstGeom>
          <a:noFill/>
          <a:ln>
            <a:noFill/>
          </a:ln>
        </p:spPr>
        <p:txBody>
          <a:bodyPr spcFirstLastPara="1" wrap="square" lIns="91450" tIns="45700" rIns="91450" bIns="45700" anchor="ctr" anchorCtr="0">
            <a:normAutofit/>
          </a:bodyPr>
          <a:lstStyle/>
          <a:p>
            <a:pPr marL="0" marR="0" lvl="0" indent="0" algn="ctr" rtl="0">
              <a:lnSpc>
                <a:spcPct val="90000"/>
              </a:lnSpc>
              <a:spcBef>
                <a:spcPts val="0"/>
              </a:spcBef>
              <a:spcAft>
                <a:spcPts val="0"/>
              </a:spcAft>
              <a:buClr>
                <a:schemeClr val="dk1"/>
              </a:buClr>
              <a:buSzPts val="20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green and blue logo&#10;&#10;Description automatically generated">
            <a:extLst>
              <a:ext uri="{FF2B5EF4-FFF2-40B4-BE49-F238E27FC236}">
                <a16:creationId xmlns:a16="http://schemas.microsoft.com/office/drawing/2014/main" id="{AB56F292-E839-A22E-49B0-816FFEC01E1C}"/>
              </a:ext>
            </a:extLst>
          </p:cNvPr>
          <p:cNvPicPr>
            <a:picLocks noChangeAspect="1"/>
          </p:cNvPicPr>
          <p:nvPr userDrawn="1"/>
        </p:nvPicPr>
        <p:blipFill>
          <a:blip r:embed="rId10"/>
          <a:stretch>
            <a:fillRect/>
          </a:stretch>
        </p:blipFill>
        <p:spPr>
          <a:xfrm rot="16200000">
            <a:off x="6407915" y="9365988"/>
            <a:ext cx="471543" cy="214081"/>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05153"/>
          </a:solidFill>
          <a:latin typeface="BUTLER-MEDIUM" panose="02070803080706020303" pitchFamily="18" charset="77"/>
          <a:ea typeface="Baskerville" panose="020205020704010203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95250" marR="0" lvl="0" indent="0" algn="l" rtl="0">
        <a:lnSpc>
          <a:spcPct val="100000"/>
        </a:lnSpc>
        <a:spcBef>
          <a:spcPts val="0"/>
        </a:spcBef>
        <a:spcAft>
          <a:spcPts val="0"/>
        </a:spcAft>
        <a:buClr>
          <a:srgbClr val="000000"/>
        </a:buClr>
        <a:buFont typeface="Arial"/>
        <a:buNone/>
        <a:defRPr sz="1400" b="0" i="0" u="none" strike="noStrike" cap="none">
          <a:solidFill>
            <a:srgbClr val="1F3248"/>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www.vaccines4life.com/engage/saw2026" TargetMode="Externa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vaccines4life.com/engage/saw2026"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147"/>
        </a:solidFill>
        <a:effectLst/>
      </p:bgPr>
    </p:bg>
    <p:spTree>
      <p:nvGrpSpPr>
        <p:cNvPr id="1" name="Shape 85"/>
        <p:cNvGrpSpPr/>
        <p:nvPr/>
      </p:nvGrpSpPr>
      <p:grpSpPr>
        <a:xfrm>
          <a:off x="0" y="0"/>
          <a:ext cx="0" cy="0"/>
          <a:chOff x="0" y="0"/>
          <a:chExt cx="0" cy="0"/>
        </a:xfrm>
      </p:grpSpPr>
      <p:sp>
        <p:nvSpPr>
          <p:cNvPr id="3" name="Google Shape;89;p22">
            <a:extLst>
              <a:ext uri="{FF2B5EF4-FFF2-40B4-BE49-F238E27FC236}">
                <a16:creationId xmlns:a16="http://schemas.microsoft.com/office/drawing/2014/main" id="{7BB4ED24-A139-3272-7594-BE33E3533814}"/>
              </a:ext>
            </a:extLst>
          </p:cNvPr>
          <p:cNvSpPr txBox="1"/>
          <p:nvPr/>
        </p:nvSpPr>
        <p:spPr>
          <a:xfrm>
            <a:off x="532334" y="4447289"/>
            <a:ext cx="4554253" cy="1750182"/>
          </a:xfrm>
          <a:prstGeom prst="rect">
            <a:avLst/>
          </a:prstGeom>
          <a:noFill/>
          <a:ln>
            <a:noFill/>
          </a:ln>
        </p:spPr>
        <p:txBody>
          <a:bodyPr spcFirstLastPara="1" wrap="square" lIns="91450" tIns="45700" rIns="91450" bIns="45700" anchor="t" anchorCtr="0">
            <a:spAutoFit/>
          </a:bodyPr>
          <a:lstStyle/>
          <a:p>
            <a:pPr algn="just">
              <a:lnSpc>
                <a:spcPct val="107000"/>
              </a:lnSpc>
              <a:spcAft>
                <a:spcPts val="600"/>
              </a:spcAft>
            </a:pPr>
            <a:r>
              <a:rPr lang="en-CA" sz="12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SAW is an opportunity to raise awareness of shingles as a vaccine preventable disease and foster increased knowledge and action. The purpose of this guide is to provide an accessible and adaptable resource that will allow your organization to tailor content to ensure it is relevant to the community you represent. Feel welcome to brand the resource with your organization’s logo, with space being created on the top portion of each page to promote your organization. </a:t>
            </a:r>
          </a:p>
        </p:txBody>
      </p:sp>
      <p:sp>
        <p:nvSpPr>
          <p:cNvPr id="2" name="Google Shape;89;p22">
            <a:extLst>
              <a:ext uri="{FF2B5EF4-FFF2-40B4-BE49-F238E27FC236}">
                <a16:creationId xmlns:a16="http://schemas.microsoft.com/office/drawing/2014/main" id="{82219D39-29AB-D5FB-7D0D-284FE84BB27A}"/>
              </a:ext>
            </a:extLst>
          </p:cNvPr>
          <p:cNvSpPr txBox="1"/>
          <p:nvPr/>
        </p:nvSpPr>
        <p:spPr>
          <a:xfrm>
            <a:off x="3215643" y="6580468"/>
            <a:ext cx="3160822" cy="2573869"/>
          </a:xfrm>
          <a:prstGeom prst="rect">
            <a:avLst/>
          </a:prstGeom>
          <a:noFill/>
          <a:ln>
            <a:noFill/>
          </a:ln>
        </p:spPr>
        <p:txBody>
          <a:bodyPr spcFirstLastPara="1" wrap="square" lIns="91450" tIns="45700" rIns="91450" bIns="45700" anchor="t" anchorCtr="0">
            <a:spAutoFit/>
          </a:bodyPr>
          <a:lstStyle/>
          <a:p>
            <a:pPr marL="228600" indent="-228600">
              <a:lnSpc>
                <a:spcPct val="107000"/>
              </a:lnSpc>
              <a:spcAft>
                <a:spcPts val="600"/>
              </a:spcAft>
              <a:buClr>
                <a:schemeClr val="bg1"/>
              </a:buClr>
              <a:buFont typeface="+mj-lt"/>
              <a:buAutoNum type="arabicPeriod"/>
            </a:pPr>
            <a:r>
              <a:rPr lang="en-CA" sz="12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Remove page </a:t>
            </a:r>
            <a:r>
              <a:rPr lang="en-CA" sz="1200" kern="100" dirty="0">
                <a:solidFill>
                  <a:schemeClr val="bg1"/>
                </a:solidFill>
                <a:latin typeface="Lato" panose="020F0502020204030203" pitchFamily="34" charset="0"/>
                <a:ea typeface="Lato" panose="020F0502020204030203" pitchFamily="34" charset="0"/>
                <a:cs typeface="Lato" panose="020F0502020204030203" pitchFamily="34" charset="0"/>
              </a:rPr>
              <a:t>1</a:t>
            </a:r>
            <a:r>
              <a:rPr lang="en-CA" sz="12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 of the document</a:t>
            </a:r>
          </a:p>
          <a:p>
            <a:pPr marL="228600" indent="-228600">
              <a:lnSpc>
                <a:spcPct val="107000"/>
              </a:lnSpc>
              <a:spcAft>
                <a:spcPts val="600"/>
              </a:spcAft>
              <a:buClr>
                <a:schemeClr val="bg1"/>
              </a:buClr>
              <a:buFont typeface="+mj-lt"/>
              <a:buAutoNum type="arabicPeriod"/>
            </a:pPr>
            <a:r>
              <a:rPr lang="en-CA" sz="12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Upload your logo to the banner of the remaining pages</a:t>
            </a:r>
          </a:p>
          <a:p>
            <a:pPr marL="228600" indent="-228600">
              <a:lnSpc>
                <a:spcPct val="107000"/>
              </a:lnSpc>
              <a:spcAft>
                <a:spcPts val="600"/>
              </a:spcAft>
              <a:buClr>
                <a:schemeClr val="bg1"/>
              </a:buClr>
              <a:buFont typeface="+mj-lt"/>
              <a:buAutoNum type="arabicPeriod"/>
            </a:pPr>
            <a:r>
              <a:rPr lang="en-CA" sz="12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Review content to see if additional information or context is needed for the population you represent</a:t>
            </a:r>
            <a:r>
              <a:rPr lang="en-CA" sz="1200" kern="100" dirty="0">
                <a:solidFill>
                  <a:schemeClr val="bg1"/>
                </a:solidFill>
                <a:latin typeface="Lato" panose="020F0502020204030203" pitchFamily="34" charset="0"/>
                <a:ea typeface="Lato" panose="020F0502020204030203" pitchFamily="34" charset="0"/>
                <a:cs typeface="Lato" panose="020F0502020204030203" pitchFamily="34" charset="0"/>
              </a:rPr>
              <a:t> </a:t>
            </a:r>
          </a:p>
          <a:p>
            <a:pPr marL="228600" indent="-228600">
              <a:lnSpc>
                <a:spcPct val="107000"/>
              </a:lnSpc>
              <a:spcAft>
                <a:spcPts val="600"/>
              </a:spcAft>
              <a:buClr>
                <a:schemeClr val="bg1"/>
              </a:buClr>
              <a:buFont typeface="+mj-lt"/>
              <a:buAutoNum type="arabicPeriod"/>
            </a:pPr>
            <a:r>
              <a:rPr lang="en-CA" sz="12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Share the resource during Shingles Awareness Week from 23 February to 1 March, using the hashtag #</a:t>
            </a:r>
            <a:r>
              <a:rPr lang="en-CA" sz="1200" kern="100" dirty="0" err="1">
                <a:solidFill>
                  <a:schemeClr val="bg1"/>
                </a:solidFill>
                <a:effectLst/>
                <a:latin typeface="Lato" panose="020F0502020204030203" pitchFamily="34" charset="0"/>
                <a:ea typeface="Lato" panose="020F0502020204030203" pitchFamily="34" charset="0"/>
                <a:cs typeface="Lato" panose="020F0502020204030203" pitchFamily="34" charset="0"/>
              </a:rPr>
              <a:t>ShinglesAwarenessWeek</a:t>
            </a:r>
            <a:r>
              <a:rPr lang="en-CA" sz="12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 #SAW26, and  #</a:t>
            </a:r>
            <a:r>
              <a:rPr lang="en-CA" sz="1200" kern="100" dirty="0" err="1">
                <a:solidFill>
                  <a:schemeClr val="bg1"/>
                </a:solidFill>
                <a:effectLst/>
                <a:latin typeface="Lato" panose="020F0502020204030203" pitchFamily="34" charset="0"/>
                <a:ea typeface="Lato" panose="020F0502020204030203" pitchFamily="34" charset="0"/>
                <a:cs typeface="Lato" panose="020F0502020204030203" pitchFamily="34" charset="0"/>
              </a:rPr>
              <a:t>ShinglesActionWeek</a:t>
            </a:r>
            <a:endParaRPr lang="en-CA" sz="1200"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sp>
        <p:nvSpPr>
          <p:cNvPr id="4" name="Google Shape;88;p22">
            <a:extLst>
              <a:ext uri="{FF2B5EF4-FFF2-40B4-BE49-F238E27FC236}">
                <a16:creationId xmlns:a16="http://schemas.microsoft.com/office/drawing/2014/main" id="{1F876A3D-5E64-B099-BAB6-31CB3BB67C1F}"/>
              </a:ext>
            </a:extLst>
          </p:cNvPr>
          <p:cNvSpPr txBox="1"/>
          <p:nvPr/>
        </p:nvSpPr>
        <p:spPr>
          <a:xfrm>
            <a:off x="556595" y="6524781"/>
            <a:ext cx="2529283" cy="1384954"/>
          </a:xfrm>
          <a:prstGeom prst="rect">
            <a:avLst/>
          </a:prstGeom>
          <a:noFill/>
          <a:ln>
            <a:noFill/>
          </a:ln>
        </p:spPr>
        <p:txBody>
          <a:bodyPr spcFirstLastPara="1" wrap="square" lIns="91450" tIns="45700" rIns="91450"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Anybody"/>
              </a:rPr>
              <a:t>Steps to make this guide your own:</a:t>
            </a:r>
          </a:p>
        </p:txBody>
      </p:sp>
      <p:sp>
        <p:nvSpPr>
          <p:cNvPr id="5" name="Rounded Rectangle 4">
            <a:extLst>
              <a:ext uri="{FF2B5EF4-FFF2-40B4-BE49-F238E27FC236}">
                <a16:creationId xmlns:a16="http://schemas.microsoft.com/office/drawing/2014/main" id="{1B0E44A3-53DB-5E94-69EC-99668694A5A4}"/>
              </a:ext>
            </a:extLst>
          </p:cNvPr>
          <p:cNvSpPr/>
          <p:nvPr/>
        </p:nvSpPr>
        <p:spPr>
          <a:xfrm>
            <a:off x="532334" y="1470989"/>
            <a:ext cx="5793332" cy="2479177"/>
          </a:xfrm>
          <a:prstGeom prst="roundRect">
            <a:avLst>
              <a:gd name="adj" fmla="val 7408"/>
            </a:avLst>
          </a:prstGeom>
          <a:solidFill>
            <a:schemeClr val="bg1">
              <a:alpha val="1540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22"/>
          <p:cNvSpPr txBox="1"/>
          <p:nvPr/>
        </p:nvSpPr>
        <p:spPr>
          <a:xfrm>
            <a:off x="667801" y="1625231"/>
            <a:ext cx="5522398" cy="2123618"/>
          </a:xfrm>
          <a:prstGeom prst="rect">
            <a:avLst/>
          </a:prstGeom>
          <a:noFill/>
          <a:ln>
            <a:noFill/>
          </a:ln>
        </p:spPr>
        <p:txBody>
          <a:bodyPr spcFirstLastPara="1" wrap="square" lIns="91450" tIns="45700" rIns="91450" bIns="45700" anchor="t" anchorCtr="0">
            <a:spAutoFit/>
          </a:bodyPr>
          <a:lstStyle/>
          <a:p>
            <a:pPr lvl="0" algn="just"/>
            <a:r>
              <a:rPr lang="en-US" sz="1200" dirty="0">
                <a:solidFill>
                  <a:schemeClr val="lt1"/>
                </a:solidFill>
                <a:latin typeface="Lato" panose="020F0502020204030203" pitchFamily="34" charset="0"/>
                <a:ea typeface="Lato" panose="020F0502020204030203" pitchFamily="34" charset="0"/>
                <a:cs typeface="Lato" panose="020F0502020204030203" pitchFamily="34" charset="0"/>
                <a:sym typeface="Anybody"/>
              </a:rPr>
              <a:t>As Canada’s population continues to age, herpes zoster (commonly known as shingles) represents a growing public health issue for older adults. The risk of shingles increases with age, with the highest burden among those aged 50 years and over. Infection can result in serious health outcomes, including bacterial skin infections, postherpetic neuralgia, and, in some cases, hearing and vision complications. </a:t>
            </a:r>
          </a:p>
          <a:p>
            <a:pPr lvl="0" algn="just"/>
            <a:endParaRPr lang="en-US" sz="1200" dirty="0">
              <a:solidFill>
                <a:schemeClr val="lt1"/>
              </a:solidFill>
              <a:latin typeface="Lato" panose="020F0502020204030203" pitchFamily="34" charset="0"/>
              <a:ea typeface="Lato" panose="020F0502020204030203" pitchFamily="34" charset="0"/>
              <a:cs typeface="Lato" panose="020F0502020204030203" pitchFamily="34" charset="0"/>
              <a:sym typeface="Anybody"/>
            </a:endParaRPr>
          </a:p>
          <a:p>
            <a:pPr lvl="0" algn="just"/>
            <a:r>
              <a:rPr lang="en-US" sz="1200" dirty="0">
                <a:solidFill>
                  <a:schemeClr val="lt1"/>
                </a:solidFill>
                <a:latin typeface="Lato" panose="020F0502020204030203" pitchFamily="34" charset="0"/>
                <a:ea typeface="Lato" panose="020F0502020204030203" pitchFamily="34" charset="0"/>
                <a:cs typeface="Lato" panose="020F0502020204030203" pitchFamily="34" charset="0"/>
                <a:sym typeface="Anybody"/>
              </a:rPr>
              <a:t>To strengthen public understanding of the risks and complications associated with shingles, as well as preventive actions such as vaccination, the International Federation on Ageing (IFA) </a:t>
            </a:r>
            <a:r>
              <a:rPr lang="en-US" sz="1200"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Anybody"/>
              </a:rPr>
              <a:t>is actively engaging in a targeted campaign for Shingles Awareness Week (SAW) 2026, held from 23 February to 1 March. </a:t>
            </a:r>
            <a:endParaRPr sz="120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endParaRPr>
          </a:p>
        </p:txBody>
      </p:sp>
      <p:pic>
        <p:nvPicPr>
          <p:cNvPr id="8" name="Picture 7">
            <a:extLst>
              <a:ext uri="{FF2B5EF4-FFF2-40B4-BE49-F238E27FC236}">
                <a16:creationId xmlns:a16="http://schemas.microsoft.com/office/drawing/2014/main" id="{ACE82628-CC3D-09E2-FBF8-F1A8629813AC}"/>
              </a:ext>
            </a:extLst>
          </p:cNvPr>
          <p:cNvPicPr>
            <a:picLocks noChangeAspect="1"/>
          </p:cNvPicPr>
          <p:nvPr/>
        </p:nvPicPr>
        <p:blipFill>
          <a:blip r:embed="rId3"/>
          <a:stretch>
            <a:fillRect/>
          </a:stretch>
        </p:blipFill>
        <p:spPr>
          <a:xfrm>
            <a:off x="5347722" y="4709883"/>
            <a:ext cx="902809" cy="1122492"/>
          </a:xfrm>
          <a:prstGeom prst="rect">
            <a:avLst/>
          </a:prstGeom>
        </p:spPr>
      </p:pic>
      <p:sp>
        <p:nvSpPr>
          <p:cNvPr id="9" name="Rounded Rectangle 8">
            <a:extLst>
              <a:ext uri="{FF2B5EF4-FFF2-40B4-BE49-F238E27FC236}">
                <a16:creationId xmlns:a16="http://schemas.microsoft.com/office/drawing/2014/main" id="{3AB09AD4-A997-C2B7-DBE5-04B87FE8A963}"/>
              </a:ext>
            </a:extLst>
          </p:cNvPr>
          <p:cNvSpPr/>
          <p:nvPr/>
        </p:nvSpPr>
        <p:spPr>
          <a:xfrm>
            <a:off x="948045" y="-352201"/>
            <a:ext cx="4961911" cy="1414793"/>
          </a:xfrm>
          <a:prstGeom prst="roundRect">
            <a:avLst/>
          </a:prstGeom>
          <a:solidFill>
            <a:srgbClr val="F05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Google Shape;88;p22"/>
          <p:cNvSpPr txBox="1"/>
          <p:nvPr/>
        </p:nvSpPr>
        <p:spPr>
          <a:xfrm>
            <a:off x="860701" y="290444"/>
            <a:ext cx="5136599" cy="584735"/>
          </a:xfrm>
          <a:prstGeom prst="rect">
            <a:avLst/>
          </a:prstGeom>
          <a:noFill/>
          <a:ln>
            <a:noFill/>
          </a:ln>
        </p:spPr>
        <p:txBody>
          <a:bodyPr spcFirstLastPara="1" wrap="square" lIns="91450" tIns="45700" rIns="91450" bIns="45700" anchor="t" anchorCtr="0">
            <a:spAutoFit/>
          </a:bodyPr>
          <a:lstStyle/>
          <a:p>
            <a:pPr marL="0" marR="0" lvl="0" indent="0" algn="ctr" rtl="0">
              <a:lnSpc>
                <a:spcPct val="100000"/>
              </a:lnSpc>
              <a:spcBef>
                <a:spcPts val="0"/>
              </a:spcBef>
              <a:spcAft>
                <a:spcPts val="0"/>
              </a:spcAft>
              <a:buNone/>
            </a:pPr>
            <a:r>
              <a:rPr lang="en-US" sz="3200" b="1" i="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Anybody"/>
              </a:rPr>
              <a:t>How to use</a:t>
            </a:r>
            <a:r>
              <a:rPr lang="en-CA" sz="32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CA" sz="3200" b="1" i="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Anybody"/>
              </a:rPr>
              <a:t>this Guide</a:t>
            </a:r>
          </a:p>
        </p:txBody>
      </p:sp>
      <p:pic>
        <p:nvPicPr>
          <p:cNvPr id="10" name="Picture 9">
            <a:extLst>
              <a:ext uri="{FF2B5EF4-FFF2-40B4-BE49-F238E27FC236}">
                <a16:creationId xmlns:a16="http://schemas.microsoft.com/office/drawing/2014/main" id="{8FB0ED1E-BE51-880E-F7C3-B5DCB1D82480}"/>
              </a:ext>
            </a:extLst>
          </p:cNvPr>
          <p:cNvPicPr>
            <a:picLocks noChangeAspect="1"/>
          </p:cNvPicPr>
          <p:nvPr/>
        </p:nvPicPr>
        <p:blipFill>
          <a:blip r:embed="rId4"/>
          <a:stretch>
            <a:fillRect/>
          </a:stretch>
        </p:blipFill>
        <p:spPr>
          <a:xfrm>
            <a:off x="1270537" y="8059245"/>
            <a:ext cx="947540" cy="1046655"/>
          </a:xfrm>
          <a:prstGeom prst="rect">
            <a:avLst/>
          </a:prstGeom>
        </p:spPr>
      </p:pic>
      <p:pic>
        <p:nvPicPr>
          <p:cNvPr id="14" name="Picture 13">
            <a:extLst>
              <a:ext uri="{FF2B5EF4-FFF2-40B4-BE49-F238E27FC236}">
                <a16:creationId xmlns:a16="http://schemas.microsoft.com/office/drawing/2014/main" id="{D152ADE6-A4BC-8783-1EF0-D28DB0BB51C2}"/>
              </a:ext>
            </a:extLst>
          </p:cNvPr>
          <p:cNvPicPr>
            <a:picLocks noChangeAspect="1"/>
          </p:cNvPicPr>
          <p:nvPr/>
        </p:nvPicPr>
        <p:blipFill>
          <a:blip r:embed="rId5"/>
          <a:stretch>
            <a:fillRect/>
          </a:stretch>
        </p:blipFill>
        <p:spPr>
          <a:xfrm rot="16200000">
            <a:off x="6365909" y="9327704"/>
            <a:ext cx="539861" cy="2453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3248"/>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FE93D1-8398-B4B2-EFC0-A9089D2A858C}"/>
              </a:ext>
            </a:extLst>
          </p:cNvPr>
          <p:cNvSpPr>
            <a:spLocks noGrp="1"/>
          </p:cNvSpPr>
          <p:nvPr>
            <p:ph type="body" idx="1"/>
          </p:nvPr>
        </p:nvSpPr>
        <p:spPr>
          <a:xfrm>
            <a:off x="938049" y="1047271"/>
            <a:ext cx="4981903" cy="1207198"/>
          </a:xfrm>
        </p:spPr>
        <p:txBody>
          <a:bodyPr>
            <a:normAutofit/>
          </a:bodyPr>
          <a:lstStyle/>
          <a:p>
            <a:pPr algn="ctr"/>
            <a:r>
              <a:rPr lang="en-US" sz="3600" dirty="0">
                <a:latin typeface="Lato" panose="020F0502020204030203" pitchFamily="34" charset="0"/>
                <a:ea typeface="Lato" panose="020F0502020204030203" pitchFamily="34" charset="0"/>
              </a:rPr>
              <a:t>How do I Promote Awareness?</a:t>
            </a:r>
          </a:p>
        </p:txBody>
      </p:sp>
      <p:sp>
        <p:nvSpPr>
          <p:cNvPr id="2" name="Rounded Rectangle 1">
            <a:extLst>
              <a:ext uri="{FF2B5EF4-FFF2-40B4-BE49-F238E27FC236}">
                <a16:creationId xmlns:a16="http://schemas.microsoft.com/office/drawing/2014/main" id="{FFA75D74-5FCD-71B3-58D5-ECABD8A60043}"/>
              </a:ext>
            </a:extLst>
          </p:cNvPr>
          <p:cNvSpPr/>
          <p:nvPr/>
        </p:nvSpPr>
        <p:spPr>
          <a:xfrm>
            <a:off x="627138" y="6069724"/>
            <a:ext cx="5603725" cy="1734208"/>
          </a:xfrm>
          <a:prstGeom prst="roundRect">
            <a:avLst/>
          </a:prstGeom>
          <a:solidFill>
            <a:schemeClr val="bg1">
              <a:alpha val="1259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E0BF8F4-1C0B-D101-F814-75487A9F5533}"/>
              </a:ext>
            </a:extLst>
          </p:cNvPr>
          <p:cNvSpPr>
            <a:spLocks noGrp="1"/>
          </p:cNvSpPr>
          <p:nvPr>
            <p:ph type="body" idx="2"/>
          </p:nvPr>
        </p:nvSpPr>
        <p:spPr>
          <a:xfrm>
            <a:off x="845168" y="6301808"/>
            <a:ext cx="5167664" cy="1270039"/>
          </a:xfrm>
        </p:spPr>
        <p:txBody>
          <a:bodyPr>
            <a:normAutofit/>
          </a:bodyPr>
          <a:lstStyle/>
          <a:p>
            <a:pPr marL="114300" indent="0" algn="just">
              <a:buNone/>
            </a:pPr>
            <a:r>
              <a:rPr lang="en-US" dirty="0">
                <a:solidFill>
                  <a:schemeClr val="bg1"/>
                </a:solidFill>
              </a:rPr>
              <a:t>Vaccination is a safe and easy way to protect yourself from the potentially lifelong impacts of shingles. The IFA has created a </a:t>
            </a:r>
            <a:r>
              <a:rPr lang="en-US" dirty="0">
                <a:solidFill>
                  <a:schemeClr val="bg1"/>
                </a:solidFill>
                <a:hlinkClick r:id="rId2">
                  <a:extLst>
                    <a:ext uri="{A12FA001-AC4F-418D-AE19-62706E023703}">
                      <ahyp:hlinkClr xmlns:ahyp="http://schemas.microsoft.com/office/drawing/2018/hyperlinkcolor" val="tx"/>
                    </a:ext>
                  </a:extLst>
                </a:hlinkClick>
              </a:rPr>
              <a:t>bank of resources</a:t>
            </a:r>
            <a:r>
              <a:rPr lang="en-US" dirty="0">
                <a:solidFill>
                  <a:schemeClr val="bg1"/>
                </a:solidFill>
              </a:rPr>
              <a:t> in advance of Shingles Awareness Week and encourages you to use these resources to spread knowledge and promote action in response to shingles. </a:t>
            </a:r>
          </a:p>
        </p:txBody>
      </p:sp>
      <p:pic>
        <p:nvPicPr>
          <p:cNvPr id="5" name="Picture 4">
            <a:extLst>
              <a:ext uri="{FF2B5EF4-FFF2-40B4-BE49-F238E27FC236}">
                <a16:creationId xmlns:a16="http://schemas.microsoft.com/office/drawing/2014/main" id="{A4786235-8213-AC75-AF59-2561DA78247E}"/>
              </a:ext>
            </a:extLst>
          </p:cNvPr>
          <p:cNvPicPr>
            <a:picLocks noChangeAspect="1"/>
          </p:cNvPicPr>
          <p:nvPr/>
        </p:nvPicPr>
        <p:blipFill>
          <a:blip r:embed="rId3"/>
          <a:stretch>
            <a:fillRect/>
          </a:stretch>
        </p:blipFill>
        <p:spPr>
          <a:xfrm>
            <a:off x="1951202" y="2573260"/>
            <a:ext cx="2955597" cy="2955597"/>
          </a:xfrm>
          <a:prstGeom prst="rect">
            <a:avLst/>
          </a:prstGeom>
        </p:spPr>
      </p:pic>
      <p:pic>
        <p:nvPicPr>
          <p:cNvPr id="6" name="Picture 5">
            <a:extLst>
              <a:ext uri="{FF2B5EF4-FFF2-40B4-BE49-F238E27FC236}">
                <a16:creationId xmlns:a16="http://schemas.microsoft.com/office/drawing/2014/main" id="{99FE9C55-A503-382B-0661-999D9E2BBF07}"/>
              </a:ext>
            </a:extLst>
          </p:cNvPr>
          <p:cNvPicPr>
            <a:picLocks noChangeAspect="1"/>
          </p:cNvPicPr>
          <p:nvPr/>
        </p:nvPicPr>
        <p:blipFill>
          <a:blip r:embed="rId4"/>
          <a:stretch>
            <a:fillRect/>
          </a:stretch>
        </p:blipFill>
        <p:spPr>
          <a:xfrm rot="16200000">
            <a:off x="6365909" y="9327704"/>
            <a:ext cx="539861" cy="245392"/>
          </a:xfrm>
          <a:prstGeom prst="rect">
            <a:avLst/>
          </a:prstGeom>
        </p:spPr>
      </p:pic>
      <p:sp>
        <p:nvSpPr>
          <p:cNvPr id="7" name="TextBox 6">
            <a:extLst>
              <a:ext uri="{FF2B5EF4-FFF2-40B4-BE49-F238E27FC236}">
                <a16:creationId xmlns:a16="http://schemas.microsoft.com/office/drawing/2014/main" id="{43267698-6D2A-9B3F-14B7-FC1F9C52A07A}"/>
              </a:ext>
            </a:extLst>
          </p:cNvPr>
          <p:cNvSpPr txBox="1"/>
          <p:nvPr/>
        </p:nvSpPr>
        <p:spPr>
          <a:xfrm>
            <a:off x="1444625" y="9128668"/>
            <a:ext cx="3968750" cy="430887"/>
          </a:xfrm>
          <a:prstGeom prst="rect">
            <a:avLst/>
          </a:prstGeom>
          <a:noFill/>
        </p:spPr>
        <p:txBody>
          <a:bodyPr wrap="square" rtlCol="0">
            <a:spAutoFit/>
          </a:bodyPr>
          <a:lstStyle/>
          <a:p>
            <a:pPr algn="ctr"/>
            <a:r>
              <a:rPr lang="en-CA" sz="1100" dirty="0">
                <a:solidFill>
                  <a:schemeClr val="bg1"/>
                </a:solidFill>
              </a:rPr>
              <a:t>This initiative has been supported by an unrestricted educational grant from GSK</a:t>
            </a:r>
            <a:endParaRPr lang="en-US" sz="1100" dirty="0">
              <a:solidFill>
                <a:schemeClr val="bg1"/>
              </a:solidFill>
            </a:endParaRPr>
          </a:p>
        </p:txBody>
      </p:sp>
    </p:spTree>
    <p:extLst>
      <p:ext uri="{BB962C8B-B14F-4D97-AF65-F5344CB8AC3E}">
        <p14:creationId xmlns:p14="http://schemas.microsoft.com/office/powerpoint/2010/main" val="273017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7869199-F100-83AE-16FF-31FCBE7CAD58}"/>
              </a:ext>
            </a:extLst>
          </p:cNvPr>
          <p:cNvSpPr>
            <a:spLocks noChangeArrowheads="1"/>
          </p:cNvSpPr>
          <p:nvPr/>
        </p:nvSpPr>
        <p:spPr bwMode="auto">
          <a:xfrm>
            <a:off x="471487" y="1458099"/>
            <a:ext cx="5915025" cy="4231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Prevention C for DC and. Cause and Transmission | CDC [Internet]. 2023 [cited 2026 Jan </a:t>
            </a:r>
            <a:r>
              <a:rPr lang="en-CA" altLang="en-US" sz="1000" b="1" dirty="0">
                <a:solidFill>
                  <a:schemeClr val="bg1">
                    <a:lumMod val="10000"/>
                  </a:schemeClr>
                </a:solidFill>
                <a:latin typeface="Lato" panose="020F0502020204030203" pitchFamily="34" charset="0"/>
                <a:ea typeface="Lato" panose="020F0502020204030203" pitchFamily="34" charset="0"/>
                <a:cs typeface="Lato" panose="020F0502020204030203" pitchFamily="34" charset="0"/>
              </a:rPr>
              <a:t>29</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 Available from: https://</a:t>
            </a:r>
            <a:r>
              <a:rPr kumimoji="0" lang="en-CA" altLang="en-US" sz="1000" b="1" u="none" strike="noStrike" cap="none" normalizeH="0" baseline="0" dirty="0" err="1">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www.cdc.gov</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/shingles/about/</a:t>
            </a:r>
            <a:r>
              <a:rPr kumimoji="0" lang="en-CA" altLang="en-US" sz="1000" b="1" u="none" strike="noStrike" cap="none" normalizeH="0" baseline="0" dirty="0" err="1">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transmission.html</a:t>
            </a:r>
            <a:endParaRPr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endParaRPr>
          </a:p>
          <a:p>
            <a:pPr lvl="0" algn="just">
              <a:buClrTx/>
            </a:pP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Government of Canada. Herpes zoster (shingles) vaccine: Canadian Immunization Guide [Internet]. 2023 [</a:t>
            </a:r>
            <a:r>
              <a:rPr lang="en-CA" altLang="en-US" sz="1000" b="1" dirty="0">
                <a:solidFill>
                  <a:schemeClr val="bg1">
                    <a:lumMod val="10000"/>
                  </a:schemeClr>
                </a:solidFill>
                <a:latin typeface="Lato" panose="020F0502020204030203" pitchFamily="34" charset="0"/>
                <a:ea typeface="Lato" panose="020F0502020204030203" pitchFamily="34" charset="0"/>
                <a:cs typeface="Lato" panose="020F0502020204030203" pitchFamily="34" charset="0"/>
              </a:rPr>
              <a:t>cited 2026 Jan 29</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 Available from: https://</a:t>
            </a:r>
            <a:r>
              <a:rPr kumimoji="0" lang="en-CA" altLang="en-US" sz="1000" b="1" u="none" strike="noStrike" cap="none" normalizeH="0" baseline="0" dirty="0" err="1">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www.canada.ca</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a:t>
            </a:r>
            <a:r>
              <a:rPr kumimoji="0" lang="en-CA" altLang="en-US" sz="1000" b="1" u="none" strike="noStrike" cap="none" normalizeH="0" baseline="0" dirty="0" err="1">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en</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/public-health/services/publications/healthy-living/canadian-immunization-guide-part-4-active-vaccines/page-8-herpes-zoster-(shingles)-vaccine.html#a2</a:t>
            </a:r>
            <a:endParaRPr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endParaRPr>
          </a:p>
          <a:p>
            <a:pPr lvl="0" algn="just">
              <a:buClrTx/>
            </a:pP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Shingles | Johns Hopkins Medicine [Internet]. [</a:t>
            </a:r>
            <a:r>
              <a:rPr lang="en-CA" altLang="en-US" sz="1000" b="1" dirty="0">
                <a:solidFill>
                  <a:schemeClr val="bg1">
                    <a:lumMod val="10000"/>
                  </a:schemeClr>
                </a:solidFill>
                <a:latin typeface="Lato" panose="020F0502020204030203" pitchFamily="34" charset="0"/>
                <a:ea typeface="Lato" panose="020F0502020204030203" pitchFamily="34" charset="0"/>
                <a:cs typeface="Lato" panose="020F0502020204030203" pitchFamily="34" charset="0"/>
              </a:rPr>
              <a:t>cited 2026 Jan 29</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 Available from: https://</a:t>
            </a:r>
            <a:r>
              <a:rPr kumimoji="0" lang="en-CA" altLang="en-US" sz="1000" b="1" u="none" strike="noStrike" cap="none" normalizeH="0" baseline="0" dirty="0" err="1">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www.hopkinsmedicine.org</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/health/conditions-and-diseases/shingles</a:t>
            </a:r>
            <a:endParaRPr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endParaRPr>
          </a:p>
          <a:p>
            <a:pPr lvl="0" algn="just">
              <a:buClrTx/>
            </a:pP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Dooling K, Anderson T. Centers for Disease Control and Prevention. 2023 [</a:t>
            </a:r>
            <a:r>
              <a:rPr lang="en-CA" altLang="en-US" sz="1000" b="1" dirty="0">
                <a:solidFill>
                  <a:schemeClr val="bg1">
                    <a:lumMod val="10000"/>
                  </a:schemeClr>
                </a:solidFill>
                <a:latin typeface="Lato" panose="020F0502020204030203" pitchFamily="34" charset="0"/>
                <a:ea typeface="Lato" panose="020F0502020204030203" pitchFamily="34" charset="0"/>
                <a:cs typeface="Lato" panose="020F0502020204030203" pitchFamily="34" charset="0"/>
              </a:rPr>
              <a:t>cited 2026 Jan 29</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 Five Things You Should Know About Shingles. Available from: https://</a:t>
            </a:r>
            <a:r>
              <a:rPr kumimoji="0" lang="en-CA" altLang="en-US" sz="1000" b="1" u="none" strike="noStrike" cap="none" normalizeH="0" baseline="0" dirty="0" err="1">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www.cdc.gov</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/shingles/5-things-you-should-know.html</a:t>
            </a:r>
            <a:endParaRPr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endParaRPr>
          </a:p>
          <a:p>
            <a:pPr algn="just">
              <a:buClrTx/>
            </a:pP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Lang PO, Govind S, Michel JP, Aspinall R, Mitchell WA. </a:t>
            </a:r>
            <a:r>
              <a:rPr kumimoji="0" lang="en-CA" altLang="en-US" sz="1000" b="1" u="none" strike="noStrike" cap="none" normalizeH="0" baseline="0" dirty="0" err="1">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Immunosenescence</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 Implications for vaccination programmes in adults. </a:t>
            </a:r>
            <a:r>
              <a:rPr kumimoji="0" lang="en-CA" altLang="en-US" sz="1000" b="1" u="none" strike="noStrike" cap="none" normalizeH="0" baseline="0" dirty="0" err="1">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Maturitas</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 2011 Apr 1;68(4):322–30.</a:t>
            </a:r>
            <a:r>
              <a:rPr lang="en-CA" altLang="en-US" sz="1000" b="1" dirty="0">
                <a:solidFill>
                  <a:schemeClr val="bg1">
                    <a:lumMod val="10000"/>
                  </a:schemeClr>
                </a:solidFill>
                <a:latin typeface="Lato" panose="020F0502020204030203" pitchFamily="34" charset="0"/>
                <a:ea typeface="Lato" panose="020F0502020204030203" pitchFamily="34" charset="0"/>
                <a:cs typeface="Lato" panose="020F0502020204030203" pitchFamily="34" charset="0"/>
              </a:rPr>
              <a:t> </a:t>
            </a:r>
            <a:endParaRPr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Allen JC, Toapanta FR, Chen W, Tennant SM. Understanding </a:t>
            </a:r>
            <a:r>
              <a:rPr kumimoji="0" lang="en-CA" altLang="en-US" sz="1000" b="1" u="none" strike="noStrike" cap="none" normalizeH="0" baseline="0" dirty="0" err="1">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immunosenescence</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 and its impact on vaccination of older adults. Vaccine [Internet]. 2020 Dec;38(52):8264–72. Available from: https://</a:t>
            </a:r>
            <a:r>
              <a:rPr kumimoji="0" lang="en-CA" altLang="en-US" sz="1000" b="1" u="none" strike="noStrike" cap="none" normalizeH="0" baseline="0" dirty="0" err="1">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linkinghub.elsevier.com</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/retrieve/</a:t>
            </a:r>
            <a:r>
              <a:rPr kumimoji="0" lang="en-CA" altLang="en-US" sz="1000" b="1" u="none" strike="noStrike" cap="none" normalizeH="0" baseline="0" dirty="0" err="1">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pii</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/S0264410X20314262</a:t>
            </a:r>
            <a:endParaRPr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Bhavsar A, </a:t>
            </a:r>
            <a:r>
              <a:rPr kumimoji="0" lang="en-CA" altLang="en-US" sz="1000" b="1" u="none" strike="noStrike" cap="none" normalizeH="0" baseline="0" dirty="0" err="1">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Lonnet</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 G, Wang C, </a:t>
            </a:r>
            <a:r>
              <a:rPr kumimoji="0" lang="en-CA" altLang="en-US" sz="1000" b="1" u="none" strike="noStrike" cap="none" normalizeH="0" baseline="0" dirty="0" err="1">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Chatzikonstantinidou</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 K, Parikh R, Brabant Y, et al. Increased Risk of Herpes Zoster in Adults ≥50 Years Old Diagnosed With COVID-19 in the United States. Open Forum Infect Dis [Internet]. 2022 May 1;9(5). Available from: https://</a:t>
            </a:r>
            <a:r>
              <a:rPr kumimoji="0" lang="en-CA" altLang="en-US" sz="1000" b="1" u="none" strike="noStrike" cap="none" normalizeH="0" baseline="0" dirty="0" err="1">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academic.oup.com</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a:t>
            </a:r>
            <a:r>
              <a:rPr kumimoji="0" lang="en-CA" altLang="en-US" sz="1000" b="1" u="none" strike="noStrike" cap="none" normalizeH="0" baseline="0" dirty="0" err="1">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ofid</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/article/</a:t>
            </a:r>
            <a:r>
              <a:rPr kumimoji="0" lang="en-CA" altLang="en-US" sz="1000" b="1" u="none" strike="noStrike" cap="none" normalizeH="0" baseline="0" dirty="0" err="1">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doi</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/10.1093/</a:t>
            </a:r>
            <a:r>
              <a:rPr kumimoji="0" lang="en-CA" altLang="en-US" sz="1000" b="1" u="none" strike="noStrike" cap="none" normalizeH="0" baseline="0" dirty="0" err="1">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ofid</a:t>
            </a:r>
            <a:r>
              <a:rPr kumimoji="0"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rPr>
              <a:t>/ofac118/6545460</a:t>
            </a:r>
            <a:endParaRPr lang="en-CA" altLang="en-US" sz="1000" b="1" u="none" strike="noStrike" cap="none" normalizeH="0" baseline="0" dirty="0">
              <a:ln>
                <a:noFill/>
              </a:ln>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endParaRPr>
          </a:p>
        </p:txBody>
      </p:sp>
      <p:sp>
        <p:nvSpPr>
          <p:cNvPr id="2" name="Rounded Rectangle 1">
            <a:extLst>
              <a:ext uri="{FF2B5EF4-FFF2-40B4-BE49-F238E27FC236}">
                <a16:creationId xmlns:a16="http://schemas.microsoft.com/office/drawing/2014/main" id="{0716A034-E80A-6CB0-4545-D5276C237B96}"/>
              </a:ext>
            </a:extLst>
          </p:cNvPr>
          <p:cNvSpPr/>
          <p:nvPr/>
        </p:nvSpPr>
        <p:spPr>
          <a:xfrm>
            <a:off x="733096" y="-675865"/>
            <a:ext cx="5391807" cy="1414793"/>
          </a:xfrm>
          <a:prstGeom prst="roundRect">
            <a:avLst/>
          </a:prstGeom>
          <a:solidFill>
            <a:srgbClr val="F05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02;p1">
            <a:extLst>
              <a:ext uri="{FF2B5EF4-FFF2-40B4-BE49-F238E27FC236}">
                <a16:creationId xmlns:a16="http://schemas.microsoft.com/office/drawing/2014/main" id="{B4B621A0-8734-D541-740A-68C8A81CF1C7}"/>
              </a:ext>
            </a:extLst>
          </p:cNvPr>
          <p:cNvSpPr txBox="1"/>
          <p:nvPr/>
        </p:nvSpPr>
        <p:spPr>
          <a:xfrm>
            <a:off x="443921" y="43306"/>
            <a:ext cx="5953672" cy="523180"/>
          </a:xfrm>
          <a:prstGeom prst="rect">
            <a:avLst/>
          </a:prstGeom>
          <a:noFill/>
          <a:ln>
            <a:noFill/>
          </a:ln>
        </p:spPr>
        <p:txBody>
          <a:bodyPr spcFirstLastPara="1" wrap="square" lIns="91450" tIns="45700" rIns="91450" bIns="45700" anchor="t" anchorCtr="0">
            <a:spAutoFit/>
          </a:bodyPr>
          <a:lstStyle/>
          <a:p>
            <a:pPr algn="ctr"/>
            <a:r>
              <a:rPr lang="en-US" sz="2800" b="1" dirty="0">
                <a:solidFill>
                  <a:schemeClr val="bg1"/>
                </a:solidFill>
                <a:latin typeface="Lato" panose="020F0502020204030203" pitchFamily="34" charset="0"/>
                <a:ea typeface="Lato" panose="020F0502020204030203" pitchFamily="34" charset="0"/>
                <a:cs typeface="Lato" panose="020F0502020204030203" pitchFamily="34" charset="0"/>
                <a:sym typeface="Anybody"/>
              </a:rPr>
              <a:t>References</a:t>
            </a:r>
            <a:endParaRPr lang="en-US" sz="28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9465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
          <p:cNvSpPr txBox="1"/>
          <p:nvPr/>
        </p:nvSpPr>
        <p:spPr>
          <a:xfrm>
            <a:off x="508966" y="1638224"/>
            <a:ext cx="5953672" cy="2308284"/>
          </a:xfrm>
          <a:prstGeom prst="rect">
            <a:avLst/>
          </a:prstGeom>
          <a:noFill/>
          <a:ln>
            <a:noFill/>
          </a:ln>
        </p:spPr>
        <p:txBody>
          <a:bodyPr spcFirstLastPara="1" wrap="square" lIns="91450" tIns="45700" rIns="91450" bIns="45700" anchor="t" anchorCtr="0">
            <a:spAutoFit/>
          </a:bodyPr>
          <a:lstStyle/>
          <a:p>
            <a:r>
              <a:rPr lang="en-US" sz="4800" b="1" dirty="0">
                <a:solidFill>
                  <a:srgbClr val="1A324A"/>
                </a:solidFill>
                <a:latin typeface="Lato" panose="020F0502020204030203" pitchFamily="34" charset="0"/>
                <a:ea typeface="Lato" panose="020F0502020204030203" pitchFamily="34" charset="0"/>
                <a:cs typeface="Lato" panose="020F0502020204030203" pitchFamily="34" charset="0"/>
                <a:sym typeface="Anybody"/>
              </a:rPr>
              <a:t>Shingles</a:t>
            </a:r>
          </a:p>
          <a:p>
            <a:r>
              <a:rPr lang="en-US" sz="4800" b="1" dirty="0">
                <a:solidFill>
                  <a:srgbClr val="1A324A"/>
                </a:solidFill>
                <a:latin typeface="Lato" panose="020F0502020204030203" pitchFamily="34" charset="0"/>
                <a:ea typeface="Lato" panose="020F0502020204030203" pitchFamily="34" charset="0"/>
                <a:cs typeface="Lato" panose="020F0502020204030203" pitchFamily="34" charset="0"/>
                <a:sym typeface="Anybody"/>
              </a:rPr>
              <a:t>Awareness Week 2026</a:t>
            </a:r>
            <a:endParaRPr lang="en-US" sz="4800" b="1" dirty="0">
              <a:solidFill>
                <a:srgbClr val="1A324A"/>
              </a:solidFill>
              <a:latin typeface="Lato" panose="020F0502020204030203" pitchFamily="34" charset="0"/>
              <a:ea typeface="Lato" panose="020F0502020204030203" pitchFamily="34" charset="0"/>
              <a:cs typeface="Lato" panose="020F0502020204030203" pitchFamily="34" charset="0"/>
            </a:endParaRPr>
          </a:p>
        </p:txBody>
      </p:sp>
      <p:sp>
        <p:nvSpPr>
          <p:cNvPr id="103" name="Google Shape;103;p1"/>
          <p:cNvSpPr txBox="1"/>
          <p:nvPr/>
        </p:nvSpPr>
        <p:spPr>
          <a:xfrm>
            <a:off x="508965" y="3889927"/>
            <a:ext cx="6121459" cy="338514"/>
          </a:xfrm>
          <a:prstGeom prst="rect">
            <a:avLst/>
          </a:prstGeom>
          <a:noFill/>
          <a:ln>
            <a:noFill/>
          </a:ln>
        </p:spPr>
        <p:txBody>
          <a:bodyPr spcFirstLastPara="1" wrap="square" lIns="91450" tIns="45700" rIns="91450" bIns="45700" anchor="t" anchorCtr="0">
            <a:spAutoFit/>
          </a:bodyPr>
          <a:lstStyle/>
          <a:p>
            <a:pPr marL="0" marR="0" lvl="0" indent="0" algn="l" rtl="0">
              <a:lnSpc>
                <a:spcPct val="100000"/>
              </a:lnSpc>
              <a:spcBef>
                <a:spcPts val="0"/>
              </a:spcBef>
              <a:spcAft>
                <a:spcPts val="0"/>
              </a:spcAft>
              <a:buNone/>
            </a:pPr>
            <a:r>
              <a:rPr lang="en-US" sz="1600" b="1" u="none" strike="noStrike" cap="none" dirty="0">
                <a:solidFill>
                  <a:srgbClr val="F05153"/>
                </a:solidFill>
                <a:latin typeface="Lato" panose="020F0502020204030203" pitchFamily="34" charset="0"/>
                <a:ea typeface="Lato" panose="020F0502020204030203" pitchFamily="34" charset="0"/>
                <a:cs typeface="Lato" panose="020F0502020204030203" pitchFamily="34" charset="0"/>
                <a:sym typeface="Anybody"/>
              </a:rPr>
              <a:t>23 February – 1 March 2026</a:t>
            </a:r>
            <a:endParaRPr sz="1600" b="1" u="none" strike="noStrike" cap="none" dirty="0">
              <a:solidFill>
                <a:srgbClr val="F05153"/>
              </a:solidFill>
              <a:latin typeface="Lato" panose="020F0502020204030203" pitchFamily="34" charset="0"/>
              <a:ea typeface="Lato" panose="020F0502020204030203" pitchFamily="34" charset="0"/>
              <a:cs typeface="Lato" panose="020F0502020204030203" pitchFamily="34" charset="0"/>
              <a:sym typeface="Anybody"/>
            </a:endParaRPr>
          </a:p>
        </p:txBody>
      </p:sp>
      <p:sp>
        <p:nvSpPr>
          <p:cNvPr id="104" name="Google Shape;104;p1"/>
          <p:cNvSpPr txBox="1"/>
          <p:nvPr/>
        </p:nvSpPr>
        <p:spPr>
          <a:xfrm>
            <a:off x="508965" y="425291"/>
            <a:ext cx="5953673" cy="276989"/>
          </a:xfrm>
          <a:prstGeom prst="rect">
            <a:avLst/>
          </a:prstGeom>
          <a:noFill/>
          <a:ln>
            <a:noFill/>
          </a:ln>
        </p:spPr>
        <p:txBody>
          <a:bodyPr spcFirstLastPara="1" wrap="square" lIns="91450" tIns="45700" rIns="91450"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F05153"/>
                </a:solidFill>
                <a:latin typeface="Lato" panose="020F0502020204030203" pitchFamily="34" charset="0"/>
                <a:ea typeface="Lato" panose="020F0502020204030203" pitchFamily="34" charset="0"/>
                <a:cs typeface="Lato" panose="020F0502020204030203" pitchFamily="34" charset="0"/>
                <a:sym typeface="Anybody"/>
              </a:rPr>
              <a:t>( YOUR ORGANIZATION’S LOGO HERE )</a:t>
            </a:r>
            <a:endParaRPr>
              <a:solidFill>
                <a:srgbClr val="F05153"/>
              </a:solidFill>
              <a:latin typeface="Lato" panose="020F0502020204030203" pitchFamily="34" charset="0"/>
              <a:ea typeface="Lato" panose="020F0502020204030203" pitchFamily="34" charset="0"/>
              <a:cs typeface="Lato" panose="020F0502020204030203" pitchFamily="34" charset="0"/>
            </a:endParaRPr>
          </a:p>
        </p:txBody>
      </p:sp>
      <p:sp>
        <p:nvSpPr>
          <p:cNvPr id="105" name="Google Shape;105;p1"/>
          <p:cNvSpPr/>
          <p:nvPr/>
        </p:nvSpPr>
        <p:spPr>
          <a:xfrm rot="20150123">
            <a:off x="-271676" y="6409113"/>
            <a:ext cx="9524963" cy="4641183"/>
          </a:xfrm>
          <a:prstGeom prst="rect">
            <a:avLst/>
          </a:prstGeom>
          <a:solidFill>
            <a:srgbClr val="1F32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Rectangle 1">
            <a:extLst>
              <a:ext uri="{FF2B5EF4-FFF2-40B4-BE49-F238E27FC236}">
                <a16:creationId xmlns:a16="http://schemas.microsoft.com/office/drawing/2014/main" id="{F65AD87F-95D9-3CC4-66C4-3D8AF992691D}"/>
              </a:ext>
            </a:extLst>
          </p:cNvPr>
          <p:cNvSpPr/>
          <p:nvPr/>
        </p:nvSpPr>
        <p:spPr>
          <a:xfrm>
            <a:off x="3147060" y="2082470"/>
            <a:ext cx="4168140" cy="81643"/>
          </a:xfrm>
          <a:prstGeom prst="rect">
            <a:avLst/>
          </a:prstGeom>
          <a:solidFill>
            <a:srgbClr val="F05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his arms crossed&#10;&#10;AI-generated content may be incorrect.">
            <a:extLst>
              <a:ext uri="{FF2B5EF4-FFF2-40B4-BE49-F238E27FC236}">
                <a16:creationId xmlns:a16="http://schemas.microsoft.com/office/drawing/2014/main" id="{A1DFF0A9-8899-A909-69CE-863E6848D8EB}"/>
              </a:ext>
            </a:extLst>
          </p:cNvPr>
          <p:cNvPicPr>
            <a:picLocks noChangeAspect="1"/>
          </p:cNvPicPr>
          <p:nvPr/>
        </p:nvPicPr>
        <p:blipFill>
          <a:blip r:embed="rId3"/>
          <a:stretch>
            <a:fillRect/>
          </a:stretch>
        </p:blipFill>
        <p:spPr>
          <a:xfrm>
            <a:off x="2857501" y="3622301"/>
            <a:ext cx="4000500" cy="64250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EAC7B21E-3981-8C58-7244-C9FD2F04D74E}"/>
              </a:ext>
            </a:extLst>
          </p:cNvPr>
          <p:cNvSpPr/>
          <p:nvPr/>
        </p:nvSpPr>
        <p:spPr>
          <a:xfrm>
            <a:off x="3306895" y="7565337"/>
            <a:ext cx="3082196" cy="1469571"/>
          </a:xfrm>
          <a:prstGeom prst="roundRect">
            <a:avLst/>
          </a:prstGeom>
          <a:solidFill>
            <a:srgbClr val="255F71">
              <a:alpha val="147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person with her arms crossed&#10;&#10;AI-generated content may be incorrect.">
            <a:extLst>
              <a:ext uri="{FF2B5EF4-FFF2-40B4-BE49-F238E27FC236}">
                <a16:creationId xmlns:a16="http://schemas.microsoft.com/office/drawing/2014/main" id="{86CDB7E4-77C4-C24C-C29F-E697BB472A3E}"/>
              </a:ext>
            </a:extLst>
          </p:cNvPr>
          <p:cNvPicPr>
            <a:picLocks noChangeAspect="1"/>
          </p:cNvPicPr>
          <p:nvPr/>
        </p:nvPicPr>
        <p:blipFill>
          <a:blip r:embed="rId2"/>
          <a:stretch>
            <a:fillRect/>
          </a:stretch>
        </p:blipFill>
        <p:spPr>
          <a:xfrm flipH="1">
            <a:off x="-1228687" y="3666622"/>
            <a:ext cx="4323219" cy="6239378"/>
          </a:xfrm>
          <a:prstGeom prst="rect">
            <a:avLst/>
          </a:prstGeom>
        </p:spPr>
      </p:pic>
      <p:sp>
        <p:nvSpPr>
          <p:cNvPr id="3" name="Text Placeholder 2">
            <a:extLst>
              <a:ext uri="{FF2B5EF4-FFF2-40B4-BE49-F238E27FC236}">
                <a16:creationId xmlns:a16="http://schemas.microsoft.com/office/drawing/2014/main" id="{8978F999-9E31-5589-5456-866766A6860A}"/>
              </a:ext>
            </a:extLst>
          </p:cNvPr>
          <p:cNvSpPr>
            <a:spLocks noGrp="1"/>
          </p:cNvSpPr>
          <p:nvPr>
            <p:ph type="body" idx="1"/>
          </p:nvPr>
        </p:nvSpPr>
        <p:spPr>
          <a:xfrm>
            <a:off x="3269537" y="3252479"/>
            <a:ext cx="2901255" cy="628331"/>
          </a:xfrm>
        </p:spPr>
        <p:txBody>
          <a:bodyPr>
            <a:normAutofit/>
          </a:bodyPr>
          <a:lstStyle/>
          <a:p>
            <a:pPr algn="ctr"/>
            <a:r>
              <a:rPr lang="en-US" dirty="0">
                <a:latin typeface="Lato" panose="020F0502020204030203" pitchFamily="34" charset="0"/>
                <a:ea typeface="Lato" panose="020F0502020204030203" pitchFamily="34" charset="0"/>
              </a:rPr>
              <a:t>What is Shingles?</a:t>
            </a:r>
          </a:p>
        </p:txBody>
      </p:sp>
      <p:sp>
        <p:nvSpPr>
          <p:cNvPr id="4" name="Text Placeholder 3">
            <a:extLst>
              <a:ext uri="{FF2B5EF4-FFF2-40B4-BE49-F238E27FC236}">
                <a16:creationId xmlns:a16="http://schemas.microsoft.com/office/drawing/2014/main" id="{A8CEE9C4-1CF3-B7E6-08A4-F0660F77636C}"/>
              </a:ext>
            </a:extLst>
          </p:cNvPr>
          <p:cNvSpPr>
            <a:spLocks noGrp="1"/>
          </p:cNvSpPr>
          <p:nvPr>
            <p:ph type="body" idx="2"/>
          </p:nvPr>
        </p:nvSpPr>
        <p:spPr>
          <a:xfrm>
            <a:off x="3021993" y="3948907"/>
            <a:ext cx="3396345" cy="3442493"/>
          </a:xfrm>
        </p:spPr>
        <p:txBody>
          <a:bodyPr>
            <a:normAutofit lnSpcReduction="10000"/>
          </a:bodyPr>
          <a:lstStyle/>
          <a:p>
            <a:pPr marL="114300" indent="0" algn="just">
              <a:buNone/>
            </a:pPr>
            <a:r>
              <a:rPr lang="en-US" dirty="0">
                <a:solidFill>
                  <a:srgbClr val="203248"/>
                </a:solidFill>
              </a:rPr>
              <a:t>Shingles is a painful viral infection caused by the same virus as chickenpox, which may reactivate years later to cause a blistering rash and intense pain, typically affecting one side of the torso. </a:t>
            </a:r>
          </a:p>
          <a:p>
            <a:pPr marL="114300" indent="0" algn="just">
              <a:buNone/>
            </a:pPr>
            <a:r>
              <a:rPr lang="en-US" dirty="0">
                <a:solidFill>
                  <a:srgbClr val="203248"/>
                </a:solidFill>
              </a:rPr>
              <a:t>Certain groups are more vulnerable to shingles, including those who are: </a:t>
            </a:r>
          </a:p>
          <a:p>
            <a:pPr algn="just"/>
            <a:r>
              <a:rPr lang="en-US" dirty="0">
                <a:solidFill>
                  <a:srgbClr val="203248"/>
                </a:solidFill>
              </a:rPr>
              <a:t>Older adults (especially those 50+) </a:t>
            </a:r>
          </a:p>
          <a:p>
            <a:pPr algn="just"/>
            <a:r>
              <a:rPr lang="en-US" dirty="0">
                <a:solidFill>
                  <a:srgbClr val="203248"/>
                </a:solidFill>
              </a:rPr>
              <a:t>People with chronic conditions (like diabetes or respiratory illnesses)</a:t>
            </a:r>
          </a:p>
          <a:p>
            <a:pPr algn="just"/>
            <a:r>
              <a:rPr lang="en-US" dirty="0">
                <a:solidFill>
                  <a:srgbClr val="203248"/>
                </a:solidFill>
              </a:rPr>
              <a:t>Immunocompromised (e.g., people undergoing chemotherapy, organ transplant recipients, or those living with HIV)</a:t>
            </a:r>
          </a:p>
        </p:txBody>
      </p:sp>
      <p:sp>
        <p:nvSpPr>
          <p:cNvPr id="9" name="Rounded Rectangle 8">
            <a:extLst>
              <a:ext uri="{FF2B5EF4-FFF2-40B4-BE49-F238E27FC236}">
                <a16:creationId xmlns:a16="http://schemas.microsoft.com/office/drawing/2014/main" id="{3DD9F44F-0673-B73B-409A-E556BBA2BA3A}"/>
              </a:ext>
            </a:extLst>
          </p:cNvPr>
          <p:cNvSpPr/>
          <p:nvPr/>
        </p:nvSpPr>
        <p:spPr>
          <a:xfrm>
            <a:off x="924680" y="-707397"/>
            <a:ext cx="4961911" cy="1414793"/>
          </a:xfrm>
          <a:prstGeom prst="roundRect">
            <a:avLst/>
          </a:prstGeom>
          <a:solidFill>
            <a:srgbClr val="F05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02;p1">
            <a:extLst>
              <a:ext uri="{FF2B5EF4-FFF2-40B4-BE49-F238E27FC236}">
                <a16:creationId xmlns:a16="http://schemas.microsoft.com/office/drawing/2014/main" id="{7F43A7C7-8235-8D44-7CB8-7C64F6591720}"/>
              </a:ext>
            </a:extLst>
          </p:cNvPr>
          <p:cNvSpPr txBox="1"/>
          <p:nvPr/>
        </p:nvSpPr>
        <p:spPr>
          <a:xfrm>
            <a:off x="443921" y="90604"/>
            <a:ext cx="5953672" cy="461624"/>
          </a:xfrm>
          <a:prstGeom prst="rect">
            <a:avLst/>
          </a:prstGeom>
          <a:noFill/>
          <a:ln>
            <a:noFill/>
          </a:ln>
        </p:spPr>
        <p:txBody>
          <a:bodyPr spcFirstLastPara="1" wrap="square" lIns="91450" tIns="45700" rIns="91450" bIns="45700" anchor="t" anchorCtr="0">
            <a:spAutoFit/>
          </a:bodyPr>
          <a:lstStyle/>
          <a:p>
            <a:pPr algn="ct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sym typeface="Anybody"/>
              </a:rPr>
              <a:t>Background</a:t>
            </a:r>
            <a:endParaRPr lang="en-US" sz="2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1" name="Rounded Rectangle 10">
            <a:extLst>
              <a:ext uri="{FF2B5EF4-FFF2-40B4-BE49-F238E27FC236}">
                <a16:creationId xmlns:a16="http://schemas.microsoft.com/office/drawing/2014/main" id="{4E56CAAC-2B2B-764F-15C7-A89171CC1098}"/>
              </a:ext>
            </a:extLst>
          </p:cNvPr>
          <p:cNvSpPr/>
          <p:nvPr/>
        </p:nvSpPr>
        <p:spPr>
          <a:xfrm>
            <a:off x="474584" y="1474422"/>
            <a:ext cx="2954416" cy="824640"/>
          </a:xfrm>
          <a:prstGeom prst="roundRect">
            <a:avLst/>
          </a:prstGeom>
          <a:solidFill>
            <a:srgbClr val="F05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25DF29E-04E6-6012-0B0C-276D51523A4B}"/>
              </a:ext>
            </a:extLst>
          </p:cNvPr>
          <p:cNvSpPr/>
          <p:nvPr/>
        </p:nvSpPr>
        <p:spPr>
          <a:xfrm>
            <a:off x="474583" y="1875444"/>
            <a:ext cx="5953672" cy="1282672"/>
          </a:xfrm>
          <a:prstGeom prst="roundRect">
            <a:avLst/>
          </a:prstGeom>
          <a:solidFill>
            <a:srgbClr val="20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4864061A-4B51-DAA1-D367-8B51FF8DE6B3}"/>
              </a:ext>
            </a:extLst>
          </p:cNvPr>
          <p:cNvSpPr>
            <a:spLocks noGrp="1"/>
          </p:cNvSpPr>
          <p:nvPr>
            <p:ph type="body" idx="4"/>
          </p:nvPr>
        </p:nvSpPr>
        <p:spPr>
          <a:xfrm>
            <a:off x="623579" y="1932734"/>
            <a:ext cx="5564114" cy="1145808"/>
          </a:xfrm>
        </p:spPr>
        <p:txBody>
          <a:bodyPr>
            <a:normAutofit fontScale="92500"/>
          </a:bodyPr>
          <a:lstStyle/>
          <a:p>
            <a:pPr marL="114300" indent="0" algn="just">
              <a:buNone/>
            </a:pPr>
            <a:r>
              <a:rPr lang="en-US" sz="1300" dirty="0">
                <a:solidFill>
                  <a:schemeClr val="bg1"/>
                </a:solidFill>
              </a:rPr>
              <a:t>Shingles Awareness Week (SAW) 2026 builds on previous awareness and advocacy efforts to strengthen understanding of shingles and its complications, while promoting tangible actions to improve access, uptake, and equity in shingles vaccination across Canada. </a:t>
            </a:r>
          </a:p>
          <a:p>
            <a:pPr marL="114300" indent="0">
              <a:buNone/>
            </a:pPr>
            <a:r>
              <a:rPr lang="en-US" sz="1300" dirty="0">
                <a:solidFill>
                  <a:schemeClr val="bg1"/>
                </a:solidFill>
              </a:rPr>
              <a:t>For more additional resources visit: </a:t>
            </a:r>
            <a:r>
              <a:rPr lang="en-CA" sz="1200" dirty="0">
                <a:solidFill>
                  <a:schemeClr val="bg1"/>
                </a:solidFill>
                <a:hlinkClick r:id="rId3" tooltip="https://www.vaccines4life.com/engage/saw2026">
                  <a:extLst>
                    <a:ext uri="{A12FA001-AC4F-418D-AE19-62706E023703}">
                      <ahyp:hlinkClr xmlns:ahyp="http://schemas.microsoft.com/office/drawing/2018/hyperlinkcolor" val="tx"/>
                    </a:ext>
                  </a:extLst>
                </a:hlinkClick>
              </a:rPr>
              <a:t>www.vaccines4life.com/engage/saw2026</a:t>
            </a:r>
            <a:endParaRPr lang="en-US" sz="1300" baseline="30000" dirty="0">
              <a:solidFill>
                <a:schemeClr val="bg1"/>
              </a:solidFill>
              <a:highlight>
                <a:srgbClr val="FFFF00"/>
              </a:highlight>
            </a:endParaRPr>
          </a:p>
        </p:txBody>
      </p:sp>
      <p:sp>
        <p:nvSpPr>
          <p:cNvPr id="12" name="TextBox 11">
            <a:extLst>
              <a:ext uri="{FF2B5EF4-FFF2-40B4-BE49-F238E27FC236}">
                <a16:creationId xmlns:a16="http://schemas.microsoft.com/office/drawing/2014/main" id="{1573F989-51A7-AF36-ED44-B49DFB705D7B}"/>
              </a:ext>
            </a:extLst>
          </p:cNvPr>
          <p:cNvSpPr txBox="1"/>
          <p:nvPr/>
        </p:nvSpPr>
        <p:spPr>
          <a:xfrm>
            <a:off x="632124" y="1534269"/>
            <a:ext cx="2576030" cy="338554"/>
          </a:xfrm>
          <a:prstGeom prst="rect">
            <a:avLst/>
          </a:prstGeom>
          <a:noFill/>
        </p:spPr>
        <p:txBody>
          <a:bodyPr wrap="square" rtlCol="0">
            <a:spAutoFit/>
          </a:bodyPr>
          <a:lstStyle/>
          <a:p>
            <a:r>
              <a:rPr lang="en-US" sz="1600" b="1" dirty="0">
                <a:solidFill>
                  <a:schemeClr val="bg1"/>
                </a:solidFill>
                <a:latin typeface="Lato" panose="020F0502020204030203" pitchFamily="34" charset="77"/>
              </a:rPr>
              <a:t>Shingles Awareness Week</a:t>
            </a:r>
          </a:p>
        </p:txBody>
      </p:sp>
      <p:sp>
        <p:nvSpPr>
          <p:cNvPr id="22" name="TextBox 21">
            <a:extLst>
              <a:ext uri="{FF2B5EF4-FFF2-40B4-BE49-F238E27FC236}">
                <a16:creationId xmlns:a16="http://schemas.microsoft.com/office/drawing/2014/main" id="{779BB6C4-2B95-3E28-4984-8F5B7420A399}"/>
              </a:ext>
            </a:extLst>
          </p:cNvPr>
          <p:cNvSpPr txBox="1"/>
          <p:nvPr/>
        </p:nvSpPr>
        <p:spPr>
          <a:xfrm>
            <a:off x="3405636" y="7794172"/>
            <a:ext cx="2884714" cy="1077218"/>
          </a:xfrm>
          <a:prstGeom prst="rect">
            <a:avLst/>
          </a:prstGeom>
          <a:noFill/>
        </p:spPr>
        <p:txBody>
          <a:bodyPr wrap="square" rtlCol="0">
            <a:spAutoFit/>
          </a:bodyPr>
          <a:lstStyle/>
          <a:p>
            <a:pPr algn="ctr"/>
            <a:r>
              <a:rPr lang="en-US" sz="1600" b="1" dirty="0">
                <a:solidFill>
                  <a:srgbClr val="203248"/>
                </a:solidFill>
                <a:latin typeface="Lato" panose="020F0502020204030203" pitchFamily="34" charset="77"/>
              </a:rPr>
              <a:t>These individuals are also at higher risk of complications and other long-term health impacts. </a:t>
            </a:r>
            <a:endParaRPr lang="en-US" sz="1600" b="1" baseline="30000" dirty="0">
              <a:solidFill>
                <a:srgbClr val="203248"/>
              </a:solidFill>
              <a:latin typeface="Lato" panose="020F0502020204030203" pitchFamily="34" charset="77"/>
            </a:endParaRPr>
          </a:p>
        </p:txBody>
      </p:sp>
    </p:spTree>
    <p:extLst>
      <p:ext uri="{BB962C8B-B14F-4D97-AF65-F5344CB8AC3E}">
        <p14:creationId xmlns:p14="http://schemas.microsoft.com/office/powerpoint/2010/main" val="948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3248"/>
        </a:solidFill>
        <a:effectLst/>
      </p:bgPr>
    </p:bg>
    <p:spTree>
      <p:nvGrpSpPr>
        <p:cNvPr id="1" name=""/>
        <p:cNvGrpSpPr/>
        <p:nvPr/>
      </p:nvGrpSpPr>
      <p:grpSpPr>
        <a:xfrm>
          <a:off x="0" y="0"/>
          <a:ext cx="0" cy="0"/>
          <a:chOff x="0" y="0"/>
          <a:chExt cx="0" cy="0"/>
        </a:xfrm>
      </p:grpSpPr>
      <p:sp>
        <p:nvSpPr>
          <p:cNvPr id="63" name="Freeform 62">
            <a:extLst>
              <a:ext uri="{FF2B5EF4-FFF2-40B4-BE49-F238E27FC236}">
                <a16:creationId xmlns:a16="http://schemas.microsoft.com/office/drawing/2014/main" id="{37A32F84-D96D-89C3-D704-EA955A242696}"/>
              </a:ext>
            </a:extLst>
          </p:cNvPr>
          <p:cNvSpPr/>
          <p:nvPr/>
        </p:nvSpPr>
        <p:spPr>
          <a:xfrm rot="4732191">
            <a:off x="4333125" y="6110684"/>
            <a:ext cx="320019" cy="1413071"/>
          </a:xfrm>
          <a:custGeom>
            <a:avLst/>
            <a:gdLst>
              <a:gd name="csX0" fmla="*/ 1590 w 320019"/>
              <a:gd name="csY0" fmla="*/ 294263 h 1413071"/>
              <a:gd name="csX1" fmla="*/ 217245 w 320019"/>
              <a:gd name="csY1" fmla="*/ 31573 h 1413071"/>
              <a:gd name="csX2" fmla="*/ 320019 w 320019"/>
              <a:gd name="csY2" fmla="*/ 0 h 1413071"/>
              <a:gd name="csX3" fmla="*/ 320019 w 320019"/>
              <a:gd name="csY3" fmla="*/ 1413071 h 1413071"/>
              <a:gd name="csX4" fmla="*/ 13637 w 320019"/>
              <a:gd name="csY4" fmla="*/ 415755 h 1413071"/>
              <a:gd name="csX5" fmla="*/ 1590 w 320019"/>
              <a:gd name="csY5" fmla="*/ 294263 h 1413071"/>
            </a:gdLst>
            <a:ahLst/>
            <a:cxnLst>
              <a:cxn ang="0">
                <a:pos x="csX0" y="csY0"/>
              </a:cxn>
              <a:cxn ang="0">
                <a:pos x="csX1" y="csY1"/>
              </a:cxn>
              <a:cxn ang="0">
                <a:pos x="csX2" y="csY2"/>
              </a:cxn>
              <a:cxn ang="0">
                <a:pos x="csX3" y="csY3"/>
              </a:cxn>
              <a:cxn ang="0">
                <a:pos x="csX4" y="csY4"/>
              </a:cxn>
              <a:cxn ang="0">
                <a:pos x="csX5" y="csY5"/>
              </a:cxn>
            </a:cxnLst>
            <a:rect l="l" t="t" r="r" b="b"/>
            <a:pathLst>
              <a:path w="320019" h="1413071">
                <a:moveTo>
                  <a:pt x="1590" y="294263"/>
                </a:moveTo>
                <a:cubicBezTo>
                  <a:pt x="13800" y="175073"/>
                  <a:pt x="95511" y="68971"/>
                  <a:pt x="217245" y="31573"/>
                </a:cubicBezTo>
                <a:lnTo>
                  <a:pt x="320019" y="0"/>
                </a:lnTo>
                <a:lnTo>
                  <a:pt x="320019" y="1413071"/>
                </a:lnTo>
                <a:lnTo>
                  <a:pt x="13637" y="415755"/>
                </a:lnTo>
                <a:cubicBezTo>
                  <a:pt x="1171" y="375177"/>
                  <a:pt x="-2481" y="333993"/>
                  <a:pt x="1590" y="294263"/>
                </a:cubicBezTo>
                <a:close/>
              </a:path>
            </a:pathLst>
          </a:custGeom>
          <a:solidFill>
            <a:srgbClr val="F0515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DD78C701-D402-3C29-252D-DED969EA9F79}"/>
              </a:ext>
            </a:extLst>
          </p:cNvPr>
          <p:cNvSpPr/>
          <p:nvPr/>
        </p:nvSpPr>
        <p:spPr>
          <a:xfrm rot="4732191">
            <a:off x="5194363" y="6865682"/>
            <a:ext cx="146596" cy="73876"/>
          </a:xfrm>
          <a:custGeom>
            <a:avLst/>
            <a:gdLst>
              <a:gd name="csX0" fmla="*/ 0 w 146596"/>
              <a:gd name="csY0" fmla="*/ 0 h 73876"/>
              <a:gd name="csX1" fmla="*/ 146596 w 146596"/>
              <a:gd name="csY1" fmla="*/ 28841 h 73876"/>
              <a:gd name="csX2" fmla="*/ 0 w 146596"/>
              <a:gd name="csY2" fmla="*/ 73876 h 73876"/>
              <a:gd name="csX3" fmla="*/ 0 w 146596"/>
              <a:gd name="csY3" fmla="*/ 0 h 73876"/>
            </a:gdLst>
            <a:ahLst/>
            <a:cxnLst>
              <a:cxn ang="0">
                <a:pos x="csX0" y="csY0"/>
              </a:cxn>
              <a:cxn ang="0">
                <a:pos x="csX1" y="csY1"/>
              </a:cxn>
              <a:cxn ang="0">
                <a:pos x="csX2" y="csY2"/>
              </a:cxn>
              <a:cxn ang="0">
                <a:pos x="csX3" y="csY3"/>
              </a:cxn>
            </a:cxnLst>
            <a:rect l="l" t="t" r="r" b="b"/>
            <a:pathLst>
              <a:path w="146596" h="73876">
                <a:moveTo>
                  <a:pt x="0" y="0"/>
                </a:moveTo>
                <a:lnTo>
                  <a:pt x="146596" y="28841"/>
                </a:lnTo>
                <a:lnTo>
                  <a:pt x="0" y="73876"/>
                </a:lnTo>
                <a:lnTo>
                  <a:pt x="0" y="0"/>
                </a:lnTo>
                <a:close/>
              </a:path>
            </a:pathLst>
          </a:custGeom>
          <a:solidFill>
            <a:srgbClr val="C7515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EBA9FD06-C67F-2E46-663A-138C80AF3E3E}"/>
              </a:ext>
            </a:extLst>
          </p:cNvPr>
          <p:cNvSpPr/>
          <p:nvPr/>
        </p:nvSpPr>
        <p:spPr>
          <a:xfrm rot="4732191">
            <a:off x="2474184" y="6552635"/>
            <a:ext cx="678149" cy="2207462"/>
          </a:xfrm>
          <a:custGeom>
            <a:avLst/>
            <a:gdLst>
              <a:gd name="csX0" fmla="*/ 0 w 678149"/>
              <a:gd name="csY0" fmla="*/ 0 h 2207462"/>
              <a:gd name="csX1" fmla="*/ 678149 w 678149"/>
              <a:gd name="csY1" fmla="*/ 2207462 h 2207462"/>
              <a:gd name="csX2" fmla="*/ 1 w 678149"/>
              <a:gd name="csY2" fmla="*/ 2074044 h 2207462"/>
              <a:gd name="csX3" fmla="*/ 0 w 678149"/>
              <a:gd name="csY3" fmla="*/ 0 h 2207462"/>
            </a:gdLst>
            <a:ahLst/>
            <a:cxnLst>
              <a:cxn ang="0">
                <a:pos x="csX0" y="csY0"/>
              </a:cxn>
              <a:cxn ang="0">
                <a:pos x="csX1" y="csY1"/>
              </a:cxn>
              <a:cxn ang="0">
                <a:pos x="csX2" y="csY2"/>
              </a:cxn>
              <a:cxn ang="0">
                <a:pos x="csX3" y="csY3"/>
              </a:cxn>
            </a:cxnLst>
            <a:rect l="l" t="t" r="r" b="b"/>
            <a:pathLst>
              <a:path w="678149" h="2207462">
                <a:moveTo>
                  <a:pt x="0" y="0"/>
                </a:moveTo>
                <a:lnTo>
                  <a:pt x="678149" y="2207462"/>
                </a:lnTo>
                <a:lnTo>
                  <a:pt x="1" y="2074044"/>
                </a:lnTo>
                <a:lnTo>
                  <a:pt x="0" y="0"/>
                </a:lnTo>
                <a:close/>
              </a:path>
            </a:pathLst>
          </a:custGeom>
          <a:solidFill>
            <a:srgbClr val="C7515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868830B-E177-382F-D805-9E8262408BA3}"/>
              </a:ext>
            </a:extLst>
          </p:cNvPr>
          <p:cNvSpPr/>
          <p:nvPr/>
        </p:nvSpPr>
        <p:spPr>
          <a:xfrm rot="4732191">
            <a:off x="2695854" y="4515344"/>
            <a:ext cx="1563589" cy="3735914"/>
          </a:xfrm>
          <a:custGeom>
            <a:avLst/>
            <a:gdLst>
              <a:gd name="csX0" fmla="*/ 0 w 1563589"/>
              <a:gd name="csY0" fmla="*/ 3428295 h 3735914"/>
              <a:gd name="csX1" fmla="*/ 674479 w 1563589"/>
              <a:gd name="csY1" fmla="*/ 0 h 3735914"/>
              <a:gd name="csX2" fmla="*/ 1563588 w 1563589"/>
              <a:gd name="csY2" fmla="*/ 174923 h 3735914"/>
              <a:gd name="csX3" fmla="*/ 1563588 w 1563589"/>
              <a:gd name="csY3" fmla="*/ 248799 h 3735914"/>
              <a:gd name="csX4" fmla="*/ 1460814 w 1563589"/>
              <a:gd name="csY4" fmla="*/ 280372 h 3735914"/>
              <a:gd name="csX5" fmla="*/ 1257206 w 1563589"/>
              <a:gd name="csY5" fmla="*/ 664554 h 3735914"/>
              <a:gd name="csX6" fmla="*/ 1563588 w 1563589"/>
              <a:gd name="csY6" fmla="*/ 1661870 h 3735914"/>
              <a:gd name="csX7" fmla="*/ 1563589 w 1563589"/>
              <a:gd name="csY7" fmla="*/ 3735914 h 3735914"/>
              <a:gd name="csX8" fmla="*/ 0 w 1563589"/>
              <a:gd name="csY8" fmla="*/ 3428295 h 37359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63589" h="3735914">
                <a:moveTo>
                  <a:pt x="0" y="3428295"/>
                </a:moveTo>
                <a:lnTo>
                  <a:pt x="674479" y="0"/>
                </a:lnTo>
                <a:lnTo>
                  <a:pt x="1563588" y="174923"/>
                </a:lnTo>
                <a:lnTo>
                  <a:pt x="1563588" y="248799"/>
                </a:lnTo>
                <a:lnTo>
                  <a:pt x="1460814" y="280372"/>
                </a:lnTo>
                <a:cubicBezTo>
                  <a:pt x="1298502" y="330236"/>
                  <a:pt x="1207343" y="502241"/>
                  <a:pt x="1257206" y="664554"/>
                </a:cubicBezTo>
                <a:lnTo>
                  <a:pt x="1563588" y="1661870"/>
                </a:lnTo>
                <a:lnTo>
                  <a:pt x="1563589" y="3735914"/>
                </a:lnTo>
                <a:lnTo>
                  <a:pt x="0" y="342829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56">
            <a:extLst>
              <a:ext uri="{FF2B5EF4-FFF2-40B4-BE49-F238E27FC236}">
                <a16:creationId xmlns:a16="http://schemas.microsoft.com/office/drawing/2014/main" id="{401A3BF4-E981-A859-CA4A-0FA2F765D17B}"/>
              </a:ext>
            </a:extLst>
          </p:cNvPr>
          <p:cNvSpPr/>
          <p:nvPr/>
        </p:nvSpPr>
        <p:spPr>
          <a:xfrm rot="4732191">
            <a:off x="2324106" y="6501675"/>
            <a:ext cx="2539186" cy="3899010"/>
          </a:xfrm>
          <a:custGeom>
            <a:avLst/>
            <a:gdLst>
              <a:gd name="csX0" fmla="*/ 0 w 2539186"/>
              <a:gd name="csY0" fmla="*/ 45035 h 3899010"/>
              <a:gd name="csX1" fmla="*/ 146596 w 2539186"/>
              <a:gd name="csY1" fmla="*/ 0 h 3899010"/>
              <a:gd name="csX2" fmla="*/ 2539186 w 2539186"/>
              <a:gd name="csY2" fmla="*/ 470715 h 3899010"/>
              <a:gd name="csX3" fmla="*/ 1864707 w 2539186"/>
              <a:gd name="csY3" fmla="*/ 3899010 h 3899010"/>
              <a:gd name="csX4" fmla="*/ 678149 w 2539186"/>
              <a:gd name="csY4" fmla="*/ 3665568 h 3899010"/>
              <a:gd name="csX5" fmla="*/ 0 w 2539186"/>
              <a:gd name="csY5" fmla="*/ 1458106 h 3899010"/>
              <a:gd name="csX6" fmla="*/ 0 w 2539186"/>
              <a:gd name="csY6" fmla="*/ 45035 h 389901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39186" h="3899010">
                <a:moveTo>
                  <a:pt x="0" y="45035"/>
                </a:moveTo>
                <a:lnTo>
                  <a:pt x="146596" y="0"/>
                </a:lnTo>
                <a:lnTo>
                  <a:pt x="2539186" y="470715"/>
                </a:lnTo>
                <a:lnTo>
                  <a:pt x="1864707" y="3899010"/>
                </a:lnTo>
                <a:lnTo>
                  <a:pt x="678149" y="3665568"/>
                </a:lnTo>
                <a:lnTo>
                  <a:pt x="0" y="1458106"/>
                </a:lnTo>
                <a:lnTo>
                  <a:pt x="0" y="45035"/>
                </a:lnTo>
                <a:close/>
              </a:path>
            </a:pathLst>
          </a:custGeom>
          <a:solidFill>
            <a:srgbClr val="F0515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4646099D-E055-2202-5D0A-47BF6CABCA8B}"/>
              </a:ext>
            </a:extLst>
          </p:cNvPr>
          <p:cNvSpPr>
            <a:spLocks noGrp="1"/>
          </p:cNvSpPr>
          <p:nvPr>
            <p:ph type="body" idx="1"/>
          </p:nvPr>
        </p:nvSpPr>
        <p:spPr>
          <a:xfrm>
            <a:off x="2028524" y="653479"/>
            <a:ext cx="2901255" cy="759259"/>
          </a:xfrm>
        </p:spPr>
        <p:txBody>
          <a:bodyPr/>
          <a:lstStyle/>
          <a:p>
            <a:pPr algn="ctr"/>
            <a:r>
              <a:rPr lang="en-US" dirty="0">
                <a:solidFill>
                  <a:schemeClr val="bg1"/>
                </a:solidFill>
                <a:latin typeface="Lato" panose="020F0502020204030203" pitchFamily="34" charset="0"/>
                <a:ea typeface="Lato" panose="020F0502020204030203" pitchFamily="34" charset="0"/>
              </a:rPr>
              <a:t>Social media post #1</a:t>
            </a:r>
          </a:p>
        </p:txBody>
      </p:sp>
      <p:grpSp>
        <p:nvGrpSpPr>
          <p:cNvPr id="35" name="Group 34">
            <a:extLst>
              <a:ext uri="{FF2B5EF4-FFF2-40B4-BE49-F238E27FC236}">
                <a16:creationId xmlns:a16="http://schemas.microsoft.com/office/drawing/2014/main" id="{6F436A26-1996-E6BC-5171-5E89400994C6}"/>
              </a:ext>
            </a:extLst>
          </p:cNvPr>
          <p:cNvGrpSpPr/>
          <p:nvPr/>
        </p:nvGrpSpPr>
        <p:grpSpPr>
          <a:xfrm>
            <a:off x="1797865" y="1566876"/>
            <a:ext cx="3494013" cy="3494013"/>
            <a:chOff x="2685141" y="1480211"/>
            <a:chExt cx="3494013" cy="3494013"/>
          </a:xfrm>
        </p:grpSpPr>
        <p:sp>
          <p:nvSpPr>
            <p:cNvPr id="33" name="Freeform 32">
              <a:extLst>
                <a:ext uri="{FF2B5EF4-FFF2-40B4-BE49-F238E27FC236}">
                  <a16:creationId xmlns:a16="http://schemas.microsoft.com/office/drawing/2014/main" id="{4847695D-C242-F93A-89F4-6A1E6745DE5B}"/>
                </a:ext>
              </a:extLst>
            </p:cNvPr>
            <p:cNvSpPr/>
            <p:nvPr/>
          </p:nvSpPr>
          <p:spPr>
            <a:xfrm>
              <a:off x="2685141" y="1480211"/>
              <a:ext cx="3494013" cy="1490316"/>
            </a:xfrm>
            <a:custGeom>
              <a:avLst/>
              <a:gdLst>
                <a:gd name="csX0" fmla="*/ 3462874 w 3494013"/>
                <a:gd name="csY0" fmla="*/ 0 h 1490316"/>
                <a:gd name="csX1" fmla="*/ 3494013 w 3494013"/>
                <a:gd name="csY1" fmla="*/ 0 h 1490316"/>
                <a:gd name="csX2" fmla="*/ 3494013 w 3494013"/>
                <a:gd name="csY2" fmla="*/ 322473 h 1490316"/>
                <a:gd name="csX3" fmla="*/ 3465626 w 3494013"/>
                <a:gd name="csY3" fmla="*/ 365028 h 1490316"/>
                <a:gd name="csX4" fmla="*/ 3244912 w 3494013"/>
                <a:gd name="csY4" fmla="*/ 512531 h 1490316"/>
                <a:gd name="csX5" fmla="*/ 0 w 3494013"/>
                <a:gd name="csY5" fmla="*/ 1490316 h 1490316"/>
                <a:gd name="csX6" fmla="*/ 0 w 3494013"/>
                <a:gd name="csY6" fmla="*/ 1412080 h 1490316"/>
                <a:gd name="csX7" fmla="*/ 3144704 w 3494013"/>
                <a:gd name="csY7" fmla="*/ 442113 h 1490316"/>
                <a:gd name="csX8" fmla="*/ 3462777 w 3494013"/>
                <a:gd name="csY8" fmla="*/ 53775 h 1490316"/>
                <a:gd name="csX9" fmla="*/ 3462874 w 3494013"/>
                <a:gd name="csY9" fmla="*/ 0 h 14903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494013" h="1490316">
                  <a:moveTo>
                    <a:pt x="3462874" y="0"/>
                  </a:moveTo>
                  <a:lnTo>
                    <a:pt x="3494013" y="0"/>
                  </a:lnTo>
                  <a:lnTo>
                    <a:pt x="3494013" y="322473"/>
                  </a:lnTo>
                  <a:lnTo>
                    <a:pt x="3465626" y="365028"/>
                  </a:lnTo>
                  <a:cubicBezTo>
                    <a:pt x="3410361" y="432818"/>
                    <a:pt x="3334958" y="485398"/>
                    <a:pt x="3244912" y="512531"/>
                  </a:cubicBezTo>
                  <a:lnTo>
                    <a:pt x="0" y="1490316"/>
                  </a:lnTo>
                  <a:lnTo>
                    <a:pt x="0" y="1412080"/>
                  </a:lnTo>
                  <a:lnTo>
                    <a:pt x="3144704" y="442113"/>
                  </a:lnTo>
                  <a:cubicBezTo>
                    <a:pt x="3324438" y="386675"/>
                    <a:pt x="3444943" y="229832"/>
                    <a:pt x="3462777" y="53775"/>
                  </a:cubicBezTo>
                  <a:lnTo>
                    <a:pt x="3462874" y="0"/>
                  </a:lnTo>
                  <a:close/>
                </a:path>
              </a:pathLst>
            </a:custGeom>
            <a:solidFill>
              <a:srgbClr val="C7515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83B82D9C-564A-701F-3018-7E402770F5B1}"/>
                </a:ext>
              </a:extLst>
            </p:cNvPr>
            <p:cNvSpPr/>
            <p:nvPr/>
          </p:nvSpPr>
          <p:spPr>
            <a:xfrm>
              <a:off x="2685141" y="1480211"/>
              <a:ext cx="3462874" cy="1412080"/>
            </a:xfrm>
            <a:custGeom>
              <a:avLst/>
              <a:gdLst>
                <a:gd name="csX0" fmla="*/ 0 w 3462874"/>
                <a:gd name="csY0" fmla="*/ 0 h 1412080"/>
                <a:gd name="csX1" fmla="*/ 3462874 w 3462874"/>
                <a:gd name="csY1" fmla="*/ 0 h 1412080"/>
                <a:gd name="csX2" fmla="*/ 3462777 w 3462874"/>
                <a:gd name="csY2" fmla="*/ 53775 h 1412080"/>
                <a:gd name="csX3" fmla="*/ 3144704 w 3462874"/>
                <a:gd name="csY3" fmla="*/ 442113 h 1412080"/>
                <a:gd name="csX4" fmla="*/ 0 w 3462874"/>
                <a:gd name="csY4" fmla="*/ 1412080 h 1412080"/>
                <a:gd name="csX5" fmla="*/ 0 w 3462874"/>
                <a:gd name="csY5" fmla="*/ 0 h 1412080"/>
              </a:gdLst>
              <a:ahLst/>
              <a:cxnLst>
                <a:cxn ang="0">
                  <a:pos x="csX0" y="csY0"/>
                </a:cxn>
                <a:cxn ang="0">
                  <a:pos x="csX1" y="csY1"/>
                </a:cxn>
                <a:cxn ang="0">
                  <a:pos x="csX2" y="csY2"/>
                </a:cxn>
                <a:cxn ang="0">
                  <a:pos x="csX3" y="csY3"/>
                </a:cxn>
                <a:cxn ang="0">
                  <a:pos x="csX4" y="csY4"/>
                </a:cxn>
                <a:cxn ang="0">
                  <a:pos x="csX5" y="csY5"/>
                </a:cxn>
              </a:cxnLst>
              <a:rect l="l" t="t" r="r" b="b"/>
              <a:pathLst>
                <a:path w="3462874" h="1412080">
                  <a:moveTo>
                    <a:pt x="0" y="0"/>
                  </a:moveTo>
                  <a:lnTo>
                    <a:pt x="3462874" y="0"/>
                  </a:lnTo>
                  <a:lnTo>
                    <a:pt x="3462777" y="53775"/>
                  </a:lnTo>
                  <a:cubicBezTo>
                    <a:pt x="3444943" y="229832"/>
                    <a:pt x="3324438" y="386675"/>
                    <a:pt x="3144704" y="442113"/>
                  </a:cubicBezTo>
                  <a:lnTo>
                    <a:pt x="0" y="1412080"/>
                  </a:lnTo>
                  <a:lnTo>
                    <a:pt x="0" y="0"/>
                  </a:lnTo>
                  <a:close/>
                </a:path>
              </a:pathLst>
            </a:custGeom>
            <a:solidFill>
              <a:srgbClr val="F0515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75252B14-752B-71CC-0CF4-5E75AD62F503}"/>
                </a:ext>
              </a:extLst>
            </p:cNvPr>
            <p:cNvSpPr/>
            <p:nvPr/>
          </p:nvSpPr>
          <p:spPr>
            <a:xfrm>
              <a:off x="2685141" y="1802684"/>
              <a:ext cx="3494013" cy="3171540"/>
            </a:xfrm>
            <a:custGeom>
              <a:avLst/>
              <a:gdLst>
                <a:gd name="csX0" fmla="*/ 3494013 w 3494013"/>
                <a:gd name="csY0" fmla="*/ 0 h 3171540"/>
                <a:gd name="csX1" fmla="*/ 3494013 w 3494013"/>
                <a:gd name="csY1" fmla="*/ 3171540 h 3171540"/>
                <a:gd name="csX2" fmla="*/ 0 w 3494013"/>
                <a:gd name="csY2" fmla="*/ 3171540 h 3171540"/>
                <a:gd name="csX3" fmla="*/ 0 w 3494013"/>
                <a:gd name="csY3" fmla="*/ 1167843 h 3171540"/>
                <a:gd name="csX4" fmla="*/ 3244912 w 3494013"/>
                <a:gd name="csY4" fmla="*/ 190058 h 3171540"/>
                <a:gd name="csX5" fmla="*/ 3465626 w 3494013"/>
                <a:gd name="csY5" fmla="*/ 42555 h 3171540"/>
                <a:gd name="csX6" fmla="*/ 3494013 w 3494013"/>
                <a:gd name="csY6" fmla="*/ 0 h 317154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494013" h="3171540">
                  <a:moveTo>
                    <a:pt x="3494013" y="0"/>
                  </a:moveTo>
                  <a:lnTo>
                    <a:pt x="3494013" y="3171540"/>
                  </a:lnTo>
                  <a:lnTo>
                    <a:pt x="0" y="3171540"/>
                  </a:lnTo>
                  <a:lnTo>
                    <a:pt x="0" y="1167843"/>
                  </a:lnTo>
                  <a:lnTo>
                    <a:pt x="3244912" y="190058"/>
                  </a:lnTo>
                  <a:cubicBezTo>
                    <a:pt x="3334958" y="162925"/>
                    <a:pt x="3410361" y="110345"/>
                    <a:pt x="3465626" y="42555"/>
                  </a:cubicBezTo>
                  <a:lnTo>
                    <a:pt x="349401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F1C13807-F3CA-FC97-4B4F-FF1001F7AAE5}"/>
                </a:ext>
              </a:extLst>
            </p:cNvPr>
            <p:cNvSpPr txBox="1"/>
            <p:nvPr/>
          </p:nvSpPr>
          <p:spPr>
            <a:xfrm>
              <a:off x="2730789" y="1623917"/>
              <a:ext cx="2385832" cy="615553"/>
            </a:xfrm>
            <a:prstGeom prst="rect">
              <a:avLst/>
            </a:prstGeom>
            <a:noFill/>
          </p:spPr>
          <p:txBody>
            <a:bodyPr wrap="square" rtlCol="0">
              <a:spAutoFit/>
            </a:bodyPr>
            <a:lstStyle/>
            <a:p>
              <a:r>
                <a:rPr lang="en-US" b="1" dirty="0">
                  <a:solidFill>
                    <a:schemeClr val="bg1"/>
                  </a:solidFill>
                  <a:latin typeface="Lato" panose="020F0502020204030203" pitchFamily="34" charset="77"/>
                </a:rPr>
                <a:t>Are you aged</a:t>
              </a:r>
            </a:p>
            <a:p>
              <a:r>
                <a:rPr lang="en-US" sz="2000" b="1" dirty="0">
                  <a:solidFill>
                    <a:schemeClr val="bg1"/>
                  </a:solidFill>
                  <a:latin typeface="Lato Black" panose="020F0502020204030203" pitchFamily="34" charset="77"/>
                </a:rPr>
                <a:t>50 years or older?</a:t>
              </a:r>
            </a:p>
          </p:txBody>
        </p:sp>
        <p:sp>
          <p:nvSpPr>
            <p:cNvPr id="11" name="TextBox 10">
              <a:extLst>
                <a:ext uri="{FF2B5EF4-FFF2-40B4-BE49-F238E27FC236}">
                  <a16:creationId xmlns:a16="http://schemas.microsoft.com/office/drawing/2014/main" id="{42F9498C-468C-0D8A-96DE-3E8FCE555DC2}"/>
                </a:ext>
              </a:extLst>
            </p:cNvPr>
            <p:cNvSpPr txBox="1"/>
            <p:nvPr/>
          </p:nvSpPr>
          <p:spPr>
            <a:xfrm>
              <a:off x="3540030" y="2755906"/>
              <a:ext cx="2495022" cy="1015663"/>
            </a:xfrm>
            <a:prstGeom prst="rect">
              <a:avLst/>
            </a:prstGeom>
            <a:noFill/>
          </p:spPr>
          <p:txBody>
            <a:bodyPr wrap="square" rtlCol="0">
              <a:spAutoFit/>
            </a:bodyPr>
            <a:lstStyle/>
            <a:p>
              <a:pPr algn="r"/>
              <a:r>
                <a:rPr lang="en-US" sz="1000" dirty="0">
                  <a:solidFill>
                    <a:srgbClr val="255F71"/>
                  </a:solidFill>
                  <a:latin typeface="Lato" panose="020F0502020204030203" pitchFamily="34" charset="77"/>
                </a:rPr>
                <a:t> You may be eligible for the</a:t>
              </a:r>
            </a:p>
            <a:p>
              <a:pPr algn="r"/>
              <a:r>
                <a:rPr lang="en-US" sz="1000" b="1" dirty="0">
                  <a:solidFill>
                    <a:srgbClr val="255F71"/>
                  </a:solidFill>
                  <a:latin typeface="Lato Heavy" panose="020F0502020204030203" pitchFamily="34" charset="77"/>
                </a:rPr>
                <a:t>shingles vaccine</a:t>
              </a:r>
              <a:r>
                <a:rPr lang="en-US" sz="1000" dirty="0">
                  <a:solidFill>
                    <a:srgbClr val="255F71"/>
                  </a:solidFill>
                  <a:latin typeface="Lato" panose="020F0502020204030203" pitchFamily="34" charset="77"/>
                </a:rPr>
                <a:t>, available at pharmacies, doctor’s offices, and public health clinics across Canada. However, access can vary depending on your location and healthcare coverage. </a:t>
              </a:r>
            </a:p>
          </p:txBody>
        </p:sp>
        <p:sp>
          <p:nvSpPr>
            <p:cNvPr id="13" name="TextBox 12">
              <a:extLst>
                <a:ext uri="{FF2B5EF4-FFF2-40B4-BE49-F238E27FC236}">
                  <a16:creationId xmlns:a16="http://schemas.microsoft.com/office/drawing/2014/main" id="{42B5F9A2-996E-FDB0-3266-17E8992D97B9}"/>
                </a:ext>
              </a:extLst>
            </p:cNvPr>
            <p:cNvSpPr txBox="1"/>
            <p:nvPr/>
          </p:nvSpPr>
          <p:spPr>
            <a:xfrm>
              <a:off x="2881708" y="3911855"/>
              <a:ext cx="2092627" cy="861774"/>
            </a:xfrm>
            <a:prstGeom prst="rect">
              <a:avLst/>
            </a:prstGeom>
            <a:noFill/>
          </p:spPr>
          <p:txBody>
            <a:bodyPr wrap="square" rtlCol="0">
              <a:spAutoFit/>
            </a:bodyPr>
            <a:lstStyle/>
            <a:p>
              <a:r>
                <a:rPr lang="en-US" sz="1000" dirty="0">
                  <a:solidFill>
                    <a:srgbClr val="255F71"/>
                  </a:solidFill>
                  <a:latin typeface="Lato" panose="020F0502020204030203" pitchFamily="34" charset="77"/>
                </a:rPr>
                <a:t> This Shingles Awareness Week, </a:t>
              </a:r>
              <a:r>
                <a:rPr lang="en-US" sz="1000" b="1" dirty="0">
                  <a:solidFill>
                    <a:srgbClr val="255F71"/>
                  </a:solidFill>
                  <a:latin typeface="Lato" panose="020F0502020204030203" pitchFamily="34" charset="77"/>
                </a:rPr>
                <a:t>[</a:t>
              </a:r>
              <a:r>
                <a:rPr lang="en-US" sz="1000" b="1" i="1" dirty="0">
                  <a:solidFill>
                    <a:srgbClr val="255F71"/>
                  </a:solidFill>
                  <a:latin typeface="Lato" panose="020F0502020204030203" pitchFamily="34" charset="77"/>
                </a:rPr>
                <a:t>insert organization</a:t>
              </a:r>
              <a:r>
                <a:rPr lang="en-US" sz="1000" b="1" dirty="0">
                  <a:solidFill>
                    <a:srgbClr val="255F71"/>
                  </a:solidFill>
                  <a:latin typeface="Lato" panose="020F0502020204030203" pitchFamily="34" charset="77"/>
                </a:rPr>
                <a:t>] </a:t>
              </a:r>
              <a:r>
                <a:rPr lang="en-US" sz="1000" dirty="0">
                  <a:solidFill>
                    <a:srgbClr val="255F71"/>
                  </a:solidFill>
                  <a:latin typeface="Lato" panose="020F0502020204030203" pitchFamily="34" charset="77"/>
                </a:rPr>
                <a:t>is calling for stronger policies to support equitable access to shingles vaccination.</a:t>
              </a:r>
            </a:p>
          </p:txBody>
        </p:sp>
        <p:sp>
          <p:nvSpPr>
            <p:cNvPr id="17" name="Rounded Rectangle 16">
              <a:extLst>
                <a:ext uri="{FF2B5EF4-FFF2-40B4-BE49-F238E27FC236}">
                  <a16:creationId xmlns:a16="http://schemas.microsoft.com/office/drawing/2014/main" id="{E8440BFC-A874-EBB2-0148-0D26BF6CB433}"/>
                </a:ext>
              </a:extLst>
            </p:cNvPr>
            <p:cNvSpPr/>
            <p:nvPr/>
          </p:nvSpPr>
          <p:spPr>
            <a:xfrm>
              <a:off x="3540031" y="2755906"/>
              <a:ext cx="2495022" cy="1061829"/>
            </a:xfrm>
            <a:prstGeom prst="roundRect">
              <a:avLst>
                <a:gd name="adj" fmla="val 8779"/>
              </a:avLst>
            </a:prstGeom>
            <a:noFill/>
            <a:ln w="9525">
              <a:solidFill>
                <a:srgbClr val="255F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3B8598EA-E519-122D-D821-0FEA317A95BF}"/>
                </a:ext>
              </a:extLst>
            </p:cNvPr>
            <p:cNvSpPr/>
            <p:nvPr/>
          </p:nvSpPr>
          <p:spPr>
            <a:xfrm>
              <a:off x="2841671" y="3890944"/>
              <a:ext cx="2132664" cy="921157"/>
            </a:xfrm>
            <a:prstGeom prst="roundRect">
              <a:avLst>
                <a:gd name="adj" fmla="val 8779"/>
              </a:avLst>
            </a:prstGeom>
            <a:noFill/>
            <a:ln w="9525">
              <a:solidFill>
                <a:srgbClr val="255F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elay 18">
              <a:extLst>
                <a:ext uri="{FF2B5EF4-FFF2-40B4-BE49-F238E27FC236}">
                  <a16:creationId xmlns:a16="http://schemas.microsoft.com/office/drawing/2014/main" id="{6D754990-6E72-3061-8336-B30F60CF0B59}"/>
                </a:ext>
              </a:extLst>
            </p:cNvPr>
            <p:cNvSpPr/>
            <p:nvPr/>
          </p:nvSpPr>
          <p:spPr>
            <a:xfrm rot="10800000">
              <a:off x="2868085" y="2962109"/>
              <a:ext cx="671945" cy="644236"/>
            </a:xfrm>
            <a:prstGeom prst="flowChartDelay">
              <a:avLst/>
            </a:prstGeom>
            <a:solidFill>
              <a:srgbClr val="255F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elay 19">
              <a:extLst>
                <a:ext uri="{FF2B5EF4-FFF2-40B4-BE49-F238E27FC236}">
                  <a16:creationId xmlns:a16="http://schemas.microsoft.com/office/drawing/2014/main" id="{406667B6-55B3-AA60-EBA9-E65A3F02E25F}"/>
                </a:ext>
              </a:extLst>
            </p:cNvPr>
            <p:cNvSpPr/>
            <p:nvPr/>
          </p:nvSpPr>
          <p:spPr>
            <a:xfrm>
              <a:off x="4974335" y="4056167"/>
              <a:ext cx="671945" cy="644236"/>
            </a:xfrm>
            <a:prstGeom prst="flowChartDelay">
              <a:avLst/>
            </a:prstGeom>
            <a:solidFill>
              <a:srgbClr val="255F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177A1C36-E9D9-BE85-5710-B004F84F812B}"/>
                </a:ext>
              </a:extLst>
            </p:cNvPr>
            <p:cNvPicPr>
              <a:picLocks noChangeAspect="1"/>
            </p:cNvPicPr>
            <p:nvPr/>
          </p:nvPicPr>
          <p:blipFill>
            <a:blip r:embed="rId3"/>
            <a:stretch>
              <a:fillRect/>
            </a:stretch>
          </p:blipFill>
          <p:spPr>
            <a:xfrm>
              <a:off x="3059770" y="3093396"/>
              <a:ext cx="373524" cy="378712"/>
            </a:xfrm>
            <a:prstGeom prst="rect">
              <a:avLst/>
            </a:prstGeom>
          </p:spPr>
        </p:pic>
        <p:pic>
          <p:nvPicPr>
            <p:cNvPr id="22" name="Picture 21">
              <a:extLst>
                <a:ext uri="{FF2B5EF4-FFF2-40B4-BE49-F238E27FC236}">
                  <a16:creationId xmlns:a16="http://schemas.microsoft.com/office/drawing/2014/main" id="{B42BC7F9-EE72-5F56-C9F3-35E542B3BD37}"/>
                </a:ext>
              </a:extLst>
            </p:cNvPr>
            <p:cNvPicPr>
              <a:picLocks noChangeAspect="1"/>
            </p:cNvPicPr>
            <p:nvPr/>
          </p:nvPicPr>
          <p:blipFill>
            <a:blip r:embed="rId4"/>
            <a:stretch>
              <a:fillRect/>
            </a:stretch>
          </p:blipFill>
          <p:spPr>
            <a:xfrm>
              <a:off x="5116620" y="4202048"/>
              <a:ext cx="289821" cy="324951"/>
            </a:xfrm>
            <a:prstGeom prst="rect">
              <a:avLst/>
            </a:prstGeom>
          </p:spPr>
        </p:pic>
      </p:grpSp>
      <p:sp>
        <p:nvSpPr>
          <p:cNvPr id="38" name="Rounded Rectangle 37">
            <a:extLst>
              <a:ext uri="{FF2B5EF4-FFF2-40B4-BE49-F238E27FC236}">
                <a16:creationId xmlns:a16="http://schemas.microsoft.com/office/drawing/2014/main" id="{89B4BDE1-EE6E-CEC4-5AE7-5C134689A793}"/>
              </a:ext>
            </a:extLst>
          </p:cNvPr>
          <p:cNvSpPr/>
          <p:nvPr/>
        </p:nvSpPr>
        <p:spPr>
          <a:xfrm>
            <a:off x="932923" y="-707397"/>
            <a:ext cx="4961911" cy="141479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102;p1">
            <a:extLst>
              <a:ext uri="{FF2B5EF4-FFF2-40B4-BE49-F238E27FC236}">
                <a16:creationId xmlns:a16="http://schemas.microsoft.com/office/drawing/2014/main" id="{0A8AC109-1F3C-5789-6355-849C68B348F6}"/>
              </a:ext>
            </a:extLst>
          </p:cNvPr>
          <p:cNvSpPr txBox="1"/>
          <p:nvPr/>
        </p:nvSpPr>
        <p:spPr>
          <a:xfrm>
            <a:off x="452164" y="90604"/>
            <a:ext cx="5953672" cy="461624"/>
          </a:xfrm>
          <a:prstGeom prst="rect">
            <a:avLst/>
          </a:prstGeom>
          <a:noFill/>
          <a:ln>
            <a:noFill/>
          </a:ln>
        </p:spPr>
        <p:txBody>
          <a:bodyPr spcFirstLastPara="1" wrap="square" lIns="91450" tIns="45700" rIns="91450" bIns="45700" anchor="t" anchorCtr="0">
            <a:spAutoFit/>
          </a:bodyPr>
          <a:lstStyle/>
          <a:p>
            <a:pPr algn="ctr"/>
            <a:r>
              <a:rPr lang="en-US" sz="2400" b="1" dirty="0">
                <a:solidFill>
                  <a:srgbClr val="255F71"/>
                </a:solidFill>
                <a:latin typeface="Lato" panose="020F0502020204030203" pitchFamily="34" charset="0"/>
                <a:ea typeface="Lato" panose="020F0502020204030203" pitchFamily="34" charset="0"/>
                <a:cs typeface="Lato" panose="020F0502020204030203" pitchFamily="34" charset="0"/>
                <a:sym typeface="Anybody"/>
              </a:rPr>
              <a:t>Sample Social Media Posts</a:t>
            </a:r>
            <a:endParaRPr lang="en-US" sz="2400" b="1" dirty="0">
              <a:solidFill>
                <a:srgbClr val="255F71"/>
              </a:solidFill>
              <a:latin typeface="Lato" panose="020F0502020204030203" pitchFamily="34" charset="0"/>
              <a:ea typeface="Lato" panose="020F0502020204030203" pitchFamily="34" charset="0"/>
              <a:cs typeface="Lato" panose="020F0502020204030203" pitchFamily="34" charset="0"/>
            </a:endParaRPr>
          </a:p>
        </p:txBody>
      </p:sp>
      <p:sp>
        <p:nvSpPr>
          <p:cNvPr id="6" name="Text Placeholder 5">
            <a:extLst>
              <a:ext uri="{FF2B5EF4-FFF2-40B4-BE49-F238E27FC236}">
                <a16:creationId xmlns:a16="http://schemas.microsoft.com/office/drawing/2014/main" id="{450630BD-4C6E-658B-E08A-2883677AB47E}"/>
              </a:ext>
            </a:extLst>
          </p:cNvPr>
          <p:cNvSpPr>
            <a:spLocks noGrp="1"/>
          </p:cNvSpPr>
          <p:nvPr>
            <p:ph type="body" idx="4"/>
          </p:nvPr>
        </p:nvSpPr>
        <p:spPr>
          <a:xfrm>
            <a:off x="2535062" y="7518755"/>
            <a:ext cx="2622045" cy="930152"/>
          </a:xfrm>
        </p:spPr>
        <p:txBody>
          <a:bodyPr>
            <a:normAutofit/>
          </a:bodyPr>
          <a:lstStyle/>
          <a:p>
            <a:pPr marL="114300" indent="0" algn="r">
              <a:buNone/>
            </a:pPr>
            <a:r>
              <a:rPr lang="en-US" sz="1200" dirty="0">
                <a:solidFill>
                  <a:schemeClr val="bg1"/>
                </a:solidFill>
              </a:rPr>
              <a:t>Did you know that </a:t>
            </a:r>
            <a:r>
              <a:rPr lang="en-US" sz="1200" b="1" dirty="0">
                <a:solidFill>
                  <a:schemeClr val="bg1"/>
                </a:solidFill>
                <a:latin typeface="Lato" panose="020F0502020204030203" pitchFamily="34" charset="77"/>
              </a:rPr>
              <a:t>1 in 3 Canadians</a:t>
            </a:r>
            <a:r>
              <a:rPr lang="en-US" sz="1200" dirty="0">
                <a:solidFill>
                  <a:schemeClr val="bg1"/>
                </a:solidFill>
              </a:rPr>
              <a:t> will experience shingles in their lifetime? Most cases occur in adults aged 50 years and over.</a:t>
            </a:r>
          </a:p>
        </p:txBody>
      </p:sp>
      <p:sp>
        <p:nvSpPr>
          <p:cNvPr id="47" name="TextBox 46">
            <a:extLst>
              <a:ext uri="{FF2B5EF4-FFF2-40B4-BE49-F238E27FC236}">
                <a16:creationId xmlns:a16="http://schemas.microsoft.com/office/drawing/2014/main" id="{37EEEB3E-EAA9-DD49-DBE7-976EFCE57512}"/>
              </a:ext>
            </a:extLst>
          </p:cNvPr>
          <p:cNvSpPr txBox="1"/>
          <p:nvPr/>
        </p:nvSpPr>
        <p:spPr>
          <a:xfrm>
            <a:off x="1954809" y="6281007"/>
            <a:ext cx="2385832" cy="461665"/>
          </a:xfrm>
          <a:prstGeom prst="rect">
            <a:avLst/>
          </a:prstGeom>
          <a:noFill/>
        </p:spPr>
        <p:txBody>
          <a:bodyPr wrap="square" rtlCol="0">
            <a:spAutoFit/>
          </a:bodyPr>
          <a:lstStyle/>
          <a:p>
            <a:r>
              <a:rPr lang="en-US" sz="2400" b="1" dirty="0">
                <a:solidFill>
                  <a:srgbClr val="255F71"/>
                </a:solidFill>
                <a:latin typeface="Lato Black" panose="020F0502020204030203" pitchFamily="34" charset="77"/>
              </a:rPr>
              <a:t>Did you know…</a:t>
            </a:r>
          </a:p>
        </p:txBody>
      </p:sp>
      <p:grpSp>
        <p:nvGrpSpPr>
          <p:cNvPr id="67" name="Group 66">
            <a:extLst>
              <a:ext uri="{FF2B5EF4-FFF2-40B4-BE49-F238E27FC236}">
                <a16:creationId xmlns:a16="http://schemas.microsoft.com/office/drawing/2014/main" id="{B135F703-4889-E7DE-DC95-01866C9CC818}"/>
              </a:ext>
            </a:extLst>
          </p:cNvPr>
          <p:cNvGrpSpPr/>
          <p:nvPr/>
        </p:nvGrpSpPr>
        <p:grpSpPr>
          <a:xfrm>
            <a:off x="4458748" y="6842921"/>
            <a:ext cx="620673" cy="609533"/>
            <a:chOff x="3041294" y="6663483"/>
            <a:chExt cx="658144" cy="646331"/>
          </a:xfrm>
        </p:grpSpPr>
        <p:sp>
          <p:nvSpPr>
            <p:cNvPr id="64" name="Oval Callout 63">
              <a:extLst>
                <a:ext uri="{FF2B5EF4-FFF2-40B4-BE49-F238E27FC236}">
                  <a16:creationId xmlns:a16="http://schemas.microsoft.com/office/drawing/2014/main" id="{474EE959-E56A-0F2A-8329-11E75DDE8868}"/>
                </a:ext>
              </a:extLst>
            </p:cNvPr>
            <p:cNvSpPr/>
            <p:nvPr/>
          </p:nvSpPr>
          <p:spPr>
            <a:xfrm>
              <a:off x="3041294" y="6675393"/>
              <a:ext cx="658144" cy="622512"/>
            </a:xfrm>
            <a:prstGeom prst="wedgeEllipseCallou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F85AF04D-182C-3403-C8EC-A08398E2F400}"/>
                </a:ext>
              </a:extLst>
            </p:cNvPr>
            <p:cNvSpPr txBox="1"/>
            <p:nvPr/>
          </p:nvSpPr>
          <p:spPr>
            <a:xfrm>
              <a:off x="3215116" y="6663483"/>
              <a:ext cx="310499" cy="646331"/>
            </a:xfrm>
            <a:prstGeom prst="rect">
              <a:avLst/>
            </a:prstGeom>
            <a:noFill/>
          </p:spPr>
          <p:txBody>
            <a:bodyPr wrap="square" rtlCol="0">
              <a:spAutoFit/>
            </a:bodyPr>
            <a:lstStyle/>
            <a:p>
              <a:pPr algn="ctr"/>
              <a:r>
                <a:rPr lang="en-US" sz="3600" b="1" dirty="0" err="1">
                  <a:solidFill>
                    <a:schemeClr val="bg1"/>
                  </a:solidFill>
                  <a:latin typeface="Baskerville" panose="02020502070401020303" pitchFamily="18" charset="0"/>
                  <a:ea typeface="Baskerville" panose="02020502070401020303" pitchFamily="18" charset="0"/>
                  <a:cs typeface="Times New Roman" panose="02020603050405020304" pitchFamily="18" charset="0"/>
                </a:rPr>
                <a:t>i</a:t>
              </a:r>
              <a:endParaRPr lang="en-US" sz="3200" b="1" dirty="0">
                <a:solidFill>
                  <a:schemeClr val="bg1"/>
                </a:solidFill>
                <a:latin typeface="Baskerville" panose="02020502070401020303" pitchFamily="18" charset="0"/>
                <a:ea typeface="Baskerville" panose="02020502070401020303" pitchFamily="18" charset="0"/>
                <a:cs typeface="Times New Roman" panose="02020603050405020304" pitchFamily="18" charset="0"/>
              </a:endParaRPr>
            </a:p>
          </p:txBody>
        </p:sp>
      </p:grpSp>
      <p:sp>
        <p:nvSpPr>
          <p:cNvPr id="66" name="Text Placeholder 5">
            <a:extLst>
              <a:ext uri="{FF2B5EF4-FFF2-40B4-BE49-F238E27FC236}">
                <a16:creationId xmlns:a16="http://schemas.microsoft.com/office/drawing/2014/main" id="{064FAFA5-10F7-F38F-2870-25DA9FE3C649}"/>
              </a:ext>
            </a:extLst>
          </p:cNvPr>
          <p:cNvSpPr txBox="1">
            <a:spLocks/>
          </p:cNvSpPr>
          <p:nvPr/>
        </p:nvSpPr>
        <p:spPr>
          <a:xfrm>
            <a:off x="1836703" y="8448907"/>
            <a:ext cx="2622045" cy="93015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400" b="0" i="0" u="none" strike="noStrike" cap="none">
                <a:solidFill>
                  <a:srgbClr val="255F7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114300" indent="0">
              <a:buNone/>
            </a:pPr>
            <a:r>
              <a:rPr lang="en-US" sz="1200" dirty="0">
                <a:solidFill>
                  <a:schemeClr val="bg1"/>
                </a:solidFill>
              </a:rPr>
              <a:t>Equitable access to vaccination is essential to help protect older adults from shingles. </a:t>
            </a:r>
          </a:p>
        </p:txBody>
      </p:sp>
      <p:pic>
        <p:nvPicPr>
          <p:cNvPr id="68" name="Picture 67">
            <a:extLst>
              <a:ext uri="{FF2B5EF4-FFF2-40B4-BE49-F238E27FC236}">
                <a16:creationId xmlns:a16="http://schemas.microsoft.com/office/drawing/2014/main" id="{AEDC6278-4703-6539-5AC4-160F7C0DEEC4}"/>
              </a:ext>
            </a:extLst>
          </p:cNvPr>
          <p:cNvPicPr>
            <a:picLocks noChangeAspect="1"/>
          </p:cNvPicPr>
          <p:nvPr/>
        </p:nvPicPr>
        <p:blipFill>
          <a:blip r:embed="rId5"/>
          <a:stretch>
            <a:fillRect/>
          </a:stretch>
        </p:blipFill>
        <p:spPr>
          <a:xfrm>
            <a:off x="4269443" y="8498835"/>
            <a:ext cx="809978" cy="688481"/>
          </a:xfrm>
          <a:prstGeom prst="rect">
            <a:avLst/>
          </a:prstGeom>
        </p:spPr>
      </p:pic>
      <p:sp>
        <p:nvSpPr>
          <p:cNvPr id="70" name="Text Placeholder 2">
            <a:extLst>
              <a:ext uri="{FF2B5EF4-FFF2-40B4-BE49-F238E27FC236}">
                <a16:creationId xmlns:a16="http://schemas.microsoft.com/office/drawing/2014/main" id="{B6F3B2F4-EEA3-945D-6D91-4FC636396D9C}"/>
              </a:ext>
            </a:extLst>
          </p:cNvPr>
          <p:cNvSpPr txBox="1">
            <a:spLocks/>
          </p:cNvSpPr>
          <p:nvPr/>
        </p:nvSpPr>
        <p:spPr>
          <a:xfrm>
            <a:off x="2028524" y="5054029"/>
            <a:ext cx="2901255" cy="759259"/>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L="457200" marR="0" lvl="0" indent="-228600" algn="l" rtl="0">
              <a:lnSpc>
                <a:spcPct val="90000"/>
              </a:lnSpc>
              <a:spcBef>
                <a:spcPts val="750"/>
              </a:spcBef>
              <a:spcAft>
                <a:spcPts val="0"/>
              </a:spcAft>
              <a:buClr>
                <a:schemeClr val="dk1"/>
              </a:buClr>
              <a:buSzPts val="1800"/>
              <a:buFont typeface="Arial"/>
              <a:buNone/>
              <a:defRPr sz="1801" b="1" i="0" u="none" strike="noStrike" cap="none">
                <a:solidFill>
                  <a:srgbClr val="F05153"/>
                </a:solidFill>
                <a:latin typeface="Baskerville" panose="02020502070401020303" pitchFamily="18" charset="0"/>
                <a:ea typeface="Baskerville" panose="02020502070401020303" pitchFamily="18" charset="0"/>
                <a:cs typeface="Lato" panose="020F0502020204030203" pitchFamily="34" charset="0"/>
                <a:sym typeface="Arial"/>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rgbClr val="000000"/>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rgbClr val="000000"/>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9pPr>
          </a:lstStyle>
          <a:p>
            <a:pPr algn="ctr"/>
            <a:r>
              <a:rPr lang="en-US" dirty="0">
                <a:solidFill>
                  <a:schemeClr val="bg1"/>
                </a:solidFill>
                <a:latin typeface="Lato" panose="020F0502020204030203" pitchFamily="34" charset="0"/>
                <a:ea typeface="Lato" panose="020F0502020204030203" pitchFamily="34" charset="0"/>
              </a:rPr>
              <a:t>Social media post #2</a:t>
            </a:r>
          </a:p>
        </p:txBody>
      </p:sp>
      <p:pic>
        <p:nvPicPr>
          <p:cNvPr id="73" name="Picture 72">
            <a:extLst>
              <a:ext uri="{FF2B5EF4-FFF2-40B4-BE49-F238E27FC236}">
                <a16:creationId xmlns:a16="http://schemas.microsoft.com/office/drawing/2014/main" id="{FF88699F-C013-AFA3-023C-10BC489635CB}"/>
              </a:ext>
            </a:extLst>
          </p:cNvPr>
          <p:cNvPicPr>
            <a:picLocks noChangeAspect="1"/>
          </p:cNvPicPr>
          <p:nvPr/>
        </p:nvPicPr>
        <p:blipFill>
          <a:blip r:embed="rId6"/>
          <a:stretch>
            <a:fillRect/>
          </a:stretch>
        </p:blipFill>
        <p:spPr>
          <a:xfrm rot="16200000">
            <a:off x="6365909" y="9327704"/>
            <a:ext cx="539861" cy="245392"/>
          </a:xfrm>
          <a:prstGeom prst="rect">
            <a:avLst/>
          </a:prstGeom>
        </p:spPr>
      </p:pic>
    </p:spTree>
    <p:extLst>
      <p:ext uri="{BB962C8B-B14F-4D97-AF65-F5344CB8AC3E}">
        <p14:creationId xmlns:p14="http://schemas.microsoft.com/office/powerpoint/2010/main" val="336415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3248"/>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97AB737-F5BA-123C-9FE6-F57D05B76D4F}"/>
              </a:ext>
            </a:extLst>
          </p:cNvPr>
          <p:cNvSpPr/>
          <p:nvPr/>
        </p:nvSpPr>
        <p:spPr>
          <a:xfrm>
            <a:off x="932923" y="-707397"/>
            <a:ext cx="4961911" cy="141479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02;p1">
            <a:extLst>
              <a:ext uri="{FF2B5EF4-FFF2-40B4-BE49-F238E27FC236}">
                <a16:creationId xmlns:a16="http://schemas.microsoft.com/office/drawing/2014/main" id="{AB580E5A-264C-3BDE-249C-8B63A5D36CD6}"/>
              </a:ext>
            </a:extLst>
          </p:cNvPr>
          <p:cNvSpPr txBox="1"/>
          <p:nvPr/>
        </p:nvSpPr>
        <p:spPr>
          <a:xfrm>
            <a:off x="452164" y="90604"/>
            <a:ext cx="5953672" cy="461624"/>
          </a:xfrm>
          <a:prstGeom prst="rect">
            <a:avLst/>
          </a:prstGeom>
          <a:noFill/>
          <a:ln>
            <a:noFill/>
          </a:ln>
        </p:spPr>
        <p:txBody>
          <a:bodyPr spcFirstLastPara="1" wrap="square" lIns="91450" tIns="45700" rIns="91450" bIns="45700" anchor="t" anchorCtr="0">
            <a:spAutoFit/>
          </a:bodyPr>
          <a:lstStyle/>
          <a:p>
            <a:pPr algn="ctr"/>
            <a:r>
              <a:rPr lang="en-US" sz="2400" b="1" dirty="0">
                <a:solidFill>
                  <a:srgbClr val="255F71"/>
                </a:solidFill>
                <a:latin typeface="Lato" panose="020F0502020204030203" pitchFamily="34" charset="0"/>
                <a:ea typeface="Lato" panose="020F0502020204030203" pitchFamily="34" charset="0"/>
                <a:cs typeface="Lato" panose="020F0502020204030203" pitchFamily="34" charset="0"/>
                <a:sym typeface="Anybody"/>
              </a:rPr>
              <a:t>Sample Social Media Posts</a:t>
            </a:r>
            <a:endParaRPr lang="en-US" sz="2400" b="1" dirty="0">
              <a:solidFill>
                <a:srgbClr val="255F71"/>
              </a:solidFill>
              <a:latin typeface="Lato" panose="020F0502020204030203" pitchFamily="34" charset="0"/>
              <a:ea typeface="Lato" panose="020F0502020204030203" pitchFamily="34" charset="0"/>
              <a:cs typeface="Lato" panose="020F0502020204030203" pitchFamily="34" charset="0"/>
            </a:endParaRPr>
          </a:p>
        </p:txBody>
      </p:sp>
      <p:sp>
        <p:nvSpPr>
          <p:cNvPr id="10" name="Text Placeholder 2">
            <a:extLst>
              <a:ext uri="{FF2B5EF4-FFF2-40B4-BE49-F238E27FC236}">
                <a16:creationId xmlns:a16="http://schemas.microsoft.com/office/drawing/2014/main" id="{F9AB2233-7DC1-A982-3F40-FD0E0EB7BBD7}"/>
              </a:ext>
            </a:extLst>
          </p:cNvPr>
          <p:cNvSpPr>
            <a:spLocks noGrp="1"/>
          </p:cNvSpPr>
          <p:nvPr>
            <p:ph type="body" idx="1"/>
          </p:nvPr>
        </p:nvSpPr>
        <p:spPr>
          <a:xfrm>
            <a:off x="2028524" y="653479"/>
            <a:ext cx="2901255" cy="759259"/>
          </a:xfrm>
        </p:spPr>
        <p:txBody>
          <a:bodyPr/>
          <a:lstStyle/>
          <a:p>
            <a:pPr algn="ctr"/>
            <a:r>
              <a:rPr lang="en-US" dirty="0">
                <a:solidFill>
                  <a:schemeClr val="bg1"/>
                </a:solidFill>
                <a:latin typeface="Lato" panose="020F0502020204030203" pitchFamily="34" charset="0"/>
                <a:ea typeface="Lato" panose="020F0502020204030203" pitchFamily="34" charset="0"/>
              </a:rPr>
              <a:t>Social media post #3</a:t>
            </a:r>
          </a:p>
        </p:txBody>
      </p:sp>
      <p:sp>
        <p:nvSpPr>
          <p:cNvPr id="12" name="Text Placeholder 2">
            <a:extLst>
              <a:ext uri="{FF2B5EF4-FFF2-40B4-BE49-F238E27FC236}">
                <a16:creationId xmlns:a16="http://schemas.microsoft.com/office/drawing/2014/main" id="{335765B5-6E4A-B243-DD31-CAE1AF6B6C98}"/>
              </a:ext>
            </a:extLst>
          </p:cNvPr>
          <p:cNvSpPr txBox="1">
            <a:spLocks/>
          </p:cNvSpPr>
          <p:nvPr/>
        </p:nvSpPr>
        <p:spPr>
          <a:xfrm>
            <a:off x="2028524" y="5054029"/>
            <a:ext cx="2901255" cy="759259"/>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L="457200" marR="0" lvl="0" indent="-228600" algn="l" rtl="0">
              <a:lnSpc>
                <a:spcPct val="90000"/>
              </a:lnSpc>
              <a:spcBef>
                <a:spcPts val="750"/>
              </a:spcBef>
              <a:spcAft>
                <a:spcPts val="0"/>
              </a:spcAft>
              <a:buClr>
                <a:schemeClr val="dk1"/>
              </a:buClr>
              <a:buSzPts val="1800"/>
              <a:buFont typeface="Arial"/>
              <a:buNone/>
              <a:defRPr sz="1801" b="1" i="0" u="none" strike="noStrike" cap="none">
                <a:solidFill>
                  <a:srgbClr val="F05153"/>
                </a:solidFill>
                <a:latin typeface="Baskerville" panose="02020502070401020303" pitchFamily="18" charset="0"/>
                <a:ea typeface="Baskerville" panose="02020502070401020303" pitchFamily="18" charset="0"/>
                <a:cs typeface="Lato" panose="020F0502020204030203" pitchFamily="34" charset="0"/>
                <a:sym typeface="Arial"/>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rgbClr val="000000"/>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rgbClr val="000000"/>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9pPr>
          </a:lstStyle>
          <a:p>
            <a:pPr algn="ctr"/>
            <a:r>
              <a:rPr lang="en-US" dirty="0">
                <a:solidFill>
                  <a:schemeClr val="bg1"/>
                </a:solidFill>
                <a:latin typeface="Lato" panose="020F0502020204030203" pitchFamily="34" charset="0"/>
                <a:ea typeface="Lato" panose="020F0502020204030203" pitchFamily="34" charset="0"/>
              </a:rPr>
              <a:t>Social media post #4</a:t>
            </a:r>
          </a:p>
        </p:txBody>
      </p:sp>
      <p:sp>
        <p:nvSpPr>
          <p:cNvPr id="13" name="Rectangle 12">
            <a:extLst>
              <a:ext uri="{FF2B5EF4-FFF2-40B4-BE49-F238E27FC236}">
                <a16:creationId xmlns:a16="http://schemas.microsoft.com/office/drawing/2014/main" id="{6E1E0122-9D57-F928-F9E8-47B653F6FA52}"/>
              </a:ext>
            </a:extLst>
          </p:cNvPr>
          <p:cNvSpPr/>
          <p:nvPr/>
        </p:nvSpPr>
        <p:spPr>
          <a:xfrm>
            <a:off x="1797865" y="1566876"/>
            <a:ext cx="3520189" cy="34871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CD7EADD-DA1A-9BAD-0B4A-C6FD9699DAB3}"/>
              </a:ext>
            </a:extLst>
          </p:cNvPr>
          <p:cNvSpPr/>
          <p:nvPr/>
        </p:nvSpPr>
        <p:spPr>
          <a:xfrm>
            <a:off x="1797865" y="5895989"/>
            <a:ext cx="3520189" cy="34871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5">
            <a:extLst>
              <a:ext uri="{FF2B5EF4-FFF2-40B4-BE49-F238E27FC236}">
                <a16:creationId xmlns:a16="http://schemas.microsoft.com/office/drawing/2014/main" id="{54754FD5-271C-3EC2-E30D-9A7460629DF9}"/>
              </a:ext>
            </a:extLst>
          </p:cNvPr>
          <p:cNvSpPr txBox="1">
            <a:spLocks/>
          </p:cNvSpPr>
          <p:nvPr/>
        </p:nvSpPr>
        <p:spPr>
          <a:xfrm>
            <a:off x="3140278" y="2209035"/>
            <a:ext cx="2030812" cy="928434"/>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400" b="0" i="0" u="none" strike="noStrike" cap="none">
                <a:solidFill>
                  <a:srgbClr val="255F7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114300" indent="0">
              <a:buFont typeface="Arial"/>
              <a:buNone/>
            </a:pPr>
            <a:r>
              <a:rPr lang="en-CA" sz="900" dirty="0">
                <a:solidFill>
                  <a:srgbClr val="203248"/>
                </a:solidFill>
              </a:rPr>
              <a:t>Shingles is a painful condition that can affect anyone who has had chickenpox or received the chickenpox vaccine. The risk increases with age, particularly for adults aged 50 years and over. </a:t>
            </a:r>
          </a:p>
        </p:txBody>
      </p:sp>
      <p:sp>
        <p:nvSpPr>
          <p:cNvPr id="19" name="Rectangle 18">
            <a:extLst>
              <a:ext uri="{FF2B5EF4-FFF2-40B4-BE49-F238E27FC236}">
                <a16:creationId xmlns:a16="http://schemas.microsoft.com/office/drawing/2014/main" id="{128C566C-7653-FADF-4B8A-C675D3C0885D}"/>
              </a:ext>
            </a:extLst>
          </p:cNvPr>
          <p:cNvSpPr/>
          <p:nvPr/>
        </p:nvSpPr>
        <p:spPr>
          <a:xfrm>
            <a:off x="1797865" y="1566877"/>
            <a:ext cx="954138" cy="3487152"/>
          </a:xfrm>
          <a:prstGeom prst="rect">
            <a:avLst/>
          </a:prstGeom>
          <a:solidFill>
            <a:srgbClr val="C75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450FFEE3-2B3F-F87D-42E0-6D612489CCD2}"/>
              </a:ext>
            </a:extLst>
          </p:cNvPr>
          <p:cNvSpPr/>
          <p:nvPr/>
        </p:nvSpPr>
        <p:spPr>
          <a:xfrm>
            <a:off x="3140278" y="2209035"/>
            <a:ext cx="2030812" cy="928434"/>
          </a:xfrm>
          <a:prstGeom prst="roundRect">
            <a:avLst>
              <a:gd name="adj" fmla="val 10554"/>
            </a:avLst>
          </a:prstGeom>
          <a:noFill/>
          <a:ln w="12700">
            <a:solidFill>
              <a:srgbClr val="2032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5">
            <a:extLst>
              <a:ext uri="{FF2B5EF4-FFF2-40B4-BE49-F238E27FC236}">
                <a16:creationId xmlns:a16="http://schemas.microsoft.com/office/drawing/2014/main" id="{BBA50528-2B0D-8AD8-45D1-7AD922F25206}"/>
              </a:ext>
            </a:extLst>
          </p:cNvPr>
          <p:cNvSpPr txBox="1">
            <a:spLocks/>
          </p:cNvSpPr>
          <p:nvPr/>
        </p:nvSpPr>
        <p:spPr>
          <a:xfrm>
            <a:off x="3014133" y="7889773"/>
            <a:ext cx="2156957" cy="105063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400" b="0" i="0" u="none" strike="noStrike" cap="none">
                <a:solidFill>
                  <a:srgbClr val="255F7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114300" indent="0" algn="r">
              <a:buNone/>
            </a:pPr>
            <a:r>
              <a:rPr lang="en-CA" sz="1100" dirty="0">
                <a:solidFill>
                  <a:srgbClr val="203248"/>
                </a:solidFill>
              </a:rPr>
              <a:t>This Shingles Awareness Week, </a:t>
            </a:r>
            <a:r>
              <a:rPr lang="en-CA" sz="1100" b="1" dirty="0">
                <a:solidFill>
                  <a:srgbClr val="203248"/>
                </a:solidFill>
              </a:rPr>
              <a:t>[</a:t>
            </a:r>
            <a:r>
              <a:rPr lang="en-CA" sz="1100" b="1" i="1" dirty="0">
                <a:solidFill>
                  <a:srgbClr val="203248"/>
                </a:solidFill>
              </a:rPr>
              <a:t>organization</a:t>
            </a:r>
            <a:r>
              <a:rPr lang="en-CA" sz="1100" b="1" dirty="0">
                <a:solidFill>
                  <a:srgbClr val="203248"/>
                </a:solidFill>
              </a:rPr>
              <a:t>] </a:t>
            </a:r>
            <a:r>
              <a:rPr lang="en-CA" sz="1100" dirty="0">
                <a:solidFill>
                  <a:srgbClr val="203248"/>
                </a:solidFill>
              </a:rPr>
              <a:t>is raising awareness of shingles and the importance of prevention for older adults.</a:t>
            </a:r>
            <a:endParaRPr lang="en-US" sz="1100" baseline="30000" dirty="0">
              <a:solidFill>
                <a:srgbClr val="203248"/>
              </a:solidFill>
            </a:endParaRPr>
          </a:p>
        </p:txBody>
      </p:sp>
      <p:pic>
        <p:nvPicPr>
          <p:cNvPr id="30" name="Picture 29">
            <a:extLst>
              <a:ext uri="{FF2B5EF4-FFF2-40B4-BE49-F238E27FC236}">
                <a16:creationId xmlns:a16="http://schemas.microsoft.com/office/drawing/2014/main" id="{8785D674-70F3-ABC2-E023-2762B0EC27AC}"/>
              </a:ext>
            </a:extLst>
          </p:cNvPr>
          <p:cNvPicPr>
            <a:picLocks noChangeAspect="1"/>
          </p:cNvPicPr>
          <p:nvPr/>
        </p:nvPicPr>
        <p:blipFill>
          <a:blip r:embed="rId2"/>
          <a:stretch>
            <a:fillRect/>
          </a:stretch>
        </p:blipFill>
        <p:spPr>
          <a:xfrm>
            <a:off x="1791330" y="7638848"/>
            <a:ext cx="1292712" cy="1530553"/>
          </a:xfrm>
          <a:prstGeom prst="rect">
            <a:avLst/>
          </a:prstGeom>
        </p:spPr>
      </p:pic>
      <p:grpSp>
        <p:nvGrpSpPr>
          <p:cNvPr id="31" name="Group 30">
            <a:extLst>
              <a:ext uri="{FF2B5EF4-FFF2-40B4-BE49-F238E27FC236}">
                <a16:creationId xmlns:a16="http://schemas.microsoft.com/office/drawing/2014/main" id="{6AA0A8ED-BE64-2B84-AF2E-CBB9A8AF074F}"/>
              </a:ext>
            </a:extLst>
          </p:cNvPr>
          <p:cNvGrpSpPr/>
          <p:nvPr/>
        </p:nvGrpSpPr>
        <p:grpSpPr>
          <a:xfrm>
            <a:off x="1798648" y="5981745"/>
            <a:ext cx="3520189" cy="1619007"/>
            <a:chOff x="1797864" y="5895989"/>
            <a:chExt cx="3520189" cy="1619007"/>
          </a:xfrm>
        </p:grpSpPr>
        <p:sp>
          <p:nvSpPr>
            <p:cNvPr id="32" name="Rectangle 31">
              <a:extLst>
                <a:ext uri="{FF2B5EF4-FFF2-40B4-BE49-F238E27FC236}">
                  <a16:creationId xmlns:a16="http://schemas.microsoft.com/office/drawing/2014/main" id="{9F14ACA6-1F1E-F417-382B-0AA265C05113}"/>
                </a:ext>
              </a:extLst>
            </p:cNvPr>
            <p:cNvSpPr/>
            <p:nvPr/>
          </p:nvSpPr>
          <p:spPr>
            <a:xfrm>
              <a:off x="1797864" y="5895989"/>
              <a:ext cx="3520189" cy="1428437"/>
            </a:xfrm>
            <a:prstGeom prst="rect">
              <a:avLst/>
            </a:prstGeom>
            <a:solidFill>
              <a:srgbClr val="C75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71C4FE7C-6A83-473F-511D-3F63D2B285BC}"/>
                </a:ext>
              </a:extLst>
            </p:cNvPr>
            <p:cNvSpPr/>
            <p:nvPr/>
          </p:nvSpPr>
          <p:spPr>
            <a:xfrm rot="10800000">
              <a:off x="3256644" y="7131364"/>
              <a:ext cx="445013" cy="383632"/>
            </a:xfrm>
            <a:prstGeom prst="triangle">
              <a:avLst/>
            </a:prstGeom>
            <a:solidFill>
              <a:srgbClr val="C75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5D1C35-8C7D-E957-AF1C-1CEFEF3C2FEF}"/>
              </a:ext>
            </a:extLst>
          </p:cNvPr>
          <p:cNvGrpSpPr/>
          <p:nvPr/>
        </p:nvGrpSpPr>
        <p:grpSpPr>
          <a:xfrm>
            <a:off x="1797864" y="5895989"/>
            <a:ext cx="3520189" cy="1593606"/>
            <a:chOff x="1797864" y="5895989"/>
            <a:chExt cx="3520189" cy="1593606"/>
          </a:xfrm>
        </p:grpSpPr>
        <p:sp>
          <p:nvSpPr>
            <p:cNvPr id="27" name="Rectangle 26">
              <a:extLst>
                <a:ext uri="{FF2B5EF4-FFF2-40B4-BE49-F238E27FC236}">
                  <a16:creationId xmlns:a16="http://schemas.microsoft.com/office/drawing/2014/main" id="{36E1E306-30BF-A10B-6C52-F86A902F0379}"/>
                </a:ext>
              </a:extLst>
            </p:cNvPr>
            <p:cNvSpPr/>
            <p:nvPr/>
          </p:nvSpPr>
          <p:spPr>
            <a:xfrm>
              <a:off x="1797864" y="5895989"/>
              <a:ext cx="3520189" cy="1428437"/>
            </a:xfrm>
            <a:prstGeom prst="rect">
              <a:avLst/>
            </a:prstGeom>
            <a:solidFill>
              <a:srgbClr val="F05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iangle 27">
              <a:extLst>
                <a:ext uri="{FF2B5EF4-FFF2-40B4-BE49-F238E27FC236}">
                  <a16:creationId xmlns:a16="http://schemas.microsoft.com/office/drawing/2014/main" id="{3854CD8B-08F9-C02B-A4DD-9022C9F5A711}"/>
                </a:ext>
              </a:extLst>
            </p:cNvPr>
            <p:cNvSpPr/>
            <p:nvPr/>
          </p:nvSpPr>
          <p:spPr>
            <a:xfrm rot="10800000">
              <a:off x="3256644" y="7105963"/>
              <a:ext cx="445013" cy="383632"/>
            </a:xfrm>
            <a:prstGeom prst="triangle">
              <a:avLst/>
            </a:prstGeom>
            <a:solidFill>
              <a:srgbClr val="F05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5">
            <a:extLst>
              <a:ext uri="{FF2B5EF4-FFF2-40B4-BE49-F238E27FC236}">
                <a16:creationId xmlns:a16="http://schemas.microsoft.com/office/drawing/2014/main" id="{335E44BE-2C22-A1D6-2219-038B7FF25A2C}"/>
              </a:ext>
            </a:extLst>
          </p:cNvPr>
          <p:cNvSpPr txBox="1">
            <a:spLocks/>
          </p:cNvSpPr>
          <p:nvPr/>
        </p:nvSpPr>
        <p:spPr>
          <a:xfrm>
            <a:off x="1849318" y="6174733"/>
            <a:ext cx="3259666" cy="90621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400" b="0" i="0" u="none" strike="noStrike" cap="none">
                <a:solidFill>
                  <a:srgbClr val="255F7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114300" indent="0" algn="ctr">
              <a:buNone/>
            </a:pPr>
            <a:r>
              <a:rPr lang="en-CA" sz="1600" b="1" dirty="0">
                <a:solidFill>
                  <a:schemeClr val="bg1"/>
                </a:solidFill>
                <a:latin typeface="Lato" panose="020F0502020204030203" pitchFamily="34" charset="77"/>
              </a:rPr>
              <a:t>Shingles remains an important but often overlooked health issue for older adults.</a:t>
            </a:r>
          </a:p>
        </p:txBody>
      </p:sp>
      <p:sp>
        <p:nvSpPr>
          <p:cNvPr id="34" name="Rectangle 33">
            <a:extLst>
              <a:ext uri="{FF2B5EF4-FFF2-40B4-BE49-F238E27FC236}">
                <a16:creationId xmlns:a16="http://schemas.microsoft.com/office/drawing/2014/main" id="{EAAF2185-C2AA-0401-4C3B-8C6A35267033}"/>
              </a:ext>
            </a:extLst>
          </p:cNvPr>
          <p:cNvSpPr/>
          <p:nvPr/>
        </p:nvSpPr>
        <p:spPr>
          <a:xfrm>
            <a:off x="1797864" y="1577067"/>
            <a:ext cx="829832" cy="3487152"/>
          </a:xfrm>
          <a:prstGeom prst="rect">
            <a:avLst/>
          </a:prstGeom>
          <a:solidFill>
            <a:srgbClr val="F05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erson in a white shirt&#10;&#10;AI-generated content may be incorrect.">
            <a:extLst>
              <a:ext uri="{FF2B5EF4-FFF2-40B4-BE49-F238E27FC236}">
                <a16:creationId xmlns:a16="http://schemas.microsoft.com/office/drawing/2014/main" id="{1C80D193-0151-478F-F95D-19609F949A88}"/>
              </a:ext>
            </a:extLst>
          </p:cNvPr>
          <p:cNvPicPr>
            <a:picLocks noChangeAspect="1"/>
          </p:cNvPicPr>
          <p:nvPr/>
        </p:nvPicPr>
        <p:blipFill>
          <a:blip r:embed="rId3"/>
          <a:srcRect l="19756" r="-19756"/>
          <a:stretch>
            <a:fillRect/>
          </a:stretch>
        </p:blipFill>
        <p:spPr>
          <a:xfrm>
            <a:off x="1800000" y="1850514"/>
            <a:ext cx="2551980" cy="3223895"/>
          </a:xfrm>
          <a:prstGeom prst="rect">
            <a:avLst/>
          </a:prstGeom>
        </p:spPr>
      </p:pic>
      <p:sp>
        <p:nvSpPr>
          <p:cNvPr id="25" name="Rounded Rectangle 24">
            <a:extLst>
              <a:ext uri="{FF2B5EF4-FFF2-40B4-BE49-F238E27FC236}">
                <a16:creationId xmlns:a16="http://schemas.microsoft.com/office/drawing/2014/main" id="{8DD8032C-9485-4587-12FE-CA81CAD3498C}"/>
              </a:ext>
            </a:extLst>
          </p:cNvPr>
          <p:cNvSpPr/>
          <p:nvPr/>
        </p:nvSpPr>
        <p:spPr>
          <a:xfrm>
            <a:off x="2820387" y="3919401"/>
            <a:ext cx="2302082" cy="867751"/>
          </a:xfrm>
          <a:prstGeom prst="roundRect">
            <a:avLst/>
          </a:prstGeom>
          <a:solidFill>
            <a:srgbClr val="20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BDAA6558-6D9D-32A0-9FE9-910A5FB59A58}"/>
              </a:ext>
            </a:extLst>
          </p:cNvPr>
          <p:cNvSpPr>
            <a:spLocks noGrp="1"/>
          </p:cNvSpPr>
          <p:nvPr>
            <p:ph type="body" idx="4"/>
          </p:nvPr>
        </p:nvSpPr>
        <p:spPr>
          <a:xfrm>
            <a:off x="2763163" y="3902448"/>
            <a:ext cx="2322320" cy="859652"/>
          </a:xfrm>
        </p:spPr>
        <p:txBody>
          <a:bodyPr>
            <a:normAutofit fontScale="92500" lnSpcReduction="10000"/>
          </a:bodyPr>
          <a:lstStyle/>
          <a:p>
            <a:pPr marL="114300" indent="0" algn="ctr">
              <a:buNone/>
            </a:pPr>
            <a:r>
              <a:rPr lang="en-CA" sz="1100" dirty="0">
                <a:solidFill>
                  <a:schemeClr val="bg1"/>
                </a:solidFill>
              </a:rPr>
              <a:t>This Shingles Awareness Week, </a:t>
            </a:r>
            <a:r>
              <a:rPr lang="en-CA" sz="1100" b="1" dirty="0">
                <a:solidFill>
                  <a:schemeClr val="bg1"/>
                </a:solidFill>
              </a:rPr>
              <a:t>[</a:t>
            </a:r>
            <a:r>
              <a:rPr lang="en-CA" sz="1100" b="1" i="1" dirty="0">
                <a:solidFill>
                  <a:schemeClr val="bg1"/>
                </a:solidFill>
              </a:rPr>
              <a:t>organization</a:t>
            </a:r>
            <a:r>
              <a:rPr lang="en-CA" sz="1100" b="1" dirty="0">
                <a:solidFill>
                  <a:schemeClr val="bg1"/>
                </a:solidFill>
              </a:rPr>
              <a:t>] </a:t>
            </a:r>
            <a:r>
              <a:rPr lang="en-CA" sz="1100" dirty="0">
                <a:solidFill>
                  <a:schemeClr val="bg1"/>
                </a:solidFill>
              </a:rPr>
              <a:t>is helping raise awareness of shingles, its potential complications, and the importance of prevention as we age.</a:t>
            </a:r>
            <a:endParaRPr lang="en-US" sz="1100" dirty="0">
              <a:solidFill>
                <a:schemeClr val="bg1"/>
              </a:solidFill>
            </a:endParaRPr>
          </a:p>
          <a:p>
            <a:pPr marL="114300" indent="0" algn="ctr">
              <a:buNone/>
            </a:pPr>
            <a:endParaRPr lang="en-US" sz="1100" baseline="30000" dirty="0">
              <a:solidFill>
                <a:schemeClr val="bg1"/>
              </a:solidFill>
            </a:endParaRPr>
          </a:p>
        </p:txBody>
      </p:sp>
      <p:pic>
        <p:nvPicPr>
          <p:cNvPr id="42" name="Picture 41">
            <a:extLst>
              <a:ext uri="{FF2B5EF4-FFF2-40B4-BE49-F238E27FC236}">
                <a16:creationId xmlns:a16="http://schemas.microsoft.com/office/drawing/2014/main" id="{4FC96362-91EC-77BD-7983-02F56938A0B7}"/>
              </a:ext>
            </a:extLst>
          </p:cNvPr>
          <p:cNvPicPr>
            <a:picLocks noChangeAspect="1"/>
          </p:cNvPicPr>
          <p:nvPr/>
        </p:nvPicPr>
        <p:blipFill>
          <a:blip r:embed="rId4"/>
          <a:stretch>
            <a:fillRect/>
          </a:stretch>
        </p:blipFill>
        <p:spPr>
          <a:xfrm rot="16200000">
            <a:off x="6365909" y="9327704"/>
            <a:ext cx="539861" cy="245392"/>
          </a:xfrm>
          <a:prstGeom prst="rect">
            <a:avLst/>
          </a:prstGeom>
        </p:spPr>
      </p:pic>
    </p:spTree>
    <p:extLst>
      <p:ext uri="{BB962C8B-B14F-4D97-AF65-F5344CB8AC3E}">
        <p14:creationId xmlns:p14="http://schemas.microsoft.com/office/powerpoint/2010/main" val="115997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miling for a photo&#10;&#10;AI-generated content may be incorrect.">
            <a:extLst>
              <a:ext uri="{FF2B5EF4-FFF2-40B4-BE49-F238E27FC236}">
                <a16:creationId xmlns:a16="http://schemas.microsoft.com/office/drawing/2014/main" id="{76C6899F-05BF-03FF-9ACC-314232BAB4AC}"/>
              </a:ext>
            </a:extLst>
          </p:cNvPr>
          <p:cNvPicPr>
            <a:picLocks noChangeAspect="1"/>
          </p:cNvPicPr>
          <p:nvPr/>
        </p:nvPicPr>
        <p:blipFill>
          <a:blip r:embed="rId2"/>
          <a:stretch>
            <a:fillRect/>
          </a:stretch>
        </p:blipFill>
        <p:spPr>
          <a:xfrm>
            <a:off x="-96164" y="3172691"/>
            <a:ext cx="7050328" cy="6747164"/>
          </a:xfrm>
          <a:prstGeom prst="rect">
            <a:avLst/>
          </a:prstGeom>
        </p:spPr>
      </p:pic>
      <p:sp>
        <p:nvSpPr>
          <p:cNvPr id="13" name="Document 12">
            <a:extLst>
              <a:ext uri="{FF2B5EF4-FFF2-40B4-BE49-F238E27FC236}">
                <a16:creationId xmlns:a16="http://schemas.microsoft.com/office/drawing/2014/main" id="{8CC09844-2002-21F3-81C2-3E45CFDE68BF}"/>
              </a:ext>
            </a:extLst>
          </p:cNvPr>
          <p:cNvSpPr/>
          <p:nvPr/>
        </p:nvSpPr>
        <p:spPr>
          <a:xfrm>
            <a:off x="-471055" y="-360218"/>
            <a:ext cx="8118764" cy="5313218"/>
          </a:xfrm>
          <a:prstGeom prst="flowChartDocument">
            <a:avLst/>
          </a:prstGeom>
          <a:solidFill>
            <a:srgbClr val="20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F0466CC-4EE6-6833-1EDE-FA9895ECFD42}"/>
              </a:ext>
            </a:extLst>
          </p:cNvPr>
          <p:cNvSpPr>
            <a:spLocks noGrp="1"/>
          </p:cNvSpPr>
          <p:nvPr>
            <p:ph type="body" idx="3"/>
          </p:nvPr>
        </p:nvSpPr>
        <p:spPr>
          <a:xfrm>
            <a:off x="69427" y="539857"/>
            <a:ext cx="6584103" cy="1034135"/>
          </a:xfrm>
        </p:spPr>
        <p:txBody>
          <a:bodyPr>
            <a:normAutofit/>
          </a:bodyPr>
          <a:lstStyle/>
          <a:p>
            <a:pPr algn="ctr"/>
            <a:r>
              <a:rPr lang="en-US" sz="2000" dirty="0">
                <a:latin typeface="Lato" panose="020F0502020204030203" pitchFamily="34" charset="0"/>
                <a:ea typeface="Lato" panose="020F0502020204030203" pitchFamily="34" charset="0"/>
              </a:rPr>
              <a:t>Hashtags to use for Shingles Awareness Week 2026</a:t>
            </a:r>
          </a:p>
        </p:txBody>
      </p:sp>
      <p:sp>
        <p:nvSpPr>
          <p:cNvPr id="8" name="Text Placeholder 7">
            <a:extLst>
              <a:ext uri="{FF2B5EF4-FFF2-40B4-BE49-F238E27FC236}">
                <a16:creationId xmlns:a16="http://schemas.microsoft.com/office/drawing/2014/main" id="{AB183134-557B-D911-6AE2-F0B82CBBD86F}"/>
              </a:ext>
            </a:extLst>
          </p:cNvPr>
          <p:cNvSpPr>
            <a:spLocks noGrp="1"/>
          </p:cNvSpPr>
          <p:nvPr>
            <p:ph type="body" idx="2"/>
          </p:nvPr>
        </p:nvSpPr>
        <p:spPr>
          <a:xfrm>
            <a:off x="676557" y="1840365"/>
            <a:ext cx="5458156" cy="2338719"/>
          </a:xfrm>
        </p:spPr>
        <p:txBody>
          <a:bodyPr/>
          <a:lstStyle/>
          <a:p>
            <a:pPr marL="114300" indent="0">
              <a:buNone/>
            </a:pPr>
            <a:r>
              <a:rPr lang="en-US" sz="2000" dirty="0">
                <a:solidFill>
                  <a:schemeClr val="bg1"/>
                </a:solidFill>
              </a:rPr>
              <a:t>#ShinglesAwarenessWeek</a:t>
            </a:r>
          </a:p>
          <a:p>
            <a:pPr marL="114300" indent="0">
              <a:buNone/>
            </a:pPr>
            <a:r>
              <a:rPr lang="en-US" sz="2000" dirty="0">
                <a:solidFill>
                  <a:schemeClr val="bg1"/>
                </a:solidFill>
              </a:rPr>
              <a:t>#SAW26</a:t>
            </a:r>
          </a:p>
          <a:p>
            <a:pPr marL="114300" indent="0">
              <a:buNone/>
            </a:pPr>
            <a:r>
              <a:rPr lang="en-US" sz="2000" dirty="0">
                <a:solidFill>
                  <a:schemeClr val="bg1"/>
                </a:solidFill>
              </a:rPr>
              <a:t>#ShinglesActionWeek</a:t>
            </a:r>
          </a:p>
          <a:p>
            <a:pPr marL="114300" indent="0">
              <a:buNone/>
            </a:pPr>
            <a:r>
              <a:rPr lang="en-US" sz="2000" dirty="0">
                <a:solidFill>
                  <a:schemeClr val="bg1"/>
                </a:solidFill>
              </a:rPr>
              <a:t>#PreventShingles</a:t>
            </a:r>
          </a:p>
          <a:p>
            <a:pPr marL="114300" indent="0">
              <a:buNone/>
            </a:pPr>
            <a:r>
              <a:rPr lang="en-US" sz="2000" dirty="0">
                <a:solidFill>
                  <a:schemeClr val="bg1"/>
                </a:solidFill>
              </a:rPr>
              <a:t>#GetVaccinated</a:t>
            </a:r>
          </a:p>
          <a:p>
            <a:endParaRPr lang="en-US" dirty="0">
              <a:solidFill>
                <a:schemeClr val="bg1"/>
              </a:solidFill>
            </a:endParaRPr>
          </a:p>
        </p:txBody>
      </p:sp>
      <p:sp>
        <p:nvSpPr>
          <p:cNvPr id="9" name="Rounded Rectangle 8">
            <a:extLst>
              <a:ext uri="{FF2B5EF4-FFF2-40B4-BE49-F238E27FC236}">
                <a16:creationId xmlns:a16="http://schemas.microsoft.com/office/drawing/2014/main" id="{451D3282-4234-4C8B-6DB3-5DFB454E751C}"/>
              </a:ext>
            </a:extLst>
          </p:cNvPr>
          <p:cNvSpPr/>
          <p:nvPr/>
        </p:nvSpPr>
        <p:spPr>
          <a:xfrm>
            <a:off x="924680" y="-707397"/>
            <a:ext cx="4961911" cy="1414793"/>
          </a:xfrm>
          <a:prstGeom prst="roundRect">
            <a:avLst/>
          </a:prstGeom>
          <a:solidFill>
            <a:srgbClr val="F05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2;p1">
            <a:extLst>
              <a:ext uri="{FF2B5EF4-FFF2-40B4-BE49-F238E27FC236}">
                <a16:creationId xmlns:a16="http://schemas.microsoft.com/office/drawing/2014/main" id="{6CED1873-176C-0D17-F3C3-772283F3FEBA}"/>
              </a:ext>
            </a:extLst>
          </p:cNvPr>
          <p:cNvSpPr txBox="1"/>
          <p:nvPr/>
        </p:nvSpPr>
        <p:spPr>
          <a:xfrm>
            <a:off x="443921" y="90604"/>
            <a:ext cx="5953672" cy="461624"/>
          </a:xfrm>
          <a:prstGeom prst="rect">
            <a:avLst/>
          </a:prstGeom>
          <a:noFill/>
          <a:ln>
            <a:noFill/>
          </a:ln>
        </p:spPr>
        <p:txBody>
          <a:bodyPr spcFirstLastPara="1" wrap="square" lIns="91450" tIns="45700" rIns="91450" bIns="45700" anchor="t" anchorCtr="0">
            <a:spAutoFit/>
          </a:bodyPr>
          <a:lstStyle/>
          <a:p>
            <a:pPr algn="ct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sym typeface="Anybody"/>
              </a:rPr>
              <a:t>Social Media Hashtags #</a:t>
            </a:r>
            <a:endParaRPr lang="en-US" sz="2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16609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BD0B5C-A427-A60C-24E6-0BC4497516B1}"/>
              </a:ext>
            </a:extLst>
          </p:cNvPr>
          <p:cNvSpPr>
            <a:spLocks noGrp="1"/>
          </p:cNvSpPr>
          <p:nvPr>
            <p:ph type="body" idx="2"/>
          </p:nvPr>
        </p:nvSpPr>
        <p:spPr>
          <a:xfrm>
            <a:off x="342067" y="1505397"/>
            <a:ext cx="6071292" cy="7653895"/>
          </a:xfrm>
        </p:spPr>
        <p:txBody>
          <a:bodyPr>
            <a:normAutofit/>
          </a:bodyPr>
          <a:lstStyle/>
          <a:p>
            <a:pPr marL="114300" indent="0" algn="just">
              <a:buNone/>
            </a:pPr>
            <a:r>
              <a:rPr lang="en-US" sz="1600" b="1" dirty="0">
                <a:solidFill>
                  <a:schemeClr val="bg1">
                    <a:lumMod val="10000"/>
                  </a:schemeClr>
                </a:solidFill>
              </a:rPr>
              <a:t>[Organization] Recognizes Shingles Awareness Week and Emphasizes the Importance of Vaccination for Older Adults</a:t>
            </a:r>
          </a:p>
          <a:p>
            <a:pPr marL="114300" indent="0" algn="just">
              <a:buNone/>
            </a:pPr>
            <a:endParaRPr lang="en-US" sz="1600" dirty="0">
              <a:solidFill>
                <a:schemeClr val="bg1">
                  <a:lumMod val="10000"/>
                </a:schemeClr>
              </a:solidFill>
            </a:endParaRPr>
          </a:p>
          <a:p>
            <a:pPr marL="114300" indent="0" algn="just">
              <a:buNone/>
            </a:pPr>
            <a:r>
              <a:rPr lang="en-US" sz="1600" dirty="0">
                <a:solidFill>
                  <a:schemeClr val="bg1">
                    <a:lumMod val="10000"/>
                  </a:schemeClr>
                </a:solidFill>
              </a:rPr>
              <a:t>As part of Shingles Awareness Week, </a:t>
            </a:r>
            <a:r>
              <a:rPr lang="en-US" sz="1600" i="1" dirty="0">
                <a:solidFill>
                  <a:schemeClr val="bg1">
                    <a:lumMod val="10000"/>
                  </a:schemeClr>
                </a:solidFill>
              </a:rPr>
              <a:t>[Organization] </a:t>
            </a:r>
            <a:r>
              <a:rPr lang="en-US" sz="1600" dirty="0">
                <a:solidFill>
                  <a:schemeClr val="bg1">
                    <a:lumMod val="10000"/>
                  </a:schemeClr>
                </a:solidFill>
              </a:rPr>
              <a:t>is raising awareness of shingles and its impact on older adults, while reinforcing the importance of equitable access to prevention across Canada. </a:t>
            </a:r>
          </a:p>
          <a:p>
            <a:pPr marL="114300" indent="0" algn="just">
              <a:buNone/>
            </a:pPr>
            <a:r>
              <a:rPr lang="en-US" sz="1600" dirty="0">
                <a:solidFill>
                  <a:schemeClr val="bg1">
                    <a:lumMod val="10000"/>
                  </a:schemeClr>
                </a:solidFill>
              </a:rPr>
              <a:t>Shingles is a viral infection caused by the same virus as chickenpox. Following initial infection, the virus can remain dormant in the body and reactivate later in life, leading to a painful rash and, in some cases, long-term complications such as postherpetic neuralgia, a persistent nerve pain that can significantly affect daily functioning and quality of life. </a:t>
            </a:r>
          </a:p>
          <a:p>
            <a:pPr marL="114300" indent="0" algn="just">
              <a:buNone/>
            </a:pPr>
            <a:r>
              <a:rPr lang="en-US" sz="1600" dirty="0">
                <a:solidFill>
                  <a:schemeClr val="bg1">
                    <a:lumMod val="10000"/>
                  </a:schemeClr>
                </a:solidFill>
              </a:rPr>
              <a:t>Approximately one in three people will develop shingles during their lifetime. The risk increases with underlying chronic conditions and age, with the highest burden observed among adults aged 50 years and over. Older adults are also more likely to experience complications, prolonged pain, and increased use of health-care services. </a:t>
            </a:r>
          </a:p>
          <a:p>
            <a:pPr marL="114300" indent="0" algn="just">
              <a:buNone/>
            </a:pPr>
            <a:r>
              <a:rPr lang="en-US" sz="1600" dirty="0">
                <a:solidFill>
                  <a:schemeClr val="bg1">
                    <a:lumMod val="10000"/>
                  </a:schemeClr>
                </a:solidFill>
              </a:rPr>
              <a:t>Vaccination is an important preventive measure that can help reduce the risk and severity of shingles and its complications. However, access to shingles vaccination varies across Canada depending on jurisdiction, coverage, and availability. </a:t>
            </a:r>
          </a:p>
          <a:p>
            <a:pPr marL="114300" indent="0" algn="just">
              <a:buNone/>
            </a:pPr>
            <a:r>
              <a:rPr lang="en-US" sz="1600" dirty="0">
                <a:solidFill>
                  <a:schemeClr val="bg1">
                    <a:lumMod val="10000"/>
                  </a:schemeClr>
                </a:solidFill>
              </a:rPr>
              <a:t>During Shingles Awareness Week, </a:t>
            </a:r>
            <a:r>
              <a:rPr lang="en-US" sz="1600" i="1" dirty="0">
                <a:solidFill>
                  <a:schemeClr val="bg1">
                    <a:lumMod val="10000"/>
                  </a:schemeClr>
                </a:solidFill>
              </a:rPr>
              <a:t>[Organization] </a:t>
            </a:r>
            <a:r>
              <a:rPr lang="en-US" sz="1600" dirty="0">
                <a:solidFill>
                  <a:schemeClr val="bg1">
                    <a:lumMod val="10000"/>
                  </a:schemeClr>
                </a:solidFill>
              </a:rPr>
              <a:t>is calling for strengthened public awareness efforts and improved access to shingles prevention for populations at highest risk, including older adults and individuals who are immunocompromised. </a:t>
            </a:r>
          </a:p>
          <a:p>
            <a:pPr marL="114300" indent="0" algn="just">
              <a:buNone/>
            </a:pPr>
            <a:r>
              <a:rPr lang="en-US" sz="1600" dirty="0">
                <a:solidFill>
                  <a:schemeClr val="bg1">
                    <a:lumMod val="10000"/>
                  </a:schemeClr>
                </a:solidFill>
              </a:rPr>
              <a:t>Supporting equitable access to prevention is a key step toward reducing avoidable illness, easing pressure on health systems, and advancing healthy ageing for all Canadians. </a:t>
            </a:r>
          </a:p>
        </p:txBody>
      </p:sp>
      <p:sp>
        <p:nvSpPr>
          <p:cNvPr id="2" name="Rounded Rectangle 1">
            <a:extLst>
              <a:ext uri="{FF2B5EF4-FFF2-40B4-BE49-F238E27FC236}">
                <a16:creationId xmlns:a16="http://schemas.microsoft.com/office/drawing/2014/main" id="{5078F8E8-A227-6611-A655-345E70ECF805}"/>
              </a:ext>
            </a:extLst>
          </p:cNvPr>
          <p:cNvSpPr/>
          <p:nvPr/>
        </p:nvSpPr>
        <p:spPr>
          <a:xfrm>
            <a:off x="733096" y="-668085"/>
            <a:ext cx="5391807" cy="1414793"/>
          </a:xfrm>
          <a:prstGeom prst="roundRect">
            <a:avLst/>
          </a:prstGeom>
          <a:solidFill>
            <a:srgbClr val="F05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02;p1">
            <a:extLst>
              <a:ext uri="{FF2B5EF4-FFF2-40B4-BE49-F238E27FC236}">
                <a16:creationId xmlns:a16="http://schemas.microsoft.com/office/drawing/2014/main" id="{A15FA01C-F016-4803-2B42-2A14FA93C598}"/>
              </a:ext>
            </a:extLst>
          </p:cNvPr>
          <p:cNvSpPr txBox="1"/>
          <p:nvPr/>
        </p:nvSpPr>
        <p:spPr>
          <a:xfrm>
            <a:off x="443921" y="90604"/>
            <a:ext cx="5953672" cy="461624"/>
          </a:xfrm>
          <a:prstGeom prst="rect">
            <a:avLst/>
          </a:prstGeom>
          <a:noFill/>
          <a:ln>
            <a:noFill/>
          </a:ln>
        </p:spPr>
        <p:txBody>
          <a:bodyPr spcFirstLastPara="1" wrap="square" lIns="91450" tIns="45700" rIns="91450" bIns="45700" anchor="t" anchorCtr="0">
            <a:spAutoFit/>
          </a:bodyPr>
          <a:lstStyle/>
          <a:p>
            <a:pPr algn="ct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sym typeface="Anybody"/>
              </a:rPr>
              <a:t>Adaptable Press Release Template</a:t>
            </a:r>
            <a:endParaRPr lang="en-US" sz="2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439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94F8723-FD7A-42DA-4818-4597B24A7743}"/>
              </a:ext>
            </a:extLst>
          </p:cNvPr>
          <p:cNvSpPr/>
          <p:nvPr/>
        </p:nvSpPr>
        <p:spPr>
          <a:xfrm>
            <a:off x="733096" y="-668085"/>
            <a:ext cx="5391807" cy="1414793"/>
          </a:xfrm>
          <a:prstGeom prst="roundRect">
            <a:avLst/>
          </a:prstGeom>
          <a:solidFill>
            <a:srgbClr val="F05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02;p1">
            <a:extLst>
              <a:ext uri="{FF2B5EF4-FFF2-40B4-BE49-F238E27FC236}">
                <a16:creationId xmlns:a16="http://schemas.microsoft.com/office/drawing/2014/main" id="{C71A996A-791C-B939-C495-10A092F76337}"/>
              </a:ext>
            </a:extLst>
          </p:cNvPr>
          <p:cNvSpPr txBox="1"/>
          <p:nvPr/>
        </p:nvSpPr>
        <p:spPr>
          <a:xfrm>
            <a:off x="443921" y="90604"/>
            <a:ext cx="5953672" cy="461624"/>
          </a:xfrm>
          <a:prstGeom prst="rect">
            <a:avLst/>
          </a:prstGeom>
          <a:noFill/>
          <a:ln>
            <a:noFill/>
          </a:ln>
        </p:spPr>
        <p:txBody>
          <a:bodyPr spcFirstLastPara="1" wrap="square" lIns="91450" tIns="45700" rIns="91450" bIns="45700" anchor="t" anchorCtr="0">
            <a:spAutoFit/>
          </a:bodyPr>
          <a:lstStyle/>
          <a:p>
            <a:pPr algn="ct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sym typeface="Anybody"/>
              </a:rPr>
              <a:t>Adaptable SAW Tile</a:t>
            </a:r>
            <a:endParaRPr lang="en-US" sz="2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8" name="Text Placeholder 2">
            <a:extLst>
              <a:ext uri="{FF2B5EF4-FFF2-40B4-BE49-F238E27FC236}">
                <a16:creationId xmlns:a16="http://schemas.microsoft.com/office/drawing/2014/main" id="{0095036F-B971-524F-C96F-ABFBEDBC413E}"/>
              </a:ext>
            </a:extLst>
          </p:cNvPr>
          <p:cNvSpPr>
            <a:spLocks noGrp="1"/>
          </p:cNvSpPr>
          <p:nvPr>
            <p:ph type="body" idx="1"/>
          </p:nvPr>
        </p:nvSpPr>
        <p:spPr>
          <a:xfrm>
            <a:off x="1699399" y="1001741"/>
            <a:ext cx="3442715" cy="759259"/>
          </a:xfrm>
        </p:spPr>
        <p:txBody>
          <a:bodyPr/>
          <a:lstStyle/>
          <a:p>
            <a:pPr algn="ctr"/>
            <a:r>
              <a:rPr lang="en-US" dirty="0">
                <a:solidFill>
                  <a:srgbClr val="203248"/>
                </a:solidFill>
                <a:latin typeface="Lato" panose="020F0502020204030203" pitchFamily="34" charset="0"/>
                <a:ea typeface="Lato" panose="020F0502020204030203" pitchFamily="34" charset="0"/>
              </a:rPr>
              <a:t>Adaptable Tile Sample #1</a:t>
            </a:r>
          </a:p>
        </p:txBody>
      </p:sp>
      <p:sp>
        <p:nvSpPr>
          <p:cNvPr id="9" name="Text Placeholder 2">
            <a:extLst>
              <a:ext uri="{FF2B5EF4-FFF2-40B4-BE49-F238E27FC236}">
                <a16:creationId xmlns:a16="http://schemas.microsoft.com/office/drawing/2014/main" id="{4AC25FC4-CE04-9066-F232-5927DC69961F}"/>
              </a:ext>
            </a:extLst>
          </p:cNvPr>
          <p:cNvSpPr txBox="1">
            <a:spLocks/>
          </p:cNvSpPr>
          <p:nvPr/>
        </p:nvSpPr>
        <p:spPr>
          <a:xfrm>
            <a:off x="915189" y="7184572"/>
            <a:ext cx="5027623" cy="927462"/>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L="457200" marR="0" lvl="0" indent="-228600" algn="l" rtl="0">
              <a:lnSpc>
                <a:spcPct val="90000"/>
              </a:lnSpc>
              <a:spcBef>
                <a:spcPts val="750"/>
              </a:spcBef>
              <a:spcAft>
                <a:spcPts val="0"/>
              </a:spcAft>
              <a:buClr>
                <a:schemeClr val="dk1"/>
              </a:buClr>
              <a:buSzPts val="1800"/>
              <a:buFont typeface="Arial"/>
              <a:buNone/>
              <a:defRPr sz="1801" b="1" i="0" u="none" strike="noStrike" cap="none">
                <a:solidFill>
                  <a:srgbClr val="F05153"/>
                </a:solidFill>
                <a:latin typeface="Baskerville" panose="02020502070401020303" pitchFamily="18" charset="0"/>
                <a:ea typeface="Baskerville" panose="02020502070401020303" pitchFamily="18" charset="0"/>
                <a:cs typeface="Lato" panose="020F0502020204030203" pitchFamily="34" charset="0"/>
                <a:sym typeface="Arial"/>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rgbClr val="000000"/>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rgbClr val="000000"/>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9pPr>
          </a:lstStyle>
          <a:p>
            <a:pPr algn="ctr">
              <a:lnSpc>
                <a:spcPct val="100000"/>
              </a:lnSpc>
            </a:pPr>
            <a:r>
              <a:rPr lang="en-US" sz="1400" b="0" i="1" dirty="0">
                <a:solidFill>
                  <a:srgbClr val="203248"/>
                </a:solidFill>
                <a:latin typeface="Lato" panose="020F0502020204030203" pitchFamily="34" charset="0"/>
                <a:ea typeface="Lato" panose="020F0502020204030203" pitchFamily="34" charset="0"/>
              </a:rPr>
              <a:t>This image is for reference only. To customize, please use the Adaptable Tiles file included in the toolkit</a:t>
            </a:r>
          </a:p>
        </p:txBody>
      </p:sp>
      <p:pic>
        <p:nvPicPr>
          <p:cNvPr id="6" name="Picture 5" descr="A blue and white sign with red text&#10;&#10;AI-generated content may be incorrect.">
            <a:extLst>
              <a:ext uri="{FF2B5EF4-FFF2-40B4-BE49-F238E27FC236}">
                <a16:creationId xmlns:a16="http://schemas.microsoft.com/office/drawing/2014/main" id="{E39AF293-B15F-36F6-6072-D13B947C4D8A}"/>
              </a:ext>
            </a:extLst>
          </p:cNvPr>
          <p:cNvPicPr>
            <a:picLocks noChangeAspect="1"/>
          </p:cNvPicPr>
          <p:nvPr/>
        </p:nvPicPr>
        <p:blipFill>
          <a:blip r:embed="rId2"/>
          <a:stretch>
            <a:fillRect/>
          </a:stretch>
        </p:blipFill>
        <p:spPr>
          <a:xfrm>
            <a:off x="915188" y="2016033"/>
            <a:ext cx="5209713" cy="520971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53017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7CEB8-8A1A-B511-F90A-991AC247F5C6}"/>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141BAAD3-9567-F9CB-E06A-A0C112EA8BE0}"/>
              </a:ext>
            </a:extLst>
          </p:cNvPr>
          <p:cNvSpPr/>
          <p:nvPr/>
        </p:nvSpPr>
        <p:spPr>
          <a:xfrm>
            <a:off x="733096" y="-668085"/>
            <a:ext cx="5391807" cy="1414793"/>
          </a:xfrm>
          <a:prstGeom prst="roundRect">
            <a:avLst/>
          </a:prstGeom>
          <a:solidFill>
            <a:srgbClr val="F05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02;p1">
            <a:extLst>
              <a:ext uri="{FF2B5EF4-FFF2-40B4-BE49-F238E27FC236}">
                <a16:creationId xmlns:a16="http://schemas.microsoft.com/office/drawing/2014/main" id="{3E971307-45E7-2DF1-865C-27C65990931B}"/>
              </a:ext>
            </a:extLst>
          </p:cNvPr>
          <p:cNvSpPr txBox="1"/>
          <p:nvPr/>
        </p:nvSpPr>
        <p:spPr>
          <a:xfrm>
            <a:off x="443921" y="90604"/>
            <a:ext cx="5953672" cy="461624"/>
          </a:xfrm>
          <a:prstGeom prst="rect">
            <a:avLst/>
          </a:prstGeom>
          <a:noFill/>
          <a:ln>
            <a:noFill/>
          </a:ln>
        </p:spPr>
        <p:txBody>
          <a:bodyPr spcFirstLastPara="1" wrap="square" lIns="91450" tIns="45700" rIns="91450" bIns="45700" anchor="t" anchorCtr="0">
            <a:spAutoFit/>
          </a:bodyPr>
          <a:lstStyle/>
          <a:p>
            <a:pPr algn="ct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sym typeface="Anybody"/>
              </a:rPr>
              <a:t>Adaptable SAW Tile</a:t>
            </a:r>
            <a:endParaRPr lang="en-US" sz="2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0" name="Text Placeholder 2">
            <a:extLst>
              <a:ext uri="{FF2B5EF4-FFF2-40B4-BE49-F238E27FC236}">
                <a16:creationId xmlns:a16="http://schemas.microsoft.com/office/drawing/2014/main" id="{BF437514-9102-C395-0703-AE6964E7CF98}"/>
              </a:ext>
            </a:extLst>
          </p:cNvPr>
          <p:cNvSpPr>
            <a:spLocks noGrp="1"/>
          </p:cNvSpPr>
          <p:nvPr>
            <p:ph type="body" idx="1"/>
          </p:nvPr>
        </p:nvSpPr>
        <p:spPr>
          <a:xfrm>
            <a:off x="1699399" y="1001741"/>
            <a:ext cx="3442715" cy="759259"/>
          </a:xfrm>
        </p:spPr>
        <p:txBody>
          <a:bodyPr/>
          <a:lstStyle/>
          <a:p>
            <a:pPr algn="ctr"/>
            <a:r>
              <a:rPr lang="en-US" dirty="0">
                <a:solidFill>
                  <a:srgbClr val="203248"/>
                </a:solidFill>
                <a:latin typeface="Lato" panose="020F0502020204030203" pitchFamily="34" charset="0"/>
                <a:ea typeface="Lato" panose="020F0502020204030203" pitchFamily="34" charset="0"/>
              </a:rPr>
              <a:t>Adaptable Tile Sample #2</a:t>
            </a:r>
          </a:p>
        </p:txBody>
      </p:sp>
      <p:sp>
        <p:nvSpPr>
          <p:cNvPr id="11" name="Text Placeholder 2">
            <a:extLst>
              <a:ext uri="{FF2B5EF4-FFF2-40B4-BE49-F238E27FC236}">
                <a16:creationId xmlns:a16="http://schemas.microsoft.com/office/drawing/2014/main" id="{E4AF15AA-A7B6-72BB-BFB9-6E1532B24475}"/>
              </a:ext>
            </a:extLst>
          </p:cNvPr>
          <p:cNvSpPr txBox="1">
            <a:spLocks/>
          </p:cNvSpPr>
          <p:nvPr/>
        </p:nvSpPr>
        <p:spPr>
          <a:xfrm>
            <a:off x="915189" y="7184572"/>
            <a:ext cx="5027623" cy="927462"/>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L="457200" marR="0" lvl="0" indent="-228600" algn="l" rtl="0">
              <a:lnSpc>
                <a:spcPct val="90000"/>
              </a:lnSpc>
              <a:spcBef>
                <a:spcPts val="750"/>
              </a:spcBef>
              <a:spcAft>
                <a:spcPts val="0"/>
              </a:spcAft>
              <a:buClr>
                <a:schemeClr val="dk1"/>
              </a:buClr>
              <a:buSzPts val="1800"/>
              <a:buFont typeface="Arial"/>
              <a:buNone/>
              <a:defRPr sz="1801" b="1" i="0" u="none" strike="noStrike" cap="none">
                <a:solidFill>
                  <a:srgbClr val="F05153"/>
                </a:solidFill>
                <a:latin typeface="Baskerville" panose="02020502070401020303" pitchFamily="18" charset="0"/>
                <a:ea typeface="Baskerville" panose="02020502070401020303" pitchFamily="18" charset="0"/>
                <a:cs typeface="Lato" panose="020F0502020204030203" pitchFamily="34" charset="0"/>
                <a:sym typeface="Arial"/>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rgbClr val="000000"/>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rgbClr val="000000"/>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9pPr>
          </a:lstStyle>
          <a:p>
            <a:pPr algn="ctr">
              <a:lnSpc>
                <a:spcPct val="100000"/>
              </a:lnSpc>
            </a:pPr>
            <a:r>
              <a:rPr lang="en-US" sz="1400" b="0" i="1" dirty="0">
                <a:solidFill>
                  <a:srgbClr val="203248"/>
                </a:solidFill>
                <a:latin typeface="Lato" panose="020F0502020204030203" pitchFamily="34" charset="0"/>
                <a:ea typeface="Lato" panose="020F0502020204030203" pitchFamily="34" charset="0"/>
              </a:rPr>
              <a:t>This image is for reference only. To customize, please use the Adaptable Tiles file included in the toolkit</a:t>
            </a:r>
          </a:p>
        </p:txBody>
      </p:sp>
      <p:pic>
        <p:nvPicPr>
          <p:cNvPr id="5" name="Picture 4" descr="A blue and red background with white text&#10;&#10;AI-generated content may be incorrect.">
            <a:extLst>
              <a:ext uri="{FF2B5EF4-FFF2-40B4-BE49-F238E27FC236}">
                <a16:creationId xmlns:a16="http://schemas.microsoft.com/office/drawing/2014/main" id="{AC43FBB8-A873-F24B-2723-6FD466C9C33F}"/>
              </a:ext>
            </a:extLst>
          </p:cNvPr>
          <p:cNvPicPr>
            <a:picLocks noChangeAspect="1"/>
          </p:cNvPicPr>
          <p:nvPr/>
        </p:nvPicPr>
        <p:blipFill>
          <a:blip r:embed="rId2"/>
          <a:stretch>
            <a:fillRect/>
          </a:stretch>
        </p:blipFill>
        <p:spPr>
          <a:xfrm>
            <a:off x="915187" y="1974857"/>
            <a:ext cx="5209715" cy="520971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698902181"/>
      </p:ext>
    </p:extLst>
  </p:cSld>
  <p:clrMapOvr>
    <a:masterClrMapping/>
  </p:clrMapOvr>
</p:sld>
</file>

<file path=ppt/theme/theme1.xml><?xml version="1.0" encoding="utf-8"?>
<a:theme xmlns:a="http://schemas.openxmlformats.org/drawingml/2006/main" name="Office Theme">
  <a:themeElements>
    <a:clrScheme name="WIW">
      <a:dk1>
        <a:srgbClr val="1D0267"/>
      </a:dk1>
      <a:lt1>
        <a:srgbClr val="FAFAFA"/>
      </a:lt1>
      <a:dk2>
        <a:srgbClr val="0000D6"/>
      </a:dk2>
      <a:lt2>
        <a:srgbClr val="F0F0F0"/>
      </a:lt2>
      <a:accent1>
        <a:srgbClr val="00FAC9"/>
      </a:accent1>
      <a:accent2>
        <a:srgbClr val="67FCFF"/>
      </a:accent2>
      <a:accent3>
        <a:srgbClr val="95FB7C"/>
      </a:accent3>
      <a:accent4>
        <a:srgbClr val="FAFC99"/>
      </a:accent4>
      <a:accent5>
        <a:srgbClr val="FF82AB"/>
      </a:accent5>
      <a:accent6>
        <a:srgbClr val="BB7DA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5f1d87-00de-4809-a6ad-17e20902562c">
      <Terms xmlns="http://schemas.microsoft.com/office/infopath/2007/PartnerControls"/>
    </lcf76f155ced4ddcb4097134ff3c332f>
    <TaxCatchAll xmlns="ca8111a7-22c4-40a8-80ba-c46b40c6223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4BB9AC53C59942B02DC1C54EC07EEE" ma:contentTypeVersion="15" ma:contentTypeDescription="Create a new document." ma:contentTypeScope="" ma:versionID="ca1359bfc7176b961b60bf186d1ff142">
  <xsd:schema xmlns:xsd="http://www.w3.org/2001/XMLSchema" xmlns:xs="http://www.w3.org/2001/XMLSchema" xmlns:p="http://schemas.microsoft.com/office/2006/metadata/properties" xmlns:ns2="fc5f1d87-00de-4809-a6ad-17e20902562c" xmlns:ns3="ca8111a7-22c4-40a8-80ba-c46b40c62234" targetNamespace="http://schemas.microsoft.com/office/2006/metadata/properties" ma:root="true" ma:fieldsID="0d8e519da5afd74908a48d35823fe22d" ns2:_="" ns3:_="">
    <xsd:import namespace="fc5f1d87-00de-4809-a6ad-17e20902562c"/>
    <xsd:import namespace="ca8111a7-22c4-40a8-80ba-c46b40c622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f1d87-00de-4809-a6ad-17e2090256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8111a7-22c4-40a8-80ba-c46b40c622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43953fe-29fb-4877-9edf-f4fa20449d5a}" ma:internalName="TaxCatchAll" ma:showField="CatchAllData" ma:web="ca8111a7-22c4-40a8-80ba-c46b40c622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0C8D01-0D7D-4BF3-81C0-7CE0235F383E}">
  <ds:schemaRefs>
    <ds:schemaRef ds:uri="http://schemas.microsoft.com/office/2006/metadata/properties"/>
    <ds:schemaRef ds:uri="http://www.w3.org/XML/1998/namespace"/>
    <ds:schemaRef ds:uri="http://purl.org/dc/terms/"/>
    <ds:schemaRef ds:uri="fc5f1d87-00de-4809-a6ad-17e20902562c"/>
    <ds:schemaRef ds:uri="http://schemas.microsoft.com/office/2006/documentManagement/types"/>
    <ds:schemaRef ds:uri="http://purl.org/dc/dcmitype/"/>
    <ds:schemaRef ds:uri="http://purl.org/dc/elements/1.1/"/>
    <ds:schemaRef ds:uri="ca8111a7-22c4-40a8-80ba-c46b40c62234"/>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1A52CA7-9815-4D66-834D-FC0147620F4B}">
  <ds:schemaRefs>
    <ds:schemaRef ds:uri="http://schemas.microsoft.com/sharepoint/v3/contenttype/forms"/>
  </ds:schemaRefs>
</ds:datastoreItem>
</file>

<file path=customXml/itemProps3.xml><?xml version="1.0" encoding="utf-8"?>
<ds:datastoreItem xmlns:ds="http://schemas.openxmlformats.org/officeDocument/2006/customXml" ds:itemID="{B76074C8-7A8E-4B76-9EC7-893358593E4F}">
  <ds:schemaRefs>
    <ds:schemaRef ds:uri="ca8111a7-22c4-40a8-80ba-c46b40c62234"/>
    <ds:schemaRef ds:uri="fc5f1d87-00de-4809-a6ad-17e2090256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4920</TotalTime>
  <Words>1445</Words>
  <Application>Microsoft Macintosh PowerPoint</Application>
  <PresentationFormat>A4 Paper (210x297 mm)</PresentationFormat>
  <Paragraphs>85</Paragraphs>
  <Slides>11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 Black</vt:lpstr>
      <vt:lpstr>Butler</vt:lpstr>
      <vt:lpstr>Arial</vt:lpstr>
      <vt:lpstr>Lato</vt:lpstr>
      <vt:lpstr>Baskerville</vt:lpstr>
      <vt:lpstr>Lato Black</vt:lpstr>
      <vt:lpstr>Calibri</vt:lpstr>
      <vt:lpstr>Lato Heavy</vt:lpstr>
      <vt:lpstr>BUTLER-MEDIUM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Quinn</dc:creator>
  <cp:lastModifiedBy>Roxana Badiei</cp:lastModifiedBy>
  <cp:revision>43</cp:revision>
  <dcterms:created xsi:type="dcterms:W3CDTF">2022-06-23T15:21:37Z</dcterms:created>
  <dcterms:modified xsi:type="dcterms:W3CDTF">2026-02-12T12:46:07Z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0x010100184BB9AC53C59942B02DC1C54EC07EEE</vt:lpwstr>
  </property>
  <property fmtid="{D5CDD505-2E9C-101B-9397-08002B2CF9AE}" pid="3" name="MediaServiceImageTags">
    <vt:lpwstr/>
  </property>
</Properties>
</file>